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3" r:id="rId16"/>
    <p:sldId id="270" r:id="rId17"/>
    <p:sldId id="272" r:id="rId1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2" d="100"/>
          <a:sy n="62" d="100"/>
        </p:scale>
        <p:origin x="68" y="1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1"/>
  <c:style val="2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평균 처리시간(초)</c:v>
                </c:pt>
              </c:strCache>
            </c:strRef>
          </c:tx>
          <c:spPr>
            <a:solidFill>
              <a:srgbClr val="0E9AA7"/>
            </a:solidFill>
            <a:effectLst/>
          </c:spPr>
          <c:invertIfNegative val="0"/>
          <c:dLbls>
            <c:numFmt formatCode="0&quot;s&quot;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0" i="0" u="none" strike="noStrike">
                    <a:solidFill>
                      <a:srgbClr val="1B2A36"/>
                    </a:solidFill>
                    <a:latin typeface="맑은 고딕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gpt-4.1-nano</c:v>
                </c:pt>
                <c:pt idx="1">
                  <c:v>gpt-4.1-mini</c:v>
                </c:pt>
                <c:pt idx="2">
                  <c:v>gpt-4o-mini</c:v>
                </c:pt>
                <c:pt idx="3">
                  <c:v>gpt-5-nano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5</c:v>
                </c:pt>
                <c:pt idx="2">
                  <c:v>18</c:v>
                </c:pt>
                <c:pt idx="3">
                  <c:v>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FFD-4B7B-AD5D-05BD3650190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5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250" b="0" i="0" u="none" strike="noStrike">
                <a:solidFill>
                  <a:srgbClr val="1B2A36"/>
                </a:solidFill>
                <a:latin typeface="맑은 고딕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33"/>
        </c:scaling>
        <c:delete val="1"/>
        <c:axPos val="b"/>
        <c:numFmt formatCode="General" sourceLinked="0"/>
        <c:majorTickMark val="out"/>
        <c:minorTickMark val="none"/>
        <c:tickLblPos val="low"/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글로벌 채용 데이터 분석과 LLM 기반 이력서 최적화를 결합한 프로젝트입니다. 미국·일본·싱가포르 3개국을 대상으로 데이터 수집부터 LLM 현지화까지 전 과정을 다룹니다.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핵심 문제는 구직자의 정보 비대칭입니다. 시장 데이터로 근거를 제시하고, LLM으로 현지화하며, ML이 둘을 연결합니다. 네 가지 정량 성공 기준을 세웠습니다.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5단계 파이프라인입니다. 핵심은 데이터가 LLM의 근거로 주입된다는 점 — 분류기가 직무를 인식하고, 시장 데이터를 조회해 프롬프트에 넣어 사실 기반 현지화를 하고, Judge가 검증합니다.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두 종류의 데이터를 수집합니다. 채용·급여 CSV가 주 데이터고, Numbeo 생계비 지수를 크롤링해 실질 구매력 보정에 씁니다. 크롤링 실패에 대비한 스냅샷 fallback으로 재현성을 확보했습니다.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3개국을 추출하고 품질을 점검한 뒤, 원본에 없는 두 파생 변수 — 연차와 실질급여 지수 — 를 직접 설계했습니다. 이 두 변수가 이후 분석과 모델링의 차별점입니다.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명목 연봉은 미국이 가장 높고 일본이 가장 낮습니다. IT 기준 미국이 일본의 약 2.3배입니다. 다만 생계비 미반영 명목 비교라, 뒤의 실질 급여 지수와 함께 봐야 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카테고리 단위로는 3개국 차이가 안 보여서, IT 304개 세부 직무를 급여 기준으로 분석했습니다. 배율이 직무마다 거의 흔들리지 않아(표준편차 0.10), 직무보다 국가 선택이 연봉을 좌우한다는 구조적 인사이트를 얻었습니다.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연차가 오를수록 급여는 상승하고 국가 격차도 벌어집니다. 생계비를 보정하면 순위가 달라져 — 명목 최저인 일본은 격차가 줄고, 생계비 높은 싱가포르는 실질 개선폭이 작습니다. 명목과 실질을 함께 제시해야 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직무명 텍스트를 TF-IDF로 벡터화하고 세 모델을 비교해 Linear SVM을 선정, F1-macro 0.85 목표를 달성했습니다. 이 분류기가 이력서의 희망 직무를 카테고리로 자동 태깅해 데이터 조회로 연결하는 핵심 고리입니다.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직무명·카테고리·국가·연차로 적정 연봉을 예측해 R² 0.80을 넘겼습니다. 순열 중요도에서 국가가 가장 큰 변수로 나와, 인사이트 2의 구조적 격차와 일치합니다. 이 예측이 LLM 리포트의 기대 연봉 근거가 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모델을 벤치마크한 결과, gpt-4.1-nano가 약 3초로 5초 기준을 만족해 이력서 변환에 채택했습니다. 판단 신뢰도가 중요한 Judge에는 gpt-4.1-mini를 씁니다. gpt-5-nano는 추론형이라 오히려 가장 느려 제외했습니다.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국가별 이력서 규격을 프롬프트에 명시합니다 — 미국은 ATS·정량성과, 일본은 履歴書 관습과 날짜 현지화, 싱가포르는 간결한 영어. 한국어 이력서 2건을 3개국으로 변환하는 6건 데모로 검증했고, 언어 자동 감지 후 첨삭·시장 코멘트까지 반환합니다.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LLM 신뢰성을 두 장치로 검증합니다. 사실 일치 가드레일은 연도·퍼센트 보존율 약 87%인데, 미국 포맷의 나이 삭제 같은 의도된 누락도 섞여 있어 왜 빠졌는지 함께 봐야 합니다. LLM-as-Judge는 현지 채용담당자 관점 채점에서 8점 이상 80%로 기준을 달성했습니다.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네 성공 기준을 모두 달성했고, 이를 하나의 Plotly 대시보드로 통합했습니다. 카테고리를 고르면 국가별 분포가 갱신되는 인터랙티브 뷰까지 포함해, 데이터에서 LLM까지 이어지는 엔드투엔드 서비스를 완성했습니다.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네 가지 한계를 정직하게 짚습니다 — 데이터셋 구조, 범용 관리직 분류 혼동, 가드레일이 수치만 점검하는 한계, 평가가 프록시라는 점. 각각 세부 직무 분석·계층 분류·NER·실사용자 검증으로 개선할 수 있습니다.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감사합니다. 질문 받겠습니다.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hvmunaghu6k34rz3gqr975.streamlit.app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E22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10698480" y="640080"/>
            <a:ext cx="256032" cy="256032"/>
          </a:xfrm>
          <a:prstGeom prst="ellipse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Shape 1"/>
          <p:cNvSpPr/>
          <p:nvPr/>
        </p:nvSpPr>
        <p:spPr>
          <a:xfrm>
            <a:off x="11109960" y="640080"/>
            <a:ext cx="256032" cy="256032"/>
          </a:xfrm>
          <a:prstGeom prst="ellipse">
            <a:avLst/>
          </a:prstGeom>
          <a:solidFill>
            <a:srgbClr val="F2A65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Shape 2"/>
          <p:cNvSpPr/>
          <p:nvPr/>
        </p:nvSpPr>
        <p:spPr>
          <a:xfrm>
            <a:off x="11521440" y="640080"/>
            <a:ext cx="256032" cy="256032"/>
          </a:xfrm>
          <a:prstGeom prst="ellipse">
            <a:avLst/>
          </a:prstGeom>
          <a:solidFill>
            <a:srgbClr val="06B6D4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822960" y="155448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AI 최종 팀프로젝트 · 2조</a:t>
            </a:r>
            <a:endParaRPr lang="en-US" sz="1500" dirty="0"/>
          </a:p>
        </p:txBody>
      </p:sp>
      <p:sp>
        <p:nvSpPr>
          <p:cNvPr id="6" name="Text 4"/>
          <p:cNvSpPr/>
          <p:nvPr/>
        </p:nvSpPr>
        <p:spPr>
          <a:xfrm>
            <a:off x="777240" y="2011680"/>
            <a:ext cx="1060704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글로벌 채용 데이터 분석 &amp;</a:t>
            </a:r>
            <a:endParaRPr lang="en-US" sz="4000" dirty="0"/>
          </a:p>
          <a:p>
            <a:pPr marL="0" indent="0">
              <a:lnSpc>
                <a:spcPts val="4600"/>
              </a:lnSpc>
              <a:buNone/>
            </a:pPr>
            <a:r>
              <a:rPr lang="en-US" sz="40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LLM 기반 맞춤형 이력서 최적화 대시보드</a:t>
            </a:r>
            <a:endParaRPr lang="en-US" sz="4000" dirty="0"/>
          </a:p>
        </p:txBody>
      </p:sp>
      <p:sp>
        <p:nvSpPr>
          <p:cNvPr id="7" name="Text 5"/>
          <p:cNvSpPr/>
          <p:nvPr/>
        </p:nvSpPr>
        <p:spPr>
          <a:xfrm>
            <a:off x="822960" y="397764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C9D6D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데이터 수집 · 시각화 · 머신러닝(분류·회귀) · LLM 다국어 이력서 현지화</a:t>
            </a:r>
            <a:endParaRPr lang="en-US" sz="1700" dirty="0"/>
          </a:p>
        </p:txBody>
      </p:sp>
      <p:sp>
        <p:nvSpPr>
          <p:cNvPr id="8" name="Shape 6"/>
          <p:cNvSpPr/>
          <p:nvPr/>
        </p:nvSpPr>
        <p:spPr>
          <a:xfrm>
            <a:off x="822960" y="5074920"/>
            <a:ext cx="10515600" cy="0"/>
          </a:xfrm>
          <a:prstGeom prst="line">
            <a:avLst/>
          </a:prstGeom>
          <a:noFill/>
          <a:ln w="12700">
            <a:solidFill>
              <a:srgbClr val="2E4658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822960" y="5257800"/>
            <a:ext cx="32918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ko-KR" altLang="en-US" sz="11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</a:rPr>
              <a:t>조 이름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777240" y="5532120"/>
            <a:ext cx="33832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ko-KR" altLang="en-US" sz="1200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가능성</a:t>
            </a:r>
            <a:r>
              <a:rPr lang="en-US" altLang="ko-KR" sz="1200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(2</a:t>
            </a:r>
            <a:r>
              <a:rPr lang="ko-KR" altLang="en-US" sz="1200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조</a:t>
            </a:r>
            <a:r>
              <a:rPr lang="en-US" altLang="ko-KR" sz="1200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</a:rPr>
              <a:t>)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2526323" y="5193243"/>
            <a:ext cx="1811215" cy="36575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ko-KR" altLang="en-US" sz="11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</a:rPr>
              <a:t>조원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175738" y="5566194"/>
            <a:ext cx="2420816" cy="24383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sz="1100" dirty="0" err="1">
                <a:solidFill>
                  <a:schemeClr val="bg2"/>
                </a:solidFill>
              </a:rPr>
              <a:t>글로벌</a:t>
            </a:r>
            <a:r>
              <a:rPr sz="1100" dirty="0">
                <a:solidFill>
                  <a:schemeClr val="bg2"/>
                </a:solidFill>
              </a:rPr>
              <a:t> </a:t>
            </a:r>
            <a:r>
              <a:rPr sz="1100" dirty="0" err="1">
                <a:solidFill>
                  <a:schemeClr val="bg2"/>
                </a:solidFill>
              </a:rPr>
              <a:t>채용</a:t>
            </a:r>
            <a:r>
              <a:rPr sz="1100" dirty="0">
                <a:solidFill>
                  <a:schemeClr val="bg2"/>
                </a:solidFill>
              </a:rPr>
              <a:t> </a:t>
            </a:r>
            <a:r>
              <a:rPr sz="1100" dirty="0" err="1">
                <a:solidFill>
                  <a:schemeClr val="bg2"/>
                </a:solidFill>
              </a:rPr>
              <a:t>급여</a:t>
            </a:r>
            <a:r>
              <a:rPr sz="1100" dirty="0">
                <a:solidFill>
                  <a:schemeClr val="bg2"/>
                </a:solidFill>
              </a:rPr>
              <a:t> </a:t>
            </a:r>
            <a:r>
              <a:rPr sz="1100" dirty="0" err="1">
                <a:solidFill>
                  <a:schemeClr val="bg2"/>
                </a:solidFill>
              </a:rPr>
              <a:t>데이터셋</a:t>
            </a:r>
            <a:r>
              <a:rPr sz="1100" dirty="0">
                <a:solidFill>
                  <a:schemeClr val="bg2"/>
                </a:solidFill>
              </a:rPr>
              <a:t>(</a:t>
            </a:r>
            <a:r>
              <a:rPr lang="en-US" sz="1100" dirty="0">
                <a:solidFill>
                  <a:schemeClr val="bg2"/>
                </a:solidFill>
              </a:rPr>
              <a:t>Kaggle(csv))</a:t>
            </a:r>
          </a:p>
        </p:txBody>
      </p:sp>
      <p:sp>
        <p:nvSpPr>
          <p:cNvPr id="13" name="Text 11"/>
          <p:cNvSpPr/>
          <p:nvPr/>
        </p:nvSpPr>
        <p:spPr>
          <a:xfrm>
            <a:off x="8340969" y="5212161"/>
            <a:ext cx="779585" cy="3657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발표일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8229600" y="5532120"/>
            <a:ext cx="3108959" cy="24383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2026. 07. 30</a:t>
            </a:r>
            <a:endParaRPr lang="en-US" sz="1200" dirty="0"/>
          </a:p>
        </p:txBody>
      </p:sp>
      <p:sp>
        <p:nvSpPr>
          <p:cNvPr id="16" name="Text 9">
            <a:extLst>
              <a:ext uri="{FF2B5EF4-FFF2-40B4-BE49-F238E27FC236}">
                <a16:creationId xmlns:a16="http://schemas.microsoft.com/office/drawing/2014/main" id="{FB8D9F4F-4F5A-59B2-BD34-2C7D395A4B14}"/>
              </a:ext>
            </a:extLst>
          </p:cNvPr>
          <p:cNvSpPr/>
          <p:nvPr/>
        </p:nvSpPr>
        <p:spPr>
          <a:xfrm flipH="1">
            <a:off x="5175738" y="5257800"/>
            <a:ext cx="1656576" cy="20975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ko-KR" altLang="en-US" sz="11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</a:rPr>
              <a:t>데이터 출처</a:t>
            </a:r>
            <a:endParaRPr lang="en-US" altLang="ko-KR" sz="1100" dirty="0"/>
          </a:p>
        </p:txBody>
      </p:sp>
      <p:sp>
        <p:nvSpPr>
          <p:cNvPr id="20" name="Text 10">
            <a:extLst>
              <a:ext uri="{FF2B5EF4-FFF2-40B4-BE49-F238E27FC236}">
                <a16:creationId xmlns:a16="http://schemas.microsoft.com/office/drawing/2014/main" id="{09C70BC0-4926-EF8D-FF6E-54D4A36E7948}"/>
              </a:ext>
            </a:extLst>
          </p:cNvPr>
          <p:cNvSpPr/>
          <p:nvPr/>
        </p:nvSpPr>
        <p:spPr>
          <a:xfrm flipH="1">
            <a:off x="2479429" y="5501641"/>
            <a:ext cx="2532185" cy="396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ko-KR" altLang="en-US" sz="1200" dirty="0">
                <a:solidFill>
                  <a:schemeClr val="bg1"/>
                </a:solidFill>
              </a:rPr>
              <a:t>박영규</a:t>
            </a:r>
            <a:r>
              <a:rPr lang="en-US" altLang="ko-KR" sz="1200" dirty="0">
                <a:solidFill>
                  <a:schemeClr val="bg1"/>
                </a:solidFill>
              </a:rPr>
              <a:t>, </a:t>
            </a:r>
            <a:r>
              <a:rPr lang="ko-KR" altLang="en-US" sz="1200" dirty="0" err="1">
                <a:solidFill>
                  <a:schemeClr val="bg1"/>
                </a:solidFill>
              </a:rPr>
              <a:t>정해빈</a:t>
            </a:r>
            <a:r>
              <a:rPr lang="en-US" altLang="ko-KR" sz="1200" dirty="0">
                <a:solidFill>
                  <a:schemeClr val="bg1"/>
                </a:solidFill>
              </a:rPr>
              <a:t>, </a:t>
            </a:r>
            <a:r>
              <a:rPr lang="ko-KR" altLang="en-US" sz="1200" dirty="0" err="1">
                <a:solidFill>
                  <a:schemeClr val="bg1"/>
                </a:solidFill>
              </a:rPr>
              <a:t>이채영</a:t>
            </a:r>
            <a:r>
              <a:rPr lang="en-US" altLang="ko-KR" sz="1200" dirty="0">
                <a:solidFill>
                  <a:schemeClr val="bg1"/>
                </a:solidFill>
              </a:rPr>
              <a:t>, </a:t>
            </a:r>
            <a:r>
              <a:rPr lang="ko-KR" altLang="en-US" sz="1200" dirty="0" err="1">
                <a:solidFill>
                  <a:schemeClr val="bg1"/>
                </a:solidFill>
              </a:rPr>
              <a:t>손민사</a:t>
            </a:r>
            <a:endParaRPr lang="en-U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PROBLEM &amp; GOAL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왜 이 프로젝트인가 — 구직자의 정보 비대칭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417320"/>
            <a:ext cx="110642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en-US" sz="15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해외 취업을 준비하는 구직자는 ① 국가별 실제 </a:t>
            </a:r>
            <a:r>
              <a:rPr lang="en-US" sz="150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연봉</a:t>
            </a:r>
            <a:r>
              <a:rPr lang="en-US" sz="15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50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수준</a:t>
            </a:r>
            <a:r>
              <a:rPr lang="ko-KR" altLang="en-US" sz="15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을 알기 어렵다 </a:t>
            </a:r>
            <a:r>
              <a:rPr lang="en-US" sz="15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② 나라마다 다른 이력서 관습을 알기 어렵다. </a:t>
            </a:r>
          </a:p>
          <a:p>
            <a:pPr marL="0" indent="0">
              <a:lnSpc>
                <a:spcPts val="2200"/>
              </a:lnSpc>
              <a:buNone/>
            </a:pPr>
            <a:r>
              <a:rPr lang="en-US" sz="15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두 정보 격차를 데이터와 LLM으로 동시에 해소한다.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30352" y="2532185"/>
            <a:ext cx="3520440" cy="2576732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6" name="Shape 4"/>
          <p:cNvSpPr/>
          <p:nvPr/>
        </p:nvSpPr>
        <p:spPr>
          <a:xfrm>
            <a:off x="868680" y="2651760"/>
            <a:ext cx="310896" cy="310896"/>
          </a:xfrm>
          <a:prstGeom prst="ellipse">
            <a:avLst/>
          </a:prstGeom>
          <a:solidFill>
            <a:srgbClr val="0E9AA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868680" y="2633472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868680" y="3154680"/>
            <a:ext cx="2880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시장 데이터로 근거 제시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868680" y="3703320"/>
            <a:ext cx="28803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900"/>
              </a:lnSpc>
              <a:buNone/>
            </a:pP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3개국 급여·직무·생계비를 수집·분석해 '기대 연봉'과 트렌드를 객관적 수치로 안내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279392" y="2532185"/>
            <a:ext cx="3520440" cy="2576731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1" name="Shape 9"/>
          <p:cNvSpPr/>
          <p:nvPr/>
        </p:nvSpPr>
        <p:spPr>
          <a:xfrm>
            <a:off x="4599432" y="2651760"/>
            <a:ext cx="310896" cy="310896"/>
          </a:xfrm>
          <a:prstGeom prst="ellipse">
            <a:avLst/>
          </a:prstGeom>
          <a:solidFill>
            <a:srgbClr val="F2A65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4599432" y="2633472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4599432" y="3154680"/>
            <a:ext cx="2880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LLM 다국어 현지화</a:t>
            </a:r>
            <a:endParaRPr lang="en-US" sz="1700" dirty="0"/>
          </a:p>
        </p:txBody>
      </p:sp>
      <p:sp>
        <p:nvSpPr>
          <p:cNvPr id="14" name="Text 12"/>
          <p:cNvSpPr/>
          <p:nvPr/>
        </p:nvSpPr>
        <p:spPr>
          <a:xfrm>
            <a:off x="4599432" y="3703320"/>
            <a:ext cx="28803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900"/>
              </a:lnSpc>
              <a:buNone/>
            </a:pP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한국어 이력서를 목표 국가의 언어·포맷·채용 관습에 맞게 자동 재작성 + 첨삭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8010144" y="2532184"/>
            <a:ext cx="3520440" cy="2576732"/>
          </a:xfrm>
          <a:prstGeom prst="roundRect">
            <a:avLst>
              <a:gd name="adj" fmla="val 3529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6" name="Shape 14"/>
          <p:cNvSpPr/>
          <p:nvPr/>
        </p:nvSpPr>
        <p:spPr>
          <a:xfrm>
            <a:off x="8330184" y="2651760"/>
            <a:ext cx="310896" cy="310896"/>
          </a:xfrm>
          <a:prstGeom prst="ellipse">
            <a:avLst/>
          </a:prstGeom>
          <a:solidFill>
            <a:srgbClr val="0B7A85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8330184" y="2633472"/>
            <a:ext cx="310896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</a:t>
            </a:r>
            <a:endParaRPr lang="en-US" sz="1400" dirty="0"/>
          </a:p>
        </p:txBody>
      </p:sp>
      <p:sp>
        <p:nvSpPr>
          <p:cNvPr id="18" name="Text 16"/>
          <p:cNvSpPr/>
          <p:nvPr/>
        </p:nvSpPr>
        <p:spPr>
          <a:xfrm>
            <a:off x="8330184" y="3154680"/>
            <a:ext cx="2880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ML로 파이프라인 연결</a:t>
            </a:r>
            <a:endParaRPr lang="en-US" sz="1700" dirty="0"/>
          </a:p>
        </p:txBody>
      </p:sp>
      <p:sp>
        <p:nvSpPr>
          <p:cNvPr id="19" name="Text 17"/>
          <p:cNvSpPr/>
          <p:nvPr/>
        </p:nvSpPr>
        <p:spPr>
          <a:xfrm>
            <a:off x="8330184" y="3703320"/>
            <a:ext cx="28803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900"/>
              </a:lnSpc>
              <a:buNone/>
            </a:pP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직무 카테고리 자동 분류 · 적정 연봉 예측으로 데이터와 LLM을 하나로 연결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822960" y="5440680"/>
            <a:ext cx="2468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≥ 0.85</a:t>
            </a:r>
            <a:endParaRPr lang="en-US" sz="2200" dirty="0"/>
          </a:p>
        </p:txBody>
      </p:sp>
      <p:sp>
        <p:nvSpPr>
          <p:cNvPr id="24" name="Text 22"/>
          <p:cNvSpPr/>
          <p:nvPr/>
        </p:nvSpPr>
        <p:spPr>
          <a:xfrm>
            <a:off x="3520440" y="5440680"/>
            <a:ext cx="2468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≥ 0.80</a:t>
            </a:r>
            <a:endParaRPr lang="en-US" sz="2200" dirty="0"/>
          </a:p>
        </p:txBody>
      </p:sp>
      <p:sp>
        <p:nvSpPr>
          <p:cNvPr id="26" name="Text 24"/>
          <p:cNvSpPr/>
          <p:nvPr/>
        </p:nvSpPr>
        <p:spPr>
          <a:xfrm>
            <a:off x="6217920" y="5440680"/>
            <a:ext cx="2468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≤ 5초</a:t>
            </a:r>
            <a:endParaRPr lang="en-US" sz="2200" dirty="0"/>
          </a:p>
        </p:txBody>
      </p:sp>
      <p:sp>
        <p:nvSpPr>
          <p:cNvPr id="28" name="Text 26"/>
          <p:cNvSpPr/>
          <p:nvPr/>
        </p:nvSpPr>
        <p:spPr>
          <a:xfrm>
            <a:off x="8915400" y="5440680"/>
            <a:ext cx="246888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≥ 80%</a:t>
            </a:r>
            <a:endParaRPr lang="en-US" sz="2200" dirty="0"/>
          </a:p>
        </p:txBody>
      </p:sp>
      <p:sp>
        <p:nvSpPr>
          <p:cNvPr id="30" name="Text 28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E22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SYSTEM ARCHITECTURE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749808"/>
            <a:ext cx="11155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전체 파이프라인 — 데이터에서 현지화된 이력서까지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66928" y="1874520"/>
            <a:ext cx="2084832" cy="1920240"/>
          </a:xfrm>
          <a:prstGeom prst="roundRect">
            <a:avLst>
              <a:gd name="adj" fmla="val 3810"/>
            </a:avLst>
          </a:prstGeom>
          <a:solidFill>
            <a:srgbClr val="163449"/>
          </a:solidFill>
          <a:ln w="19050">
            <a:solidFill>
              <a:srgbClr val="00B0F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822960" y="2441448"/>
            <a:ext cx="162763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  수집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22960" y="2953512"/>
            <a:ext cx="162763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채용·급여 CSV</a:t>
            </a:r>
            <a:endParaRPr lang="en-US" sz="1200" dirty="0"/>
          </a:p>
          <a:p>
            <a:pPr marL="0" indent="0">
              <a:lnSpc>
                <a:spcPts val="1600"/>
              </a:lnSpc>
              <a:buNone/>
            </a:pPr>
            <a:r>
              <a:rPr lang="en-US" sz="12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+ Numbeo 생계비 크롤링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2633472" y="2688336"/>
            <a:ext cx="20116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▶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2825496" y="1874520"/>
            <a:ext cx="2084832" cy="1920240"/>
          </a:xfrm>
          <a:prstGeom prst="roundRect">
            <a:avLst>
              <a:gd name="adj" fmla="val 3810"/>
            </a:avLst>
          </a:prstGeom>
          <a:solidFill>
            <a:srgbClr val="163449"/>
          </a:solidFill>
          <a:ln w="19050">
            <a:solidFill>
              <a:srgbClr val="00B0F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Text 9"/>
          <p:cNvSpPr/>
          <p:nvPr/>
        </p:nvSpPr>
        <p:spPr>
          <a:xfrm>
            <a:off x="3081528" y="2441448"/>
            <a:ext cx="162763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  전처리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3081528" y="2953512"/>
            <a:ext cx="162763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3개국 추출·정제</a:t>
            </a:r>
            <a:endParaRPr lang="en-US" sz="1200" dirty="0"/>
          </a:p>
          <a:p>
            <a:pPr marL="0" indent="0">
              <a:lnSpc>
                <a:spcPts val="1600"/>
              </a:lnSpc>
              <a:buNone/>
            </a:pPr>
            <a:r>
              <a:rPr lang="en-US" sz="12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연차·실질급여 파생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4892040" y="2688336"/>
            <a:ext cx="20116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▶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5084064" y="1874520"/>
            <a:ext cx="2084832" cy="1920240"/>
          </a:xfrm>
          <a:prstGeom prst="roundRect">
            <a:avLst>
              <a:gd name="adj" fmla="val 3810"/>
            </a:avLst>
          </a:prstGeom>
          <a:solidFill>
            <a:srgbClr val="163449"/>
          </a:solidFill>
          <a:ln w="190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6" name="Text 14"/>
          <p:cNvSpPr/>
          <p:nvPr/>
        </p:nvSpPr>
        <p:spPr>
          <a:xfrm>
            <a:off x="5340096" y="2441448"/>
            <a:ext cx="162763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  EDA·시각화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5340096" y="2953512"/>
            <a:ext cx="162763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급여/직무/생계비</a:t>
            </a:r>
            <a:endParaRPr lang="en-US" sz="1200" dirty="0"/>
          </a:p>
          <a:p>
            <a:pPr marL="0" indent="0">
              <a:lnSpc>
                <a:spcPts val="1600"/>
              </a:lnSpc>
              <a:buNone/>
            </a:pPr>
            <a:r>
              <a:rPr lang="en-US" sz="12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인사이트 도출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7150608" y="2688336"/>
            <a:ext cx="20116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▶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7342632" y="1874520"/>
            <a:ext cx="2084832" cy="1920240"/>
          </a:xfrm>
          <a:prstGeom prst="roundRect">
            <a:avLst>
              <a:gd name="adj" fmla="val 3810"/>
            </a:avLst>
          </a:prstGeom>
          <a:solidFill>
            <a:srgbClr val="163449"/>
          </a:solidFill>
          <a:ln w="19050">
            <a:solidFill>
              <a:schemeClr val="accent5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" name="Text 19"/>
          <p:cNvSpPr/>
          <p:nvPr/>
        </p:nvSpPr>
        <p:spPr>
          <a:xfrm>
            <a:off x="7598664" y="2441448"/>
            <a:ext cx="162763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4  ML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7598664" y="2953512"/>
            <a:ext cx="162763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직무 분류(SVM)</a:t>
            </a:r>
            <a:endParaRPr lang="en-US" sz="1200" dirty="0"/>
          </a:p>
          <a:p>
            <a:pPr marL="0" indent="0">
              <a:lnSpc>
                <a:spcPts val="1600"/>
              </a:lnSpc>
              <a:buNone/>
            </a:pPr>
            <a:r>
              <a:rPr lang="en-US" sz="12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연봉 예측(회귀)</a:t>
            </a:r>
            <a:endParaRPr lang="en-US" sz="1200" dirty="0"/>
          </a:p>
        </p:txBody>
      </p:sp>
      <p:sp>
        <p:nvSpPr>
          <p:cNvPr id="23" name="Text 21"/>
          <p:cNvSpPr/>
          <p:nvPr/>
        </p:nvSpPr>
        <p:spPr>
          <a:xfrm>
            <a:off x="9409176" y="2688336"/>
            <a:ext cx="201168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2A65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▶</a:t>
            </a:r>
            <a:endParaRPr lang="en-US" sz="1400" dirty="0"/>
          </a:p>
        </p:txBody>
      </p:sp>
      <p:sp>
        <p:nvSpPr>
          <p:cNvPr id="24" name="Shape 22"/>
          <p:cNvSpPr/>
          <p:nvPr/>
        </p:nvSpPr>
        <p:spPr>
          <a:xfrm>
            <a:off x="9601200" y="1874520"/>
            <a:ext cx="2084832" cy="1920240"/>
          </a:xfrm>
          <a:prstGeom prst="roundRect">
            <a:avLst>
              <a:gd name="adj" fmla="val 3810"/>
            </a:avLst>
          </a:prstGeom>
          <a:solidFill>
            <a:srgbClr val="163449"/>
          </a:solidFill>
          <a:ln w="19050">
            <a:solidFill>
              <a:srgbClr val="00B0F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6" name="Text 24"/>
          <p:cNvSpPr/>
          <p:nvPr/>
        </p:nvSpPr>
        <p:spPr>
          <a:xfrm>
            <a:off x="9857232" y="2441448"/>
            <a:ext cx="162763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5  LLM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9857232" y="2953512"/>
            <a:ext cx="162763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00" dirty="0" err="1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다국어</a:t>
            </a:r>
            <a:r>
              <a:rPr lang="en-US" sz="12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200" dirty="0" err="1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현지화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566928" y="4154658"/>
            <a:ext cx="11055096" cy="1737360"/>
          </a:xfrm>
          <a:prstGeom prst="roundRect">
            <a:avLst>
              <a:gd name="adj" fmla="val 4211"/>
            </a:avLst>
          </a:prstGeom>
          <a:solidFill>
            <a:srgbClr val="12303F"/>
          </a:solidFill>
          <a:ln w="12700">
            <a:solidFill>
              <a:srgbClr val="2E4658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9" name="Text 27"/>
          <p:cNvSpPr/>
          <p:nvPr/>
        </p:nvSpPr>
        <p:spPr>
          <a:xfrm>
            <a:off x="868680" y="4370832"/>
            <a:ext cx="104241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2A65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데이터가 LLM의 '</a:t>
            </a:r>
            <a:r>
              <a:rPr lang="en-US" sz="1800" b="1" dirty="0" err="1">
                <a:solidFill>
                  <a:srgbClr val="F2A65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근거'가</a:t>
            </a:r>
            <a:r>
              <a:rPr lang="en-US" sz="1800" b="1" dirty="0">
                <a:solidFill>
                  <a:srgbClr val="F2A65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된다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868680" y="4828032"/>
            <a:ext cx="104241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100"/>
              </a:lnSpc>
              <a:buNone/>
            </a:pPr>
            <a:r>
              <a:rPr lang="en-US" sz="1400" dirty="0" err="1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이력서를</a:t>
            </a:r>
            <a:r>
              <a:rPr lang="en-US" sz="1400" dirty="0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400" dirty="0" err="1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입력</a:t>
            </a:r>
            <a:r>
              <a:rPr lang="en-US" sz="1400" dirty="0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▶ ML 분류기가 희망 직무의 카테고리를 자동 인식 ▶  </a:t>
            </a:r>
            <a:r>
              <a:rPr lang="en-US" sz="1400" dirty="0" err="1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국가별</a:t>
            </a:r>
            <a:r>
              <a:rPr lang="en-US" sz="1400" dirty="0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시장 데이터(평균/중앙값 연봉, 생계비 보정, 대표 직무명)를 조회 ▶ 이를 LLM 프롬프트에 주입해 사실에 근거한 현지화 이력서를 생성 ▶ </a:t>
            </a:r>
            <a:r>
              <a:rPr lang="en-US" sz="1400" dirty="0" err="1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목표국</a:t>
            </a:r>
            <a:r>
              <a:rPr lang="en-US" sz="1400" dirty="0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채용담당자 관점으로 적합성을 채점한다.</a:t>
            </a:r>
            <a:endParaRPr lang="en-US" sz="1400" dirty="0"/>
          </a:p>
        </p:txBody>
      </p:sp>
      <p:sp>
        <p:nvSpPr>
          <p:cNvPr id="31" name="Text 29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 · DATA COLLECTION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데이터 수집 — 채용 데이터 + 생계비 지수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463040"/>
            <a:ext cx="5486400" cy="2788920"/>
          </a:xfrm>
          <a:prstGeom prst="roundRect">
            <a:avLst>
              <a:gd name="adj" fmla="val 2951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Shape 3"/>
          <p:cNvSpPr/>
          <p:nvPr/>
        </p:nvSpPr>
        <p:spPr>
          <a:xfrm>
            <a:off x="868680" y="1783080"/>
            <a:ext cx="310896" cy="310896"/>
          </a:xfrm>
          <a:prstGeom prst="ellipse">
            <a:avLst/>
          </a:prstGeom>
          <a:solidFill>
            <a:srgbClr val="00B0F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1325880" y="1764792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주 </a:t>
            </a:r>
            <a:r>
              <a:rPr lang="en-US" sz="1800" b="1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데이터셋</a:t>
            </a:r>
            <a:r>
              <a:rPr lang="en-US" sz="18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868680" y="2286000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ko-KR" altLang="en-US" sz="1300" i="1" dirty="0">
                <a:solidFill>
                  <a:srgbClr val="0B7A85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출처</a:t>
            </a:r>
            <a:r>
              <a:rPr lang="en-US" altLang="ko-KR" sz="1300" i="1" dirty="0">
                <a:solidFill>
                  <a:srgbClr val="0B7A85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: </a:t>
            </a:r>
            <a:r>
              <a:rPr lang="en-US" sz="1300" i="1" dirty="0">
                <a:solidFill>
                  <a:srgbClr val="0B7A85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global_jobs_salaries_2024.csv</a:t>
            </a:r>
          </a:p>
        </p:txBody>
      </p:sp>
      <p:sp>
        <p:nvSpPr>
          <p:cNvPr id="8" name="Text 6"/>
          <p:cNvSpPr/>
          <p:nvPr/>
        </p:nvSpPr>
        <p:spPr>
          <a:xfrm>
            <a:off x="896112" y="2697480"/>
            <a:ext cx="493776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ts val="18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다수 국가 · 50개 직무 카테고리 · 수천 개 </a:t>
            </a:r>
            <a:r>
              <a:rPr lang="en-US" sz="135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직무명</a:t>
            </a: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(Job Title)</a:t>
            </a:r>
            <a:endParaRPr lang="en-US" sz="1350" dirty="0"/>
          </a:p>
          <a:p>
            <a:pPr marL="177800" indent="-177800">
              <a:lnSpc>
                <a:spcPts val="18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연봉은 USD로 표준화 → 국가 간 직접 비교 가능</a:t>
            </a:r>
            <a:endParaRPr lang="en-US" sz="1350" dirty="0"/>
          </a:p>
          <a:p>
            <a:pPr marL="177800" indent="-177800">
              <a:lnSpc>
                <a:spcPts val="18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각 행: 국가 · 카테고리 · 직무명 · 연봉(USD)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6172200" y="1463040"/>
            <a:ext cx="5468112" cy="2788920"/>
          </a:xfrm>
          <a:prstGeom prst="roundRect">
            <a:avLst>
              <a:gd name="adj" fmla="val 2951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0" name="Shape 8"/>
          <p:cNvSpPr/>
          <p:nvPr/>
        </p:nvSpPr>
        <p:spPr>
          <a:xfrm>
            <a:off x="6492240" y="1783080"/>
            <a:ext cx="310896" cy="310896"/>
          </a:xfrm>
          <a:prstGeom prst="ellipse">
            <a:avLst/>
          </a:prstGeom>
          <a:solidFill>
            <a:srgbClr val="00B0F0"/>
          </a:solidFill>
          <a:ln/>
        </p:spPr>
        <p:txBody>
          <a:bodyPr/>
          <a:lstStyle/>
          <a:p>
            <a:endParaRPr lang="ko-KR" altLang="en-US">
              <a:solidFill>
                <a:srgbClr val="00B0F0"/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6949440" y="1764792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생계비 </a:t>
            </a:r>
            <a:r>
              <a:rPr lang="en-US" sz="1800" b="1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지수</a:t>
            </a:r>
            <a:r>
              <a:rPr lang="en-US" sz="18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800" b="1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크롤</a:t>
            </a:r>
            <a:r>
              <a:rPr lang="ko-KR" altLang="en-US" sz="18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링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6492240" y="2286000"/>
            <a:ext cx="5029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ko-KR" altLang="en-US" sz="1250" i="1" dirty="0">
                <a:solidFill>
                  <a:srgbClr val="0B7A85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출처</a:t>
            </a:r>
            <a:r>
              <a:rPr lang="en-US" altLang="ko-KR" sz="1250" i="1" dirty="0">
                <a:solidFill>
                  <a:srgbClr val="0B7A85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: </a:t>
            </a:r>
            <a:r>
              <a:rPr lang="en-US" sz="1250" i="1" dirty="0">
                <a:solidFill>
                  <a:srgbClr val="0B7A85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Cost of Living · Rent · Local Purchasing Power Index</a:t>
            </a:r>
            <a:endParaRPr lang="en-US" sz="1250" dirty="0"/>
          </a:p>
        </p:txBody>
      </p:sp>
      <p:sp>
        <p:nvSpPr>
          <p:cNvPr id="13" name="Text 11"/>
          <p:cNvSpPr/>
          <p:nvPr/>
        </p:nvSpPr>
        <p:spPr>
          <a:xfrm>
            <a:off x="6519672" y="2697480"/>
            <a:ext cx="493776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ts val="18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명목 연봉을 '실질 구매력'으로 보정하기 위한 외부 지표</a:t>
            </a:r>
            <a:endParaRPr lang="en-US" sz="1350" dirty="0"/>
          </a:p>
          <a:p>
            <a:pPr marL="177800" indent="-177800">
              <a:lnSpc>
                <a:spcPts val="18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requests로 Numbeo 지수 스크래핑</a:t>
            </a:r>
            <a:endParaRPr lang="en-US" sz="1350" dirty="0"/>
          </a:p>
          <a:p>
            <a:pPr marL="177800" indent="-177800">
              <a:lnSpc>
                <a:spcPts val="1800"/>
              </a:lnSpc>
              <a:spcAft>
                <a:spcPts val="8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오프라인/차단 환경 대비 스냅샷 fallback 내장 (재현성 확보)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548640" y="4480560"/>
            <a:ext cx="11091672" cy="1417320"/>
          </a:xfrm>
          <a:prstGeom prst="roundRect">
            <a:avLst>
              <a:gd name="adj" fmla="val 5161"/>
            </a:avLst>
          </a:prstGeom>
          <a:solidFill>
            <a:srgbClr val="F2F6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5" name="Text 13"/>
          <p:cNvSpPr/>
          <p:nvPr/>
        </p:nvSpPr>
        <p:spPr>
          <a:xfrm>
            <a:off x="822960" y="4681728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설계 포인트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822960" y="4983480"/>
            <a:ext cx="106070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100"/>
              </a:lnSpc>
              <a:buNone/>
            </a:pPr>
            <a:r>
              <a:rPr lang="en-US" sz="140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웹 크롤링이 실패해도 분석이 멈추지 않도록 '스냅샷 fallback'을 넣어 재현 가능성을 확보했다. 또한 API 키는 코드에 하드코딩하지 않고 별도 파일에서 로드하여 </a:t>
            </a:r>
            <a:r>
              <a:rPr lang="en-US" sz="140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보안을</a:t>
            </a:r>
            <a:r>
              <a:rPr lang="en-US" sz="140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40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지켰다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 · PREPROCESSING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전처리 &amp; 3개국 추출 — 분석 가능한 형태로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463040"/>
            <a:ext cx="5468112" cy="1280160"/>
          </a:xfrm>
          <a:prstGeom prst="roundRect">
            <a:avLst>
              <a:gd name="adj" fmla="val 6429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Shape 3"/>
          <p:cNvSpPr/>
          <p:nvPr/>
        </p:nvSpPr>
        <p:spPr>
          <a:xfrm>
            <a:off x="841248" y="1764792"/>
            <a:ext cx="310896" cy="310896"/>
          </a:xfrm>
          <a:prstGeom prst="ellipse">
            <a:avLst/>
          </a:prstGeom>
          <a:solidFill>
            <a:srgbClr val="00B0F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1280160" y="1719072"/>
            <a:ext cx="44622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3개국 필터링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68680" y="2121408"/>
            <a:ext cx="487375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미국·일본·싱가포르만</a:t>
            </a: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25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추출</a:t>
            </a:r>
            <a:endParaRPr lang="en-US" sz="1250" dirty="0">
              <a:solidFill>
                <a:srgbClr val="5C6B78"/>
              </a:solidFill>
              <a:latin typeface="맑은 고딕" pitchFamily="34" charset="0"/>
              <a:ea typeface="맑은 고딕" pitchFamily="34" charset="-122"/>
              <a:cs typeface="맑은 고딕" pitchFamily="34" charset="-12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6172200" y="1463040"/>
            <a:ext cx="5468112" cy="1280160"/>
          </a:xfrm>
          <a:prstGeom prst="roundRect">
            <a:avLst>
              <a:gd name="adj" fmla="val 6429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9" name="Shape 7"/>
          <p:cNvSpPr/>
          <p:nvPr/>
        </p:nvSpPr>
        <p:spPr>
          <a:xfrm>
            <a:off x="6464808" y="1764792"/>
            <a:ext cx="310896" cy="310896"/>
          </a:xfrm>
          <a:prstGeom prst="ellipse">
            <a:avLst/>
          </a:prstGeom>
          <a:solidFill>
            <a:srgbClr val="00B0F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6903720" y="1719072"/>
            <a:ext cx="44622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품질 점검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6492240" y="2121408"/>
            <a:ext cx="487375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결측치·완전 중복 확인.</a:t>
            </a:r>
            <a:endParaRPr lang="en-US" sz="1250" dirty="0"/>
          </a:p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동일 직무명이 국가별로 반복되는 카탈로그 구조 파악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548640" y="2880360"/>
            <a:ext cx="5468112" cy="1280160"/>
          </a:xfrm>
          <a:prstGeom prst="roundRect">
            <a:avLst>
              <a:gd name="adj" fmla="val 6429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3" name="Shape 11"/>
          <p:cNvSpPr/>
          <p:nvPr/>
        </p:nvSpPr>
        <p:spPr>
          <a:xfrm>
            <a:off x="841248" y="3182112"/>
            <a:ext cx="310896" cy="310896"/>
          </a:xfrm>
          <a:prstGeom prst="ellipse">
            <a:avLst/>
          </a:prstGeom>
          <a:solidFill>
            <a:srgbClr val="00B0F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1280160" y="3136392"/>
            <a:ext cx="44622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연차(Seniority) 추정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868680" y="3538728"/>
            <a:ext cx="487375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직무명 키워드 규칙으로 7단계 서열 부여</a:t>
            </a:r>
            <a:endParaRPr lang="en-US" sz="1250" dirty="0"/>
          </a:p>
          <a:p>
            <a:pPr marL="0" indent="0">
              <a:lnSpc>
                <a:spcPts val="1700"/>
              </a:lnSpc>
              <a:buNone/>
            </a:pP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6172200" y="2880360"/>
            <a:ext cx="5468112" cy="1280160"/>
          </a:xfrm>
          <a:prstGeom prst="roundRect">
            <a:avLst>
              <a:gd name="adj" fmla="val 6429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7" name="Shape 15"/>
          <p:cNvSpPr/>
          <p:nvPr/>
        </p:nvSpPr>
        <p:spPr>
          <a:xfrm>
            <a:off x="6464808" y="3182112"/>
            <a:ext cx="310896" cy="310896"/>
          </a:xfrm>
          <a:prstGeom prst="ellipse">
            <a:avLst/>
          </a:prstGeom>
          <a:solidFill>
            <a:srgbClr val="00B0F0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6903720" y="3136392"/>
            <a:ext cx="44622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실질급여 지수 파생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6492240" y="3538728"/>
            <a:ext cx="487375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명목 연봉 ÷ 생계비 지수</a:t>
            </a:r>
            <a:endParaRPr lang="en-US" sz="1250" dirty="0"/>
          </a:p>
          <a:p>
            <a:pPr marL="0" indent="0">
              <a:lnSpc>
                <a:spcPts val="17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→ 생계비 보정 '실질 구매력' 파생 변수 생성</a:t>
            </a:r>
            <a:endParaRPr lang="en-US" sz="1250" dirty="0"/>
          </a:p>
        </p:txBody>
      </p:sp>
      <p:sp>
        <p:nvSpPr>
          <p:cNvPr id="20" name="Shape 18"/>
          <p:cNvSpPr/>
          <p:nvPr/>
        </p:nvSpPr>
        <p:spPr>
          <a:xfrm>
            <a:off x="548640" y="4480560"/>
            <a:ext cx="11091672" cy="1417320"/>
          </a:xfrm>
          <a:prstGeom prst="roundRect">
            <a:avLst>
              <a:gd name="adj" fmla="val 5161"/>
            </a:avLst>
          </a:prstGeom>
          <a:solidFill>
            <a:srgbClr val="0E223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1" name="Text 19"/>
          <p:cNvSpPr/>
          <p:nvPr/>
        </p:nvSpPr>
        <p:spPr>
          <a:xfrm>
            <a:off x="822960" y="4681728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왜 파생 변수가 중요한가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822960" y="4983480"/>
            <a:ext cx="1060704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100"/>
              </a:lnSpc>
              <a:buNone/>
            </a:pPr>
            <a:r>
              <a:rPr lang="en-US" sz="1400" dirty="0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원본에 없는 '연차'와 '실질급여 지수'를 직접 설계해 만든 것이 이후 분석·모델링의 차별점이다. 연차는 연봉 추이 분석과 회귀 특성으로, 실질급여 지수는 명목 vs </a:t>
            </a:r>
            <a:r>
              <a:rPr lang="en-US" sz="1400" dirty="0" err="1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실질</a:t>
            </a:r>
            <a:r>
              <a:rPr lang="en-US" sz="1400" dirty="0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400" dirty="0" err="1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비교의</a:t>
            </a:r>
            <a:r>
              <a:rPr lang="en-US" sz="1400" dirty="0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핵심 축으로 쓰인다.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05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 · EDA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급여 분포 — 명목 연봉의 국가 격차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46304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sz="1300" b="1">
                <a:solidFill>
                  <a:srgbClr val="1B2A36"/>
                </a:solidFill>
                <a:latin typeface="맑은 고딕"/>
              </a:rPr>
              <a:t>국가별 연봉(USD) 분포 - 로그 스케일 박스플롯 (전체 카테고리 기준)</a:t>
            </a:r>
            <a:endParaRPr lang="en-US" sz="1300" dirty="0"/>
          </a:p>
        </p:txBody>
      </p:sp>
      <p:sp>
        <p:nvSpPr>
          <p:cNvPr id="6" name="Shape 3"/>
          <p:cNvSpPr/>
          <p:nvPr/>
        </p:nvSpPr>
        <p:spPr>
          <a:xfrm>
            <a:off x="6462444" y="1828800"/>
            <a:ext cx="5177867" cy="4114800"/>
          </a:xfrm>
          <a:prstGeom prst="roundRect">
            <a:avLst>
              <a:gd name="adj" fmla="val 1778"/>
            </a:avLst>
          </a:prstGeom>
          <a:solidFill>
            <a:srgbClr val="F2F6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4"/>
          <p:cNvSpPr/>
          <p:nvPr/>
        </p:nvSpPr>
        <p:spPr>
          <a:xfrm>
            <a:off x="6675120" y="2103120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인사이트 1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6675120" y="2450592"/>
            <a:ext cx="46634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400"/>
              </a:lnSpc>
              <a:buNone/>
            </a:pPr>
            <a:r>
              <a:rPr lang="en-US" sz="19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명목 연봉은 미국이 압도적, 일본이 최저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6693408" y="3200400"/>
            <a:ext cx="466344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ts val="2000"/>
              </a:lnSpc>
              <a:spcAft>
                <a:spcPts val="1100"/>
              </a:spcAft>
              <a:buSzPct val="100000"/>
              <a:buChar char="•"/>
            </a:pPr>
            <a:r>
              <a:rPr sz="1400" dirty="0" err="1">
                <a:solidFill>
                  <a:srgbClr val="1B2A36"/>
                </a:solidFill>
                <a:latin typeface="맑은 고딕"/>
              </a:rPr>
              <a:t>국가별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연봉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(USD)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분포의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중앙값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기준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,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미국이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일본의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약 2.3배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수준으로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나타났다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.</a:t>
            </a:r>
            <a:endParaRPr lang="en-US" sz="1400" dirty="0"/>
          </a:p>
          <a:p>
            <a:r>
              <a:rPr sz="1400" dirty="0">
                <a:solidFill>
                  <a:srgbClr val="1B2A36"/>
                </a:solidFill>
                <a:latin typeface="맑은 고딕"/>
              </a:rPr>
              <a:t>단,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이는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각국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생계비를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반영하지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않은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'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명목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'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비교다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.</a:t>
            </a:r>
          </a:p>
          <a:p>
            <a:r>
              <a:rPr sz="1400" dirty="0" err="1">
                <a:solidFill>
                  <a:srgbClr val="1B2A36"/>
                </a:solidFill>
                <a:latin typeface="맑은 고딕"/>
              </a:rPr>
              <a:t>따라서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뒤의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'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실질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급여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지수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'</a:t>
            </a:r>
            <a:r>
              <a:rPr lang="en-US" altLang="ko-KR" sz="1400" dirty="0">
                <a:solidFill>
                  <a:srgbClr val="1B2A36"/>
                </a:solidFill>
                <a:latin typeface="맑은 고딕"/>
              </a:rPr>
              <a:t>(</a:t>
            </a:r>
            <a:r>
              <a:rPr lang="ko-KR" altLang="en-US" sz="1400" dirty="0">
                <a:solidFill>
                  <a:srgbClr val="1B2A36"/>
                </a:solidFill>
                <a:latin typeface="맑은 고딕"/>
              </a:rPr>
              <a:t>인사이트 </a:t>
            </a:r>
            <a:r>
              <a:rPr lang="en-US" altLang="ko-KR" sz="1400" dirty="0">
                <a:solidFill>
                  <a:srgbClr val="1B2A36"/>
                </a:solidFill>
                <a:latin typeface="맑은 고딕"/>
              </a:rPr>
              <a:t>3)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와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반드시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함께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해석해야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1B2A36"/>
                </a:solidFill>
                <a:latin typeface="맑은 고딕"/>
              </a:rPr>
              <a:t>한다</a:t>
            </a:r>
            <a:r>
              <a:rPr sz="1400" dirty="0">
                <a:solidFill>
                  <a:srgbClr val="1B2A36"/>
                </a:solidFill>
                <a:latin typeface="맑은 고딕"/>
              </a:rPr>
              <a:t>.</a:t>
            </a:r>
          </a:p>
        </p:txBody>
      </p:sp>
      <p:sp>
        <p:nvSpPr>
          <p:cNvPr id="10" name="Text 7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06</a:t>
            </a:r>
            <a:endParaRPr lang="en-US" sz="1000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D443546D-0702-586B-34F1-717EB458FE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352" y="2160587"/>
            <a:ext cx="5630341" cy="370595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 · EDA DEEP-DIVE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카테고리의 한계 → 세부 직무(Job Title) 분석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371600"/>
            <a:ext cx="110642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000"/>
              </a:lnSpc>
              <a:buNone/>
            </a:pPr>
            <a:r>
              <a:rPr lang="en-US" sz="14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발견: 3개국의 '카테고리별 채용 건수'가 완전히 동일했다. 원본이 국가마다 같은 직무 카탈로그를 쓰고 급여만 다르게 부여하는 구조이기 때문. → 건수가 아닌 '급여'를, 카테고리가 아닌 'IT 세부 직무 304개'를 기준으로 심층 분석했다.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548640" y="2331720"/>
            <a:ext cx="3520440" cy="1554480"/>
          </a:xfrm>
          <a:prstGeom prst="roundRect">
            <a:avLst>
              <a:gd name="adj" fmla="val 4706"/>
            </a:avLst>
          </a:prstGeom>
          <a:solidFill>
            <a:srgbClr val="0E223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868680" y="2587752"/>
            <a:ext cx="2971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300" b="1" dirty="0">
                <a:solidFill>
                  <a:srgbClr val="F2A65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2.28x</a:t>
            </a:r>
            <a:endParaRPr lang="en-US" sz="3300" dirty="0"/>
          </a:p>
        </p:txBody>
      </p:sp>
      <p:sp>
        <p:nvSpPr>
          <p:cNvPr id="7" name="Text 5"/>
          <p:cNvSpPr/>
          <p:nvPr/>
        </p:nvSpPr>
        <p:spPr>
          <a:xfrm>
            <a:off x="877824" y="3246120"/>
            <a:ext cx="2971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평균 연봉 배율</a:t>
            </a:r>
            <a:endParaRPr lang="en-US" sz="1400" dirty="0"/>
          </a:p>
        </p:txBody>
      </p:sp>
      <p:sp>
        <p:nvSpPr>
          <p:cNvPr id="8" name="Text 6"/>
          <p:cNvSpPr/>
          <p:nvPr/>
        </p:nvSpPr>
        <p:spPr>
          <a:xfrm>
            <a:off x="877824" y="3538728"/>
            <a:ext cx="2971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AEC0CC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최고국/최저국 (IT 304개 직무)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4279392" y="2331720"/>
            <a:ext cx="3520440" cy="1554480"/>
          </a:xfrm>
          <a:prstGeom prst="roundRect">
            <a:avLst>
              <a:gd name="adj" fmla="val 4706"/>
            </a:avLst>
          </a:prstGeom>
          <a:solidFill>
            <a:srgbClr val="0E223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0" name="Text 8"/>
          <p:cNvSpPr/>
          <p:nvPr/>
        </p:nvSpPr>
        <p:spPr>
          <a:xfrm>
            <a:off x="4599432" y="2587752"/>
            <a:ext cx="2971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300" b="1" dirty="0">
                <a:solidFill>
                  <a:srgbClr val="F2A65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0.10</a:t>
            </a:r>
            <a:endParaRPr lang="en-US" sz="3300" dirty="0"/>
          </a:p>
        </p:txBody>
      </p:sp>
      <p:sp>
        <p:nvSpPr>
          <p:cNvPr id="11" name="Text 9"/>
          <p:cNvSpPr/>
          <p:nvPr/>
        </p:nvSpPr>
        <p:spPr>
          <a:xfrm>
            <a:off x="4608576" y="3246120"/>
            <a:ext cx="2971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표준편차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4608576" y="3538728"/>
            <a:ext cx="2971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AEC0CC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배율이 직무마다 거의 흔들리지 않음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8010144" y="2331720"/>
            <a:ext cx="3520440" cy="1554480"/>
          </a:xfrm>
          <a:prstGeom prst="roundRect">
            <a:avLst>
              <a:gd name="adj" fmla="val 4706"/>
            </a:avLst>
          </a:prstGeom>
          <a:solidFill>
            <a:srgbClr val="0E223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4" name="Text 12"/>
          <p:cNvSpPr/>
          <p:nvPr/>
        </p:nvSpPr>
        <p:spPr>
          <a:xfrm>
            <a:off x="8330184" y="2587752"/>
            <a:ext cx="29718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300" b="1" dirty="0">
                <a:solidFill>
                  <a:srgbClr val="F2A65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2.04 – 2.53x</a:t>
            </a:r>
            <a:endParaRPr lang="en-US" sz="3300" dirty="0"/>
          </a:p>
        </p:txBody>
      </p:sp>
      <p:sp>
        <p:nvSpPr>
          <p:cNvPr id="15" name="Text 13"/>
          <p:cNvSpPr/>
          <p:nvPr/>
        </p:nvSpPr>
        <p:spPr>
          <a:xfrm>
            <a:off x="8339328" y="3246120"/>
            <a:ext cx="2971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배율 범위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8339328" y="3538728"/>
            <a:ext cx="29718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AEC0CC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전 직무에 고르게 나타나는 격차</a:t>
            </a:r>
            <a:endParaRPr lang="en-US" sz="1150" dirty="0"/>
          </a:p>
        </p:txBody>
      </p:sp>
      <p:sp>
        <p:nvSpPr>
          <p:cNvPr id="17" name="Shape 15"/>
          <p:cNvSpPr/>
          <p:nvPr/>
        </p:nvSpPr>
        <p:spPr>
          <a:xfrm>
            <a:off x="548640" y="4114800"/>
            <a:ext cx="6461760" cy="1783080"/>
          </a:xfrm>
          <a:prstGeom prst="roundRect">
            <a:avLst>
              <a:gd name="adj" fmla="val 4103"/>
            </a:avLst>
          </a:prstGeom>
          <a:solidFill>
            <a:srgbClr val="F2F6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8" name="Text 16"/>
          <p:cNvSpPr/>
          <p:nvPr/>
        </p:nvSpPr>
        <p:spPr>
          <a:xfrm>
            <a:off x="822960" y="4315968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인사이트 2 — 직무가 아니라 '국가'가 연봉을 좌우한다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822960" y="4709160"/>
            <a:ext cx="5706794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000"/>
              </a:lnSpc>
              <a:buNone/>
            </a:pPr>
            <a:r>
              <a:rPr lang="en-US" sz="100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배율이 직무마다 크게 다르지 않다(표준편차 0.10)는 것은, '특정 직무의 프리미엄'보다 국가 단위의 구조적·전반적 임금 수준 차이가 IT 전체에 고르게 적용됨을 뜻한다. → LLM 리포트의 메시지는 "직무를 잘 고르기"보다 "어느 국가를 목표로 하고 그에 맞게 현지화하기"가 되어야 </a:t>
            </a:r>
            <a:r>
              <a:rPr lang="en-US" sz="100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한다</a:t>
            </a:r>
            <a:r>
              <a:rPr lang="en-US" sz="100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.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07</a:t>
            </a:r>
            <a:endParaRPr lang="en-US" sz="1000" dirty="0"/>
          </a:p>
        </p:txBody>
      </p:sp>
      <p:pic>
        <p:nvPicPr>
          <p:cNvPr id="21" name="Picture 20" descr="chart_C2_it_salary_gap_distribut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1504" y="4178808"/>
            <a:ext cx="3540480" cy="182633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 · EDA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연차별 추이 &amp; 생계비 보정 실질 급여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02920" y="146304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연차 수준별 평균 급여 추이 (상대)</a:t>
            </a:r>
            <a:endParaRPr lang="en-US" sz="1300" dirty="0"/>
          </a:p>
        </p:txBody>
      </p:sp>
      <p:sp>
        <p:nvSpPr>
          <p:cNvPr id="6" name="Shape 3"/>
          <p:cNvSpPr/>
          <p:nvPr/>
        </p:nvSpPr>
        <p:spPr>
          <a:xfrm>
            <a:off x="6355080" y="1828800"/>
            <a:ext cx="5285232" cy="4023360"/>
          </a:xfrm>
          <a:prstGeom prst="roundRect">
            <a:avLst>
              <a:gd name="adj" fmla="val 1818"/>
            </a:avLst>
          </a:prstGeom>
          <a:solidFill>
            <a:srgbClr val="F2F6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4"/>
          <p:cNvSpPr/>
          <p:nvPr/>
        </p:nvSpPr>
        <p:spPr>
          <a:xfrm>
            <a:off x="6675120" y="2084832"/>
            <a:ext cx="3657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인사이트 3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6675120" y="2395728"/>
            <a:ext cx="4663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명목 순위 ≠ 실질 구매력 순위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6693408" y="2971800"/>
            <a:ext cx="470916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ts val="19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연차가 오를수록 급여는 상승하되 국가별 격차가 벌어진다.</a:t>
            </a:r>
            <a:endParaRPr lang="en-US" sz="1350" dirty="0"/>
          </a:p>
          <a:p>
            <a:pPr marL="177800" indent="-177800">
              <a:lnSpc>
                <a:spcPts val="19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생계비 보정 시, 명목 최저였던 일본은 격차가 줄어든다.</a:t>
            </a:r>
            <a:endParaRPr lang="en-US" sz="1350" dirty="0"/>
          </a:p>
          <a:p>
            <a:pPr marL="177800" indent="-177800">
              <a:lnSpc>
                <a:spcPts val="19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생계비 높은 싱가포르는 실질 구매력 개선폭이 상대적으로 작다.</a:t>
            </a:r>
            <a:endParaRPr lang="en-US" sz="1350" dirty="0"/>
          </a:p>
          <a:p>
            <a:pPr>
              <a:lnSpc>
                <a:spcPts val="1900"/>
              </a:lnSpc>
              <a:spcAft>
                <a:spcPts val="1000"/>
              </a:spcAft>
              <a:buSzPct val="100000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  → 구직자에게 '명목'과 '실질 연봉'을 함께 제시해야 하며,      </a:t>
            </a:r>
            <a:r>
              <a:rPr lang="en-US" sz="135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리포트에도</a:t>
            </a: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반영.</a:t>
            </a:r>
            <a:endParaRPr lang="en-US" sz="1350" dirty="0"/>
          </a:p>
        </p:txBody>
      </p:sp>
      <p:sp>
        <p:nvSpPr>
          <p:cNvPr id="10" name="Text 7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08</a:t>
            </a:r>
            <a:endParaRPr lang="en-US" sz="1000" dirty="0"/>
          </a:p>
        </p:txBody>
      </p:sp>
      <p:pic>
        <p:nvPicPr>
          <p:cNvPr id="11" name="Picture 10" descr="chart_D_seniority_salary_tren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" y="1784928"/>
            <a:ext cx="3361006" cy="2055552"/>
          </a:xfrm>
          <a:prstGeom prst="rect">
            <a:avLst/>
          </a:prstGeom>
        </p:spPr>
      </p:pic>
      <p:pic>
        <p:nvPicPr>
          <p:cNvPr id="12" name="Picture 11" descr="chart_E_real_salary_index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1877" y="3840480"/>
            <a:ext cx="3648432" cy="223207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E22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4 · MACHINE LEARNING — CLASSIFICATION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749808"/>
            <a:ext cx="11155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직무 카테고리 분류 — 직무명만으로 50개 중 정답 예측</a:t>
            </a:r>
            <a:endParaRPr lang="en-US" sz="2700" dirty="0"/>
          </a:p>
        </p:txBody>
      </p:sp>
      <p:sp>
        <p:nvSpPr>
          <p:cNvPr id="4" name="Shape 2"/>
          <p:cNvSpPr/>
          <p:nvPr/>
        </p:nvSpPr>
        <p:spPr>
          <a:xfrm>
            <a:off x="633632" y="1691640"/>
            <a:ext cx="5277729" cy="1965960"/>
          </a:xfrm>
          <a:prstGeom prst="roundRect">
            <a:avLst>
              <a:gd name="adj" fmla="val 1739"/>
            </a:avLst>
          </a:prstGeom>
          <a:solidFill>
            <a:srgbClr val="163449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868680" y="1817078"/>
            <a:ext cx="3657600" cy="29893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방법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896112" y="2162908"/>
            <a:ext cx="4777857" cy="138332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ts val="1900"/>
              </a:lnSpc>
              <a:spcAft>
                <a:spcPts val="1200"/>
              </a:spcAft>
              <a:buSzPct val="100000"/>
            </a:pPr>
            <a:r>
              <a:rPr sz="1000" dirty="0" err="1">
                <a:solidFill>
                  <a:srgbClr val="E3ECF1"/>
                </a:solidFill>
                <a:latin typeface="맑은 고딕"/>
              </a:rPr>
              <a:t>입력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: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직무명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(Job Title)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텍스트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→ TF-IDF (1~2gram)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벡터화</a:t>
            </a:r>
            <a:endParaRPr lang="en-US" sz="1000" dirty="0"/>
          </a:p>
          <a:p>
            <a:r>
              <a:rPr sz="1000" dirty="0">
                <a:solidFill>
                  <a:srgbClr val="E3ECF1"/>
                </a:solidFill>
                <a:latin typeface="맑은 고딕"/>
              </a:rPr>
              <a:t>3개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모델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비교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: Logistic Regression · Linear SVM · Random Forest</a:t>
            </a:r>
            <a:endParaRPr lang="en-US" sz="1000" dirty="0">
              <a:solidFill>
                <a:srgbClr val="E3ECF1"/>
              </a:solidFill>
              <a:latin typeface="맑은 고딕"/>
            </a:endParaRPr>
          </a:p>
          <a:p>
            <a:endParaRPr sz="1000" dirty="0">
              <a:solidFill>
                <a:srgbClr val="E3ECF1"/>
              </a:solidFill>
              <a:latin typeface="맑은 고딕"/>
            </a:endParaRPr>
          </a:p>
          <a:p>
            <a:r>
              <a:rPr sz="1000" dirty="0" err="1">
                <a:solidFill>
                  <a:srgbClr val="E3ECF1"/>
                </a:solidFill>
                <a:latin typeface="맑은 고딕"/>
              </a:rPr>
              <a:t>선정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: Random Forest</a:t>
            </a:r>
            <a:endParaRPr lang="en-US" sz="1000" dirty="0">
              <a:solidFill>
                <a:srgbClr val="E3ECF1"/>
              </a:solidFill>
              <a:latin typeface="맑은 고딕"/>
            </a:endParaRPr>
          </a:p>
          <a:p>
            <a:endParaRPr sz="1000" dirty="0">
              <a:solidFill>
                <a:srgbClr val="E3ECF1"/>
              </a:solidFill>
              <a:latin typeface="맑은 고딕"/>
            </a:endParaRPr>
          </a:p>
          <a:p>
            <a:r>
              <a:rPr sz="1000" dirty="0" err="1">
                <a:solidFill>
                  <a:srgbClr val="E3ECF1"/>
                </a:solidFill>
                <a:latin typeface="맑은 고딕"/>
              </a:rPr>
              <a:t>역할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: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이력서의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희망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직무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→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카테고리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자동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태깅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→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국가별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트렌드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조회의</a:t>
            </a:r>
            <a:r>
              <a:rPr sz="10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000" dirty="0" err="1">
                <a:solidFill>
                  <a:srgbClr val="E3ECF1"/>
                </a:solidFill>
                <a:latin typeface="맑은 고딕"/>
              </a:rPr>
              <a:t>연결고리</a:t>
            </a:r>
            <a:endParaRPr sz="1000" dirty="0">
              <a:solidFill>
                <a:srgbClr val="E3ECF1"/>
              </a:solidFill>
              <a:latin typeface="맑은 고딕"/>
            </a:endParaRPr>
          </a:p>
        </p:txBody>
      </p:sp>
      <p:sp>
        <p:nvSpPr>
          <p:cNvPr id="7" name="Shape 5"/>
          <p:cNvSpPr/>
          <p:nvPr/>
        </p:nvSpPr>
        <p:spPr>
          <a:xfrm>
            <a:off x="6309360" y="1691640"/>
            <a:ext cx="5330952" cy="1965960"/>
          </a:xfrm>
          <a:prstGeom prst="roundRect">
            <a:avLst>
              <a:gd name="adj" fmla="val 3721"/>
            </a:avLst>
          </a:prstGeom>
          <a:solidFill>
            <a:srgbClr val="12303F"/>
          </a:solidFill>
          <a:ln w="16510">
            <a:solidFill>
              <a:srgbClr val="0E9AA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Text 6"/>
          <p:cNvSpPr/>
          <p:nvPr/>
        </p:nvSpPr>
        <p:spPr>
          <a:xfrm>
            <a:off x="6629400" y="1938528"/>
            <a:ext cx="4572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F1-score (macro)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6583680" y="2285999"/>
            <a:ext cx="3200400" cy="100114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5200" b="1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≥ 0.85</a:t>
            </a:r>
            <a:endParaRPr lang="en-US" sz="5200" dirty="0"/>
          </a:p>
        </p:txBody>
      </p:sp>
      <p:sp>
        <p:nvSpPr>
          <p:cNvPr id="10" name="Text 8"/>
          <p:cNvSpPr/>
          <p:nvPr/>
        </p:nvSpPr>
        <p:spPr>
          <a:xfrm>
            <a:off x="9509760" y="2651760"/>
            <a:ext cx="1920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500" b="1" dirty="0">
                <a:solidFill>
                  <a:srgbClr val="FFC00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목표 달성 ✓</a:t>
            </a:r>
            <a:endParaRPr lang="en-US" sz="1500" dirty="0">
              <a:solidFill>
                <a:srgbClr val="FFC000"/>
              </a:solidFill>
            </a:endParaRPr>
          </a:p>
        </p:txBody>
      </p:sp>
      <p:sp>
        <p:nvSpPr>
          <p:cNvPr id="11" name="Shape 9"/>
          <p:cNvSpPr/>
          <p:nvPr/>
        </p:nvSpPr>
        <p:spPr>
          <a:xfrm>
            <a:off x="6309360" y="3794760"/>
            <a:ext cx="5330952" cy="2103120"/>
          </a:xfrm>
          <a:prstGeom prst="roundRect">
            <a:avLst>
              <a:gd name="adj" fmla="val 3478"/>
            </a:avLst>
          </a:prstGeom>
          <a:solidFill>
            <a:srgbClr val="163449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6629400" y="4005072"/>
            <a:ext cx="3657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FFC000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인사이트 4</a:t>
            </a:r>
            <a:endParaRPr lang="en-US" sz="1200" dirty="0">
              <a:solidFill>
                <a:srgbClr val="FFC000"/>
              </a:solidFill>
            </a:endParaRPr>
          </a:p>
        </p:txBody>
      </p:sp>
      <p:sp>
        <p:nvSpPr>
          <p:cNvPr id="13" name="Text 11"/>
          <p:cNvSpPr/>
          <p:nvPr/>
        </p:nvSpPr>
        <p:spPr>
          <a:xfrm>
            <a:off x="6629400" y="4315968"/>
            <a:ext cx="470916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900"/>
              </a:lnSpc>
              <a:buNone/>
            </a:pPr>
            <a:r>
              <a:rPr lang="en-US" sz="1300" dirty="0">
                <a:solidFill>
                  <a:srgbClr val="E3ECF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직무명 텍스트만으로도 카테고리를 안정적으로 자동 태깅할 수 </a:t>
            </a:r>
            <a:r>
              <a:rPr lang="en-US" sz="1300" dirty="0" err="1">
                <a:solidFill>
                  <a:srgbClr val="E3ECF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있다</a:t>
            </a:r>
            <a:endParaRPr lang="en-US" sz="1300" dirty="0">
              <a:solidFill>
                <a:srgbClr val="E3ECF1"/>
              </a:solidFill>
              <a:latin typeface="맑은 고딕" pitchFamily="34" charset="0"/>
              <a:ea typeface="맑은 고딕" pitchFamily="34" charset="-122"/>
              <a:cs typeface="맑은 고딕" pitchFamily="34" charset="-120"/>
            </a:endParaRPr>
          </a:p>
          <a:p>
            <a:pPr marL="0" indent="0">
              <a:lnSpc>
                <a:spcPts val="1900"/>
              </a:lnSpc>
              <a:buNone/>
            </a:pPr>
            <a:endParaRPr lang="en-US" sz="1300" dirty="0">
              <a:solidFill>
                <a:srgbClr val="E3ECF1"/>
              </a:solidFill>
              <a:latin typeface="맑은 고딕" pitchFamily="34" charset="0"/>
              <a:ea typeface="맑은 고딕" pitchFamily="34" charset="-122"/>
              <a:cs typeface="맑은 고딕" pitchFamily="34" charset="-120"/>
            </a:endParaRPr>
          </a:p>
          <a:p>
            <a:pPr marL="0" indent="0">
              <a:lnSpc>
                <a:spcPts val="1900"/>
              </a:lnSpc>
              <a:buNone/>
            </a:pPr>
            <a:r>
              <a:rPr lang="en-US" sz="1300" dirty="0">
                <a:solidFill>
                  <a:srgbClr val="E3ECF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단, </a:t>
            </a:r>
            <a:r>
              <a:rPr lang="en-US" sz="1300" dirty="0" err="1">
                <a:solidFill>
                  <a:srgbClr val="E3ECF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여러</a:t>
            </a:r>
            <a:r>
              <a:rPr lang="en-US" sz="1300" dirty="0">
                <a:solidFill>
                  <a:srgbClr val="E3ECF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도메인에 걸친 범용 관리직은 </a:t>
            </a:r>
            <a:r>
              <a:rPr lang="en-US" sz="1300" dirty="0" err="1">
                <a:solidFill>
                  <a:srgbClr val="E3ECF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혼동</a:t>
            </a:r>
            <a:r>
              <a:rPr lang="en-US" sz="1300" dirty="0">
                <a:solidFill>
                  <a:srgbClr val="E3ECF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300" dirty="0" err="1">
                <a:solidFill>
                  <a:srgbClr val="E3ECF1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경향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09</a:t>
            </a:r>
            <a:endParaRPr lang="en-US" sz="1000" dirty="0"/>
          </a:p>
        </p:txBody>
      </p:sp>
      <p:pic>
        <p:nvPicPr>
          <p:cNvPr id="15" name="Picture 14" descr="chart_G_confusion_matrix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096" y="3657600"/>
            <a:ext cx="4281267" cy="267088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5 · ML — REGRESSION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적정 연봉(USD) 예측 — 기대 연봉 구간 산출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463039"/>
            <a:ext cx="5334001" cy="1672883"/>
          </a:xfrm>
          <a:prstGeom prst="roundRect">
            <a:avLst>
              <a:gd name="adj" fmla="val 4571"/>
            </a:avLst>
          </a:prstGeom>
          <a:solidFill>
            <a:srgbClr val="0E223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822960" y="1691640"/>
            <a:ext cx="3657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결정계수 R²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777240" y="1965960"/>
            <a:ext cx="2926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400" b="1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≥ 0.80</a:t>
            </a:r>
            <a:endParaRPr lang="en-US" sz="4400" dirty="0"/>
          </a:p>
        </p:txBody>
      </p:sp>
      <p:sp>
        <p:nvSpPr>
          <p:cNvPr id="7" name="Text 5"/>
          <p:cNvSpPr/>
          <p:nvPr/>
        </p:nvSpPr>
        <p:spPr>
          <a:xfrm>
            <a:off x="3749040" y="2331720"/>
            <a:ext cx="1920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500" b="1" dirty="0">
                <a:solidFill>
                  <a:srgbClr val="F2A65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목표 달성 ✓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566928" y="3246120"/>
            <a:ext cx="5394960" cy="2651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ts val="1900"/>
              </a:lnSpc>
              <a:spcAft>
                <a:spcPts val="12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특성: </a:t>
            </a:r>
            <a:r>
              <a:rPr lang="en-US" sz="135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직무명</a:t>
            </a: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+ </a:t>
            </a:r>
            <a:r>
              <a:rPr lang="en-US" sz="135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국가·카테고리</a:t>
            </a: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+ </a:t>
            </a:r>
            <a:r>
              <a:rPr lang="en-US" sz="135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연차</a:t>
            </a: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endParaRPr lang="en-US" sz="1350" dirty="0"/>
          </a:p>
          <a:p>
            <a:pPr marL="177800" indent="-177800">
              <a:lnSpc>
                <a:spcPts val="1900"/>
              </a:lnSpc>
              <a:spcAft>
                <a:spcPts val="12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모델 비교: Linear Regression · Random Forest · HistGradientBoosting</a:t>
            </a:r>
            <a:endParaRPr lang="en-US" sz="1350" dirty="0"/>
          </a:p>
          <a:p>
            <a:pPr marL="177800" indent="-177800">
              <a:lnSpc>
                <a:spcPts val="1900"/>
              </a:lnSpc>
              <a:spcAft>
                <a:spcPts val="1200"/>
              </a:spcAft>
              <a:buSzPct val="100000"/>
              <a:buChar char="•"/>
            </a:pPr>
            <a:r>
              <a:rPr lang="en-US" sz="13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정보 누수 방지: 텍스트 벡터라이저를 학습셋에만 fit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6309360" y="1463040"/>
            <a:ext cx="53035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순열 중요도 (permutation importance, 상대)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6126480" y="4572000"/>
            <a:ext cx="5513832" cy="1325880"/>
          </a:xfrm>
          <a:prstGeom prst="roundRect">
            <a:avLst>
              <a:gd name="adj" fmla="val 5517"/>
            </a:avLst>
          </a:prstGeom>
          <a:solidFill>
            <a:srgbClr val="F2F6F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Text 9"/>
          <p:cNvSpPr/>
          <p:nvPr/>
        </p:nvSpPr>
        <p:spPr>
          <a:xfrm>
            <a:off x="6400800" y="4736592"/>
            <a:ext cx="2743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인사이트 5</a:t>
            </a:r>
            <a:endParaRPr lang="en-US" sz="1200" dirty="0"/>
          </a:p>
        </p:txBody>
      </p:sp>
      <p:sp>
        <p:nvSpPr>
          <p:cNvPr id="13" name="Text 10"/>
          <p:cNvSpPr/>
          <p:nvPr/>
        </p:nvSpPr>
        <p:spPr>
          <a:xfrm>
            <a:off x="6400800" y="5010912"/>
            <a:ext cx="507492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30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국가·카테고리가 크게 기여하되 </a:t>
            </a:r>
            <a:r>
              <a:rPr lang="en-US" sz="130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세부</a:t>
            </a:r>
            <a:r>
              <a:rPr lang="en-US" sz="130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30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직무명도</a:t>
            </a:r>
            <a:r>
              <a:rPr lang="en-US" sz="130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유의미 → 같은 카테고리 안에서도 타이틀 뉘앙스가 연봉에 영향. '기대 연봉 제시' 기능의 근거가 된다.</a:t>
            </a:r>
            <a:endParaRPr lang="en-US" sz="1300" dirty="0"/>
          </a:p>
        </p:txBody>
      </p:sp>
      <p:sp>
        <p:nvSpPr>
          <p:cNvPr id="14" name="Text 11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10</a:t>
            </a:r>
            <a:endParaRPr lang="en-US" sz="1000" dirty="0"/>
          </a:p>
        </p:txBody>
      </p:sp>
      <p:pic>
        <p:nvPicPr>
          <p:cNvPr id="15" name="Picture 14" descr="chart_I_feature_importanc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8031" y="1783080"/>
            <a:ext cx="4908452" cy="277063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6 · LLM PIPELINE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LLM 다국어 이력서 최적화 — 모델 선정</a:t>
            </a:r>
            <a:endParaRPr lang="en-US" sz="3000" dirty="0"/>
          </a:p>
        </p:txBody>
      </p:sp>
      <p:sp>
        <p:nvSpPr>
          <p:cNvPr id="4" name="Text 2"/>
          <p:cNvSpPr/>
          <p:nvPr/>
        </p:nvSpPr>
        <p:spPr>
          <a:xfrm>
            <a:off x="548640" y="1371600"/>
            <a:ext cx="110642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동일 변환 작업을 여러 모델로 벤치마크해, 속도 기준(≤5초)을 만족하는 경량 비추론 모델을 선정했다.</a:t>
            </a:r>
            <a:endParaRPr lang="en-US" sz="1400" dirty="0"/>
          </a:p>
        </p:txBody>
      </p:sp>
      <p:graphicFrame>
        <p:nvGraphicFramePr>
          <p:cNvPr id="5" name="Chart 0"/>
          <p:cNvGraphicFramePr/>
          <p:nvPr>
            <p:extLst>
              <p:ext uri="{D42A27DB-BD31-4B8C-83A1-F6EECF244321}">
                <p14:modId xmlns:p14="http://schemas.microsoft.com/office/powerpoint/2010/main" val="3362676705"/>
              </p:ext>
            </p:extLst>
          </p:nvPr>
        </p:nvGraphicFramePr>
        <p:xfrm>
          <a:off x="365760" y="1965960"/>
          <a:ext cx="5943600" cy="384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 3"/>
          <p:cNvSpPr/>
          <p:nvPr/>
        </p:nvSpPr>
        <p:spPr>
          <a:xfrm>
            <a:off x="914400" y="5715000"/>
            <a:ext cx="45720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성공 기준: 5초 이하  →  gpt-4.1-nano 채택</a:t>
            </a:r>
            <a:endParaRPr lang="en-US" sz="1100" dirty="0"/>
          </a:p>
        </p:txBody>
      </p:sp>
      <p:sp>
        <p:nvSpPr>
          <p:cNvPr id="7" name="Shape 4"/>
          <p:cNvSpPr/>
          <p:nvPr/>
        </p:nvSpPr>
        <p:spPr>
          <a:xfrm>
            <a:off x="6537960" y="2049311"/>
            <a:ext cx="4739335" cy="942887"/>
          </a:xfrm>
          <a:prstGeom prst="roundRect">
            <a:avLst>
              <a:gd name="adj" fmla="val 7031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8" name="Shape 5"/>
          <p:cNvSpPr/>
          <p:nvPr/>
        </p:nvSpPr>
        <p:spPr>
          <a:xfrm>
            <a:off x="6812280" y="2258568"/>
            <a:ext cx="310896" cy="310896"/>
          </a:xfrm>
          <a:prstGeom prst="ellipse">
            <a:avLst/>
          </a:prstGeom>
          <a:solidFill>
            <a:srgbClr val="0E9AA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9" name="Text 6"/>
          <p:cNvSpPr/>
          <p:nvPr/>
        </p:nvSpPr>
        <p:spPr>
          <a:xfrm>
            <a:off x="7223760" y="2203704"/>
            <a:ext cx="2113671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gpt-4.1-nano · 약 3초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6830568" y="2587752"/>
            <a:ext cx="455371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    </a:t>
            </a:r>
            <a:r>
              <a:rPr lang="en-US" sz="125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이력서</a:t>
            </a: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변환(사용자 대면·속도 중요) 담당. 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6537962" y="3008376"/>
            <a:ext cx="4739334" cy="939254"/>
          </a:xfrm>
          <a:prstGeom prst="roundRect">
            <a:avLst>
              <a:gd name="adj" fmla="val 7031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2" name="Shape 9"/>
          <p:cNvSpPr/>
          <p:nvPr/>
        </p:nvSpPr>
        <p:spPr>
          <a:xfrm>
            <a:off x="6812280" y="3191256"/>
            <a:ext cx="310896" cy="292608"/>
          </a:xfrm>
          <a:prstGeom prst="ellipse">
            <a:avLst/>
          </a:prstGeom>
          <a:solidFill>
            <a:srgbClr val="F2A65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0"/>
          <p:cNvSpPr/>
          <p:nvPr/>
        </p:nvSpPr>
        <p:spPr>
          <a:xfrm>
            <a:off x="7223760" y="3108960"/>
            <a:ext cx="2113671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gpt-4.1-mini · 약 5초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6830568" y="3483864"/>
            <a:ext cx="4553712" cy="35872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    </a:t>
            </a:r>
            <a:r>
              <a:rPr lang="en-US" sz="125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속도</a:t>
            </a: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25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제약</a:t>
            </a: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25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없고</a:t>
            </a: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25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판단</a:t>
            </a: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25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신뢰도</a:t>
            </a: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25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중요담당</a:t>
            </a: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.</a:t>
            </a:r>
            <a:endParaRPr lang="en-US" sz="1250" dirty="0"/>
          </a:p>
        </p:txBody>
      </p:sp>
      <p:sp>
        <p:nvSpPr>
          <p:cNvPr id="15" name="Shape 12"/>
          <p:cNvSpPr/>
          <p:nvPr/>
        </p:nvSpPr>
        <p:spPr>
          <a:xfrm>
            <a:off x="6537960" y="4941277"/>
            <a:ext cx="4739334" cy="938316"/>
          </a:xfrm>
          <a:prstGeom prst="roundRect">
            <a:avLst>
              <a:gd name="adj" fmla="val 7031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6" name="Shape 13"/>
          <p:cNvSpPr/>
          <p:nvPr/>
        </p:nvSpPr>
        <p:spPr>
          <a:xfrm>
            <a:off x="6809232" y="5168937"/>
            <a:ext cx="310896" cy="276430"/>
          </a:xfrm>
          <a:prstGeom prst="ellipse">
            <a:avLst/>
          </a:prstGeom>
          <a:solidFill>
            <a:srgbClr val="5C6B78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4"/>
          <p:cNvSpPr/>
          <p:nvPr/>
        </p:nvSpPr>
        <p:spPr>
          <a:xfrm>
            <a:off x="7223760" y="5040922"/>
            <a:ext cx="2113671" cy="40444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gpt-5-nano · 약 29초</a:t>
            </a:r>
            <a:endParaRPr lang="en-US" sz="1500" dirty="0"/>
          </a:p>
        </p:txBody>
      </p:sp>
      <p:sp>
        <p:nvSpPr>
          <p:cNvPr id="18" name="Text 15"/>
          <p:cNvSpPr/>
          <p:nvPr/>
        </p:nvSpPr>
        <p:spPr>
          <a:xfrm>
            <a:off x="6934200" y="5486400"/>
            <a:ext cx="4450080" cy="40444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    </a:t>
            </a:r>
            <a:r>
              <a:rPr lang="en-US" sz="125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추론형</a:t>
            </a: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-&gt; </a:t>
            </a:r>
            <a:r>
              <a:rPr lang="ko-KR" alt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지연 최대</a:t>
            </a:r>
            <a:r>
              <a:rPr lang="en-US" altLang="ko-KR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, </a:t>
            </a:r>
            <a:r>
              <a:rPr lang="ko-KR" alt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제외</a:t>
            </a:r>
            <a:endParaRPr lang="en-US" sz="1250" dirty="0"/>
          </a:p>
        </p:txBody>
      </p:sp>
      <p:sp>
        <p:nvSpPr>
          <p:cNvPr id="19" name="Text 16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11</a:t>
            </a:r>
            <a:endParaRPr lang="en-US" sz="1000" dirty="0"/>
          </a:p>
        </p:txBody>
      </p:sp>
      <p:sp>
        <p:nvSpPr>
          <p:cNvPr id="22" name="Shape 8">
            <a:extLst>
              <a:ext uri="{FF2B5EF4-FFF2-40B4-BE49-F238E27FC236}">
                <a16:creationId xmlns:a16="http://schemas.microsoft.com/office/drawing/2014/main" id="{ED23C4DF-8B3C-CDCB-50E8-B26561A4B9BB}"/>
              </a:ext>
            </a:extLst>
          </p:cNvPr>
          <p:cNvSpPr/>
          <p:nvPr/>
        </p:nvSpPr>
        <p:spPr>
          <a:xfrm>
            <a:off x="6537958" y="3993818"/>
            <a:ext cx="4739336" cy="906426"/>
          </a:xfrm>
          <a:prstGeom prst="roundRect">
            <a:avLst>
              <a:gd name="adj" fmla="val 7031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>
            <a:lvl1pPr marL="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       </a:t>
            </a:r>
            <a:r>
              <a:rPr lang="en-US" altLang="ko-KR" sz="15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gpt-4o-mini · 약 18초</a:t>
            </a:r>
            <a:br>
              <a:rPr lang="en-US" altLang="ko-KR" sz="15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</a:br>
            <a:endParaRPr lang="en-US" altLang="ko-KR" sz="1500" b="1" dirty="0">
              <a:solidFill>
                <a:srgbClr val="1B2A36"/>
              </a:solidFill>
              <a:latin typeface="맑은 고딕" pitchFamily="34" charset="0"/>
              <a:ea typeface="맑은 고딕" pitchFamily="34" charset="-122"/>
              <a:cs typeface="맑은 고딕" pitchFamily="34" charset="-120"/>
            </a:endParaRPr>
          </a:p>
          <a:p>
            <a:endParaRPr lang="en-US" altLang="ko-KR" sz="1500" dirty="0"/>
          </a:p>
        </p:txBody>
      </p:sp>
      <p:sp>
        <p:nvSpPr>
          <p:cNvPr id="24" name="Shape 9">
            <a:extLst>
              <a:ext uri="{FF2B5EF4-FFF2-40B4-BE49-F238E27FC236}">
                <a16:creationId xmlns:a16="http://schemas.microsoft.com/office/drawing/2014/main" id="{E760CBF1-42BF-0EC4-CBD2-D65560DB8DCD}"/>
              </a:ext>
            </a:extLst>
          </p:cNvPr>
          <p:cNvSpPr/>
          <p:nvPr/>
        </p:nvSpPr>
        <p:spPr>
          <a:xfrm>
            <a:off x="6809232" y="4086901"/>
            <a:ext cx="310896" cy="29260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8" name="Text 11">
            <a:extLst>
              <a:ext uri="{FF2B5EF4-FFF2-40B4-BE49-F238E27FC236}">
                <a16:creationId xmlns:a16="http://schemas.microsoft.com/office/drawing/2014/main" id="{9428A83A-5F24-28CB-81B7-CD7AB66F8002}"/>
              </a:ext>
            </a:extLst>
          </p:cNvPr>
          <p:cNvSpPr/>
          <p:nvPr/>
        </p:nvSpPr>
        <p:spPr>
          <a:xfrm>
            <a:off x="6887308" y="4425697"/>
            <a:ext cx="3012830" cy="37209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</a:rPr>
              <a:t>     </a:t>
            </a:r>
            <a:r>
              <a:rPr lang="ko-KR" alt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</a:rPr>
              <a:t>기준 초과</a:t>
            </a:r>
            <a:r>
              <a:rPr lang="en-US" altLang="ko-KR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</a:rPr>
              <a:t>, </a:t>
            </a:r>
            <a:r>
              <a:rPr lang="ko-KR" altLang="en-US" sz="125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</a:rPr>
              <a:t>제외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6 · LOCALIZATION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3개국 현지화 &amp; 다국어 변환 데모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463040"/>
            <a:ext cx="3520440" cy="2514600"/>
          </a:xfrm>
          <a:prstGeom prst="roundRect">
            <a:avLst>
              <a:gd name="adj" fmla="val 3273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Shape 3"/>
          <p:cNvSpPr/>
          <p:nvPr/>
        </p:nvSpPr>
        <p:spPr>
          <a:xfrm>
            <a:off x="548640" y="1463040"/>
            <a:ext cx="3520440" cy="566928"/>
          </a:xfrm>
          <a:prstGeom prst="roundRect">
            <a:avLst>
              <a:gd name="adj" fmla="val 12903"/>
            </a:avLst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Shape 4"/>
          <p:cNvSpPr/>
          <p:nvPr/>
        </p:nvSpPr>
        <p:spPr>
          <a:xfrm>
            <a:off x="548640" y="1746504"/>
            <a:ext cx="3520440" cy="283464"/>
          </a:xfrm>
          <a:prstGeom prst="rect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7" name="Text 5"/>
          <p:cNvSpPr/>
          <p:nvPr/>
        </p:nvSpPr>
        <p:spPr>
          <a:xfrm>
            <a:off x="822960" y="1517904"/>
            <a:ext cx="3063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미국 (English)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841248" y="2176272"/>
            <a:ext cx="297180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52400" indent="-152400">
              <a:lnSpc>
                <a:spcPts val="17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1장 역연대기 이력서, 사진·나이·국적 제외</a:t>
            </a:r>
            <a:endParaRPr lang="en-US" sz="1250" dirty="0"/>
          </a:p>
          <a:p>
            <a:pPr marL="152400" indent="-152400">
              <a:lnSpc>
                <a:spcPts val="17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ATS 키워드 최적화</a:t>
            </a:r>
            <a:endParaRPr lang="en-US" sz="1250" dirty="0"/>
          </a:p>
          <a:p>
            <a:pPr marL="152400" indent="-152400">
              <a:lnSpc>
                <a:spcPts val="17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정량 성과형 불릿 (Increased X by Y%)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4279392" y="1463040"/>
            <a:ext cx="3520440" cy="2514600"/>
          </a:xfrm>
          <a:prstGeom prst="roundRect">
            <a:avLst>
              <a:gd name="adj" fmla="val 3273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0" name="Shape 8"/>
          <p:cNvSpPr/>
          <p:nvPr/>
        </p:nvSpPr>
        <p:spPr>
          <a:xfrm>
            <a:off x="4279392" y="1463040"/>
            <a:ext cx="3520440" cy="566928"/>
          </a:xfrm>
          <a:prstGeom prst="roundRect">
            <a:avLst>
              <a:gd name="adj" fmla="val 12903"/>
            </a:avLst>
          </a:prstGeom>
          <a:solidFill>
            <a:srgbClr val="F2A65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1" name="Shape 9"/>
          <p:cNvSpPr/>
          <p:nvPr/>
        </p:nvSpPr>
        <p:spPr>
          <a:xfrm>
            <a:off x="4279392" y="1746504"/>
            <a:ext cx="3520440" cy="283464"/>
          </a:xfrm>
          <a:prstGeom prst="rect">
            <a:avLst/>
          </a:prstGeom>
          <a:solidFill>
            <a:srgbClr val="F2A65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4553712" y="1517904"/>
            <a:ext cx="3063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일본 (日本語)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4572000" y="2176272"/>
            <a:ext cx="297180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52400" indent="-152400">
              <a:lnSpc>
                <a:spcPts val="1700"/>
              </a:lnSpc>
              <a:spcAft>
                <a:spcPts val="800"/>
              </a:spcAft>
              <a:buSzPct val="100000"/>
              <a:buChar char="•"/>
            </a:pPr>
            <a:r>
              <a:rPr lang="ko-KR" altLang="en-US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일본식 이력서</a:t>
            </a:r>
            <a:r>
              <a:rPr lang="en-US" altLang="ko-KR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(</a:t>
            </a:r>
            <a:r>
              <a:rPr lang="en-US" sz="1250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履歴書</a:t>
            </a:r>
            <a:r>
              <a:rPr lang="en-US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) 형식·존댓말 관습</a:t>
            </a:r>
            <a:endParaRPr lang="en-US" sz="1250" dirty="0"/>
          </a:p>
          <a:p>
            <a:pPr marL="152400" indent="-152400">
              <a:lnSpc>
                <a:spcPts val="17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연-월 표기 현지화 (2019.03→2019年3月)</a:t>
            </a:r>
            <a:endParaRPr lang="en-US" sz="1250" dirty="0"/>
          </a:p>
          <a:p>
            <a:pPr marL="152400" indent="-152400">
              <a:lnSpc>
                <a:spcPts val="17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보수적·정중한 톤</a:t>
            </a:r>
            <a:endParaRPr lang="en-US" sz="1250" dirty="0"/>
          </a:p>
        </p:txBody>
      </p:sp>
      <p:sp>
        <p:nvSpPr>
          <p:cNvPr id="14" name="Shape 12"/>
          <p:cNvSpPr/>
          <p:nvPr/>
        </p:nvSpPr>
        <p:spPr>
          <a:xfrm>
            <a:off x="8010144" y="1463040"/>
            <a:ext cx="3520440" cy="2514600"/>
          </a:xfrm>
          <a:prstGeom prst="roundRect">
            <a:avLst>
              <a:gd name="adj" fmla="val 3273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5" name="Shape 13"/>
          <p:cNvSpPr/>
          <p:nvPr/>
        </p:nvSpPr>
        <p:spPr>
          <a:xfrm>
            <a:off x="8010144" y="1463040"/>
            <a:ext cx="3520440" cy="566928"/>
          </a:xfrm>
          <a:prstGeom prst="roundRect">
            <a:avLst>
              <a:gd name="adj" fmla="val 12903"/>
            </a:avLst>
          </a:prstGeom>
          <a:solidFill>
            <a:srgbClr val="06B6D4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6" name="Shape 14"/>
          <p:cNvSpPr/>
          <p:nvPr/>
        </p:nvSpPr>
        <p:spPr>
          <a:xfrm>
            <a:off x="8010144" y="1746504"/>
            <a:ext cx="3520440" cy="283464"/>
          </a:xfrm>
          <a:prstGeom prst="rect">
            <a:avLst/>
          </a:prstGeom>
          <a:solidFill>
            <a:srgbClr val="06B6D4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8284464" y="1517904"/>
            <a:ext cx="30632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싱가포르 (English)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8302752" y="2176272"/>
            <a:ext cx="2971800" cy="1691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52400" indent="-152400">
              <a:lnSpc>
                <a:spcPts val="17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다국적·간결 English 이력서</a:t>
            </a:r>
            <a:endParaRPr lang="en-US" sz="1250" dirty="0"/>
          </a:p>
          <a:p>
            <a:pPr marL="152400" indent="-152400">
              <a:lnSpc>
                <a:spcPts val="17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지역 채용 관습 반영</a:t>
            </a:r>
            <a:endParaRPr lang="en-US" sz="1250" dirty="0"/>
          </a:p>
          <a:p>
            <a:pPr marL="152400" indent="-152400">
              <a:lnSpc>
                <a:spcPts val="1700"/>
              </a:lnSpc>
              <a:spcAft>
                <a:spcPts val="800"/>
              </a:spcAft>
              <a:buSzPct val="100000"/>
              <a:buChar char="•"/>
            </a:pPr>
            <a:r>
              <a:rPr lang="en-US" sz="125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글로벌 스킬 강조</a:t>
            </a:r>
            <a:endParaRPr lang="en-US" sz="1250" dirty="0"/>
          </a:p>
        </p:txBody>
      </p:sp>
      <p:sp>
        <p:nvSpPr>
          <p:cNvPr id="19" name="Shape 17"/>
          <p:cNvSpPr/>
          <p:nvPr/>
        </p:nvSpPr>
        <p:spPr>
          <a:xfrm>
            <a:off x="548640" y="4206240"/>
            <a:ext cx="11091672" cy="1691640"/>
          </a:xfrm>
          <a:prstGeom prst="roundRect">
            <a:avLst>
              <a:gd name="adj" fmla="val 4324"/>
            </a:avLst>
          </a:prstGeom>
          <a:solidFill>
            <a:srgbClr val="0E2233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20" name="Text 18"/>
          <p:cNvSpPr/>
          <p:nvPr/>
        </p:nvSpPr>
        <p:spPr>
          <a:xfrm>
            <a:off x="822960" y="4407408"/>
            <a:ext cx="3657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1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데모 시나리오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822960" y="4709160"/>
            <a:ext cx="10607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 err="1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한국어</a:t>
            </a: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600" b="1" dirty="0" err="1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이력서</a:t>
            </a: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2</a:t>
            </a:r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건</a:t>
            </a: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(</a:t>
            </a:r>
            <a:r>
              <a:rPr lang="en-US" sz="1600" b="1" dirty="0" err="1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데이터</a:t>
            </a: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600" b="1" dirty="0" err="1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분석가</a:t>
            </a: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· </a:t>
            </a:r>
            <a:r>
              <a:rPr lang="en-US" sz="1600" b="1" dirty="0" err="1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마케팅</a:t>
            </a: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600" b="1" dirty="0" err="1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매니저</a:t>
            </a: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ko-KR" alt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등 경력</a:t>
            </a:r>
            <a:r>
              <a:rPr lang="en-US" sz="16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)을 각각 미국·일본·싱가포르 포맷으로 변환 → 총 6건.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822960" y="5102352"/>
            <a:ext cx="106070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900"/>
              </a:lnSpc>
              <a:buNone/>
            </a:pPr>
            <a:r>
              <a:rPr lang="en-US" sz="1350" dirty="0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LLM은 원본 언어를 자동 감지한 뒤, 목표 국가의 언어·포맷으로 이력서를 재작성하고 [첨삭 코멘트]와 [시장 코멘트](ML 예측 연봉·트렌드 근거)를 함께 반환한다. 평균 처리 시간은 성공 기준(5초~10</a:t>
            </a:r>
            <a:r>
              <a:rPr lang="ko-KR" altLang="en-US" sz="1350" dirty="0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초</a:t>
            </a:r>
            <a:r>
              <a:rPr lang="en-US" sz="1350" dirty="0">
                <a:solidFill>
                  <a:srgbClr val="D6E2E9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)을 만족했다.</a:t>
            </a:r>
            <a:endParaRPr lang="en-US" sz="1350" dirty="0"/>
          </a:p>
        </p:txBody>
      </p:sp>
      <p:sp>
        <p:nvSpPr>
          <p:cNvPr id="23" name="Text 21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12</a:t>
            </a:r>
            <a:endParaRPr lang="en-US" sz="1000" dirty="0"/>
          </a:p>
        </p:txBody>
      </p:sp>
      <p:sp>
        <p:nvSpPr>
          <p:cNvPr id="24" name="TextBox 23"/>
          <p:cNvSpPr txBox="1"/>
          <p:nvPr/>
        </p:nvSpPr>
        <p:spPr>
          <a:xfrm>
            <a:off x="667512" y="5960000"/>
            <a:ext cx="10607040" cy="3000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50" b="1" u="sng" dirty="0">
                <a:solidFill>
                  <a:srgbClr val="0E9AA7"/>
                </a:solidFill>
                <a:latin typeface="맑은 고딕"/>
                <a:hlinkClick r:id="rId3"/>
              </a:rPr>
              <a:t>🔗 </a:t>
            </a:r>
            <a:r>
              <a:rPr sz="1350" b="1" u="sng" dirty="0" err="1">
                <a:solidFill>
                  <a:srgbClr val="0E9AA7"/>
                </a:solidFill>
                <a:latin typeface="맑은 고딕"/>
                <a:hlinkClick r:id="rId3"/>
              </a:rPr>
              <a:t>실시간</a:t>
            </a:r>
            <a:r>
              <a:rPr sz="1350" b="1" u="sng" dirty="0">
                <a:solidFill>
                  <a:srgbClr val="0E9AA7"/>
                </a:solidFill>
                <a:latin typeface="맑은 고딕"/>
                <a:hlinkClick r:id="rId3"/>
              </a:rPr>
              <a:t> </a:t>
            </a:r>
            <a:r>
              <a:rPr sz="1350" b="1" u="sng" dirty="0" err="1">
                <a:solidFill>
                  <a:srgbClr val="0E9AA7"/>
                </a:solidFill>
                <a:latin typeface="맑은 고딕"/>
                <a:hlinkClick r:id="rId3"/>
              </a:rPr>
              <a:t>데모</a:t>
            </a:r>
            <a:r>
              <a:rPr sz="1350" b="1" u="sng" dirty="0">
                <a:solidFill>
                  <a:srgbClr val="0E9AA7"/>
                </a:solidFill>
                <a:latin typeface="맑은 고딕"/>
                <a:hlinkClick r:id="rId3"/>
              </a:rPr>
              <a:t> (</a:t>
            </a:r>
            <a:r>
              <a:rPr sz="1350" b="1" u="sng" dirty="0" err="1">
                <a:solidFill>
                  <a:srgbClr val="0E9AA7"/>
                </a:solidFill>
                <a:latin typeface="맑은 고딕"/>
                <a:hlinkClick r:id="rId3"/>
              </a:rPr>
              <a:t>Streamlit</a:t>
            </a:r>
            <a:r>
              <a:rPr sz="1350" b="1" u="sng" dirty="0">
                <a:solidFill>
                  <a:srgbClr val="0E9AA7"/>
                </a:solidFill>
                <a:latin typeface="맑은 고딕"/>
                <a:hlinkClick r:id="rId3"/>
              </a:rPr>
              <a:t>):</a:t>
            </a:r>
            <a:r>
              <a:rPr lang="en-US" sz="1350" b="1" u="sng" dirty="0">
                <a:solidFill>
                  <a:srgbClr val="0E9AA7"/>
                </a:solidFill>
                <a:latin typeface="맑은 고딕"/>
                <a:hlinkClick r:id="rId3"/>
              </a:rPr>
              <a:t> https://fxl6lkk6hnq42huqxm5ikb.streamlit.app/</a:t>
            </a:r>
            <a:endParaRPr sz="1350" b="1" u="sng" dirty="0">
              <a:solidFill>
                <a:srgbClr val="0E9AA7"/>
              </a:solidFill>
              <a:latin typeface="맑은 고딕"/>
              <a:hlinkClick r:id="rId3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6 · RELIABILITY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신뢰성 — 사실 </a:t>
            </a:r>
            <a:r>
              <a:rPr lang="en-US" sz="3000" b="1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보존</a:t>
            </a: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3000" b="1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가드레일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508760"/>
            <a:ext cx="5440680" cy="4389120"/>
          </a:xfrm>
          <a:prstGeom prst="roundRect">
            <a:avLst>
              <a:gd name="adj" fmla="val 1875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Shape 3"/>
          <p:cNvSpPr/>
          <p:nvPr/>
        </p:nvSpPr>
        <p:spPr>
          <a:xfrm>
            <a:off x="868680" y="1828800"/>
            <a:ext cx="310896" cy="310896"/>
          </a:xfrm>
          <a:prstGeom prst="ellipse">
            <a:avLst/>
          </a:prstGeom>
          <a:solidFill>
            <a:srgbClr val="0E9AA7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6" name="Text 4"/>
          <p:cNvSpPr/>
          <p:nvPr/>
        </p:nvSpPr>
        <p:spPr>
          <a:xfrm>
            <a:off x="1280160" y="1801368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① 사실 일치성 가드레일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868680" y="2331720"/>
            <a:ext cx="45720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sz="4400" b="1" dirty="0">
                <a:solidFill>
                  <a:srgbClr val="0E9AA7"/>
                </a:solidFill>
                <a:latin typeface="맑은 고딕"/>
              </a:rPr>
              <a:t>84.5%</a:t>
            </a:r>
            <a:endParaRPr lang="en-US" sz="4400" dirty="0"/>
          </a:p>
        </p:txBody>
      </p:sp>
      <p:sp>
        <p:nvSpPr>
          <p:cNvPr id="8" name="Text 6"/>
          <p:cNvSpPr/>
          <p:nvPr/>
        </p:nvSpPr>
        <p:spPr>
          <a:xfrm>
            <a:off x="896112" y="3154680"/>
            <a:ext cx="4846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평균 핵심 사실(연도·퍼센트) 보존율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896112" y="3520440"/>
            <a:ext cx="4937760" cy="2286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ts val="1800"/>
              </a:lnSpc>
              <a:spcAft>
                <a:spcPts val="1000"/>
              </a:spcAft>
              <a:buSzPct val="100000"/>
              <a:buChar char="•"/>
            </a:pPr>
            <a:r>
              <a:rPr lang="en-US" sz="130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원본 대비 변환본의 연도·% 수치가 유지되는지 자동 점검(저비용 가드레일).</a:t>
            </a:r>
            <a:endParaRPr lang="en-US" sz="1300" dirty="0"/>
          </a:p>
          <a:p>
            <a:pPr marL="177800" indent="-177800">
              <a:lnSpc>
                <a:spcPts val="1800"/>
              </a:lnSpc>
              <a:spcAft>
                <a:spcPts val="1000"/>
              </a:spcAft>
              <a:buSzPct val="100000"/>
              <a:buChar char="•"/>
            </a:pPr>
            <a:r>
              <a:rPr lang="en-US" sz="130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100% 미만엔 '의도된 누락'도 포함 — 미국 포맷은 나이/생년 기재 금지가 규칙.</a:t>
            </a:r>
            <a:endParaRPr lang="en-US" sz="1300" dirty="0"/>
          </a:p>
          <a:p>
            <a:pPr marL="177800" indent="-177800">
              <a:lnSpc>
                <a:spcPts val="1800"/>
              </a:lnSpc>
              <a:spcAft>
                <a:spcPts val="1000"/>
              </a:spcAft>
              <a:buSzPct val="100000"/>
              <a:buChar char="•"/>
            </a:pPr>
            <a:r>
              <a:rPr lang="en-US" sz="1300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반면 번역 중 성과 수치 손실은 사람 재검토 필요 → 왜 빠졌는지까지 봐야 함.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172200" y="1508760"/>
            <a:ext cx="5468112" cy="4389120"/>
          </a:xfrm>
          <a:prstGeom prst="roundRect">
            <a:avLst>
              <a:gd name="adj" fmla="val 1875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1" name="Shape 9"/>
          <p:cNvSpPr/>
          <p:nvPr/>
        </p:nvSpPr>
        <p:spPr>
          <a:xfrm>
            <a:off x="6492240" y="1828800"/>
            <a:ext cx="310896" cy="310896"/>
          </a:xfrm>
          <a:prstGeom prst="ellipse">
            <a:avLst/>
          </a:prstGeom>
          <a:solidFill>
            <a:srgbClr val="F2A65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12" name="Text 10"/>
          <p:cNvSpPr/>
          <p:nvPr/>
        </p:nvSpPr>
        <p:spPr>
          <a:xfrm>
            <a:off x="6903720" y="1801368"/>
            <a:ext cx="45720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만족도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6492240" y="2331720"/>
            <a:ext cx="45720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sz="4400" b="1" dirty="0">
                <a:solidFill>
                  <a:srgbClr val="F2A65A"/>
                </a:solidFill>
                <a:latin typeface="맑은 고딕"/>
              </a:rPr>
              <a:t>67%</a:t>
            </a:r>
            <a:endParaRPr lang="en-US" sz="4400" dirty="0"/>
          </a:p>
        </p:txBody>
      </p:sp>
      <p:sp>
        <p:nvSpPr>
          <p:cNvPr id="14" name="Text 12"/>
          <p:cNvSpPr/>
          <p:nvPr/>
        </p:nvSpPr>
        <p:spPr>
          <a:xfrm>
            <a:off x="6519672" y="3154680"/>
            <a:ext cx="5029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sz="1300">
                <a:solidFill>
                  <a:srgbClr val="5C6B78"/>
                </a:solidFill>
                <a:latin typeface="맑은 고딕"/>
              </a:rPr>
              <a:t>10점 만점 중 8점 이상 비율 (4/6건, 목표 80% 대비 미달)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6519672" y="3520440"/>
            <a:ext cx="4937760" cy="2286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ts val="1800"/>
              </a:lnSpc>
              <a:spcAft>
                <a:spcPts val="1000"/>
              </a:spcAft>
              <a:buSzPct val="100000"/>
              <a:buChar char="•"/>
            </a:pPr>
            <a:r>
              <a:rPr sz="1300" dirty="0" err="1">
                <a:solidFill>
                  <a:srgbClr val="1B2A36"/>
                </a:solidFill>
                <a:latin typeface="맑은 고딕"/>
              </a:rPr>
              <a:t>목표국의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엄격한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현지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채용담당자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역할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LLM이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보수적으로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채점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.</a:t>
            </a:r>
            <a:endParaRPr lang="en-US" sz="1300" dirty="0"/>
          </a:p>
          <a:p>
            <a:r>
              <a:rPr sz="1300" dirty="0" err="1">
                <a:solidFill>
                  <a:srgbClr val="1B2A36"/>
                </a:solidFill>
                <a:latin typeface="맑은 고딕"/>
              </a:rPr>
              <a:t>현지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채용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관습·언어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품질·포맷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적합성을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종합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평가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(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실사용자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테스트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프록시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).</a:t>
            </a:r>
          </a:p>
          <a:p>
            <a:r>
              <a:rPr sz="1300" dirty="0" err="1">
                <a:solidFill>
                  <a:srgbClr val="1B2A36"/>
                </a:solidFill>
                <a:latin typeface="맑은 고딕"/>
              </a:rPr>
              <a:t>연락처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등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의도적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미기재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항목은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평가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범위에서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제외하도록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명시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.</a:t>
            </a:r>
          </a:p>
          <a:p>
            <a:r>
              <a:rPr sz="1300" dirty="0" err="1">
                <a:solidFill>
                  <a:srgbClr val="1B2A36"/>
                </a:solidFill>
                <a:latin typeface="맑은 고딕"/>
              </a:rPr>
              <a:t>데모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6건 중 4건이 8점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이상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(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평균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7.67/10) —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목표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(80%)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에는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못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미쳐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프롬프트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/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평가기준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보정과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표본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확대가</a:t>
            </a:r>
            <a:r>
              <a:rPr sz="1300" dirty="0">
                <a:solidFill>
                  <a:srgbClr val="1B2A36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1B2A36"/>
                </a:solidFill>
                <a:latin typeface="맑은 고딕"/>
              </a:rPr>
              <a:t>필요</a:t>
            </a:r>
            <a:endParaRPr sz="1300" dirty="0">
              <a:solidFill>
                <a:srgbClr val="1B2A36"/>
              </a:solidFill>
              <a:latin typeface="맑은 고딕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E22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7 · INTEGRATED DASHBOARD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749808"/>
            <a:ext cx="11155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통합 대시보드 — 한눈에 보는 성과</a:t>
            </a:r>
            <a:endParaRPr lang="en-US" sz="2800" dirty="0"/>
          </a:p>
        </p:txBody>
      </p:sp>
      <p:sp>
        <p:nvSpPr>
          <p:cNvPr id="4" name="Shape 2"/>
          <p:cNvSpPr/>
          <p:nvPr/>
        </p:nvSpPr>
        <p:spPr>
          <a:xfrm>
            <a:off x="548640" y="1783080"/>
            <a:ext cx="2606040" cy="1828800"/>
          </a:xfrm>
          <a:prstGeom prst="roundRect">
            <a:avLst>
              <a:gd name="adj" fmla="val 4500"/>
            </a:avLst>
          </a:prstGeom>
          <a:solidFill>
            <a:srgbClr val="163449"/>
          </a:solidFill>
          <a:ln w="15240">
            <a:solidFill>
              <a:srgbClr val="00B0F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822960" y="2039112"/>
            <a:ext cx="2148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 err="1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분류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804672" y="2404872"/>
            <a:ext cx="2148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chemeClr val="accent5">
                    <a:lumMod val="75000"/>
                  </a:schemeClr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≥ 0.85</a:t>
            </a:r>
            <a:endParaRPr lang="en-US" sz="3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60" y="3154680"/>
            <a:ext cx="2148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AEC0CC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직무명→카테고리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3355848" y="1783080"/>
            <a:ext cx="2606040" cy="1828800"/>
          </a:xfrm>
          <a:prstGeom prst="roundRect">
            <a:avLst>
              <a:gd name="adj" fmla="val 4500"/>
            </a:avLst>
          </a:prstGeom>
          <a:solidFill>
            <a:srgbClr val="163449"/>
          </a:solidFill>
          <a:ln w="15240">
            <a:solidFill>
              <a:srgbClr val="00B0F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3630168" y="2039112"/>
            <a:ext cx="2148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 err="1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연봉</a:t>
            </a:r>
            <a:r>
              <a:rPr lang="en-US" sz="1300" b="1" dirty="0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300" b="1" dirty="0" err="1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예측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3611880" y="2404872"/>
            <a:ext cx="2148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chemeClr val="accent5">
                    <a:lumMod val="75000"/>
                  </a:schemeClr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≥ 0.80</a:t>
            </a:r>
            <a:endParaRPr lang="en-US" sz="3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Text 9"/>
          <p:cNvSpPr/>
          <p:nvPr/>
        </p:nvSpPr>
        <p:spPr>
          <a:xfrm>
            <a:off x="3630168" y="3154680"/>
            <a:ext cx="2148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AEC0CC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적정 연봉 추정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6163056" y="1783080"/>
            <a:ext cx="2606040" cy="1828800"/>
          </a:xfrm>
          <a:prstGeom prst="roundRect">
            <a:avLst>
              <a:gd name="adj" fmla="val 4500"/>
            </a:avLst>
          </a:prstGeom>
          <a:solidFill>
            <a:srgbClr val="163449"/>
          </a:solidFill>
          <a:ln w="15240">
            <a:solidFill>
              <a:srgbClr val="00B0F0"/>
            </a:solidFill>
            <a:prstDash val="solid"/>
          </a:ln>
        </p:spPr>
        <p:txBody>
          <a:bodyPr/>
          <a:lstStyle/>
          <a:p>
            <a:endParaRPr lang="ko-KR" altLang="en-US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37376" y="2039112"/>
            <a:ext cx="2148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 err="1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처리속도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6419088" y="2404872"/>
            <a:ext cx="2148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chemeClr val="accent5">
                    <a:lumMod val="75000"/>
                  </a:schemeClr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≈ 5초</a:t>
            </a:r>
            <a:endParaRPr lang="en-US" sz="3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5" name="Text 13"/>
          <p:cNvSpPr/>
          <p:nvPr/>
        </p:nvSpPr>
        <p:spPr>
          <a:xfrm>
            <a:off x="6437376" y="3154680"/>
            <a:ext cx="2148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AEC0CC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≤ 10초 기준 충족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8970264" y="1783080"/>
            <a:ext cx="2606040" cy="1828800"/>
          </a:xfrm>
          <a:prstGeom prst="roundRect">
            <a:avLst>
              <a:gd name="adj" fmla="val 4500"/>
            </a:avLst>
          </a:prstGeom>
          <a:solidFill>
            <a:srgbClr val="163449"/>
          </a:solidFill>
          <a:ln w="15240">
            <a:solidFill>
              <a:srgbClr val="00B0F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9244584" y="2039112"/>
            <a:ext cx="21488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 err="1">
                <a:solidFill>
                  <a:srgbClr val="BCD0D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만족도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9226296" y="2404872"/>
            <a:ext cx="21488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sz="3400" b="1" dirty="0">
                <a:solidFill>
                  <a:schemeClr val="accent5">
                    <a:lumMod val="75000"/>
                  </a:schemeClr>
                </a:solidFill>
                <a:latin typeface="맑은 고딕"/>
              </a:rPr>
              <a:t>67%</a:t>
            </a:r>
            <a:endParaRPr lang="en-US" sz="3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Text 17"/>
          <p:cNvSpPr/>
          <p:nvPr/>
        </p:nvSpPr>
        <p:spPr>
          <a:xfrm>
            <a:off x="9244584" y="3154680"/>
            <a:ext cx="214884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sz="1150" dirty="0">
                <a:solidFill>
                  <a:srgbClr val="AEC0CC"/>
                </a:solidFill>
                <a:latin typeface="맑은 고딕"/>
              </a:rPr>
              <a:t>8/10점 </a:t>
            </a:r>
            <a:r>
              <a:rPr sz="1150" dirty="0" err="1">
                <a:solidFill>
                  <a:srgbClr val="AEC0CC"/>
                </a:solidFill>
                <a:latin typeface="맑은 고딕"/>
              </a:rPr>
              <a:t>이상</a:t>
            </a:r>
            <a:r>
              <a:rPr sz="1150" dirty="0">
                <a:solidFill>
                  <a:srgbClr val="AEC0CC"/>
                </a:solidFill>
                <a:latin typeface="맑은 고딕"/>
              </a:rPr>
              <a:t> </a:t>
            </a:r>
            <a:r>
              <a:rPr sz="1150" dirty="0" err="1">
                <a:solidFill>
                  <a:srgbClr val="AEC0CC"/>
                </a:solidFill>
                <a:latin typeface="맑은 고딕"/>
              </a:rPr>
              <a:t>비율</a:t>
            </a:r>
            <a:r>
              <a:rPr sz="1150" dirty="0">
                <a:solidFill>
                  <a:srgbClr val="AEC0CC"/>
                </a:solidFill>
                <a:latin typeface="맑은 고딕"/>
              </a:rPr>
              <a:t> (</a:t>
            </a:r>
            <a:r>
              <a:rPr sz="1150" dirty="0" err="1">
                <a:solidFill>
                  <a:srgbClr val="AEC0CC"/>
                </a:solidFill>
                <a:latin typeface="맑은 고딕"/>
              </a:rPr>
              <a:t>미달</a:t>
            </a:r>
            <a:r>
              <a:rPr sz="1150" dirty="0">
                <a:solidFill>
                  <a:srgbClr val="AEC0CC"/>
                </a:solidFill>
                <a:latin typeface="맑은 고딕"/>
              </a:rPr>
              <a:t>)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530352" y="3886200"/>
            <a:ext cx="11091672" cy="2011680"/>
          </a:xfrm>
          <a:prstGeom prst="roundRect">
            <a:avLst>
              <a:gd name="adj" fmla="val 3636"/>
            </a:avLst>
          </a:prstGeom>
          <a:solidFill>
            <a:srgbClr val="12303F"/>
          </a:solidFill>
          <a:ln w="12700">
            <a:solidFill>
              <a:srgbClr val="2E4658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" name="Text 19"/>
          <p:cNvSpPr/>
          <p:nvPr/>
        </p:nvSpPr>
        <p:spPr>
          <a:xfrm>
            <a:off x="868680" y="4114800"/>
            <a:ext cx="100584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accent5">
                    <a:lumMod val="75000"/>
                  </a:schemeClr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네 개의 지표는 하나의 파이프라인이다</a:t>
            </a:r>
            <a:endParaRPr lang="en-US" sz="19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2" name="Text 20"/>
          <p:cNvSpPr/>
          <p:nvPr/>
        </p:nvSpPr>
        <p:spPr>
          <a:xfrm>
            <a:off x="896112" y="4526280"/>
            <a:ext cx="1051560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177800" indent="-177800">
              <a:lnSpc>
                <a:spcPts val="2000"/>
              </a:lnSpc>
              <a:spcAft>
                <a:spcPts val="900"/>
              </a:spcAft>
              <a:buSzPct val="100000"/>
              <a:buChar char="•"/>
            </a:pPr>
            <a:r>
              <a:rPr sz="1400" dirty="0" err="1">
                <a:solidFill>
                  <a:srgbClr val="E3ECF1"/>
                </a:solidFill>
                <a:latin typeface="맑은 고딕"/>
              </a:rPr>
              <a:t>명목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vs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실질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급여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비교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·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분류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성능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·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회귀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성능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·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국가별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LLM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처리시간을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하나의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대시보드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(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Plotly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)로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통합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.</a:t>
            </a:r>
            <a:endParaRPr lang="en-US" sz="1400" dirty="0"/>
          </a:p>
          <a:p>
            <a:r>
              <a:rPr sz="1400" dirty="0" err="1">
                <a:solidFill>
                  <a:srgbClr val="E3ECF1"/>
                </a:solidFill>
                <a:latin typeface="맑은 고딕"/>
              </a:rPr>
              <a:t>카테고리를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선택하면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국가별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연봉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분포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/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평균이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갱신되는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인터랙티브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뷰도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제공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.</a:t>
            </a:r>
          </a:p>
          <a:p>
            <a:r>
              <a:rPr sz="1400" dirty="0">
                <a:solidFill>
                  <a:srgbClr val="E3ECF1"/>
                </a:solidFill>
                <a:latin typeface="맑은 고딕"/>
              </a:rPr>
              <a:t>단,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만족도는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67%(4/6건)로 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목표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(80%)</a:t>
            </a:r>
            <a:r>
              <a:rPr sz="1400" dirty="0" err="1">
                <a:solidFill>
                  <a:srgbClr val="E3ECF1"/>
                </a:solidFill>
                <a:latin typeface="맑은 고딕"/>
              </a:rPr>
              <a:t>에는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 </a:t>
            </a:r>
            <a:r>
              <a:rPr lang="ko-KR" altLang="en-US" sz="1400" dirty="0">
                <a:solidFill>
                  <a:srgbClr val="E3ECF1"/>
                </a:solidFill>
                <a:latin typeface="맑은 고딕"/>
              </a:rPr>
              <a:t>미치지 못함</a:t>
            </a:r>
            <a:r>
              <a:rPr sz="1400" dirty="0">
                <a:solidFill>
                  <a:srgbClr val="E3ECF1"/>
                </a:solidFill>
                <a:latin typeface="맑은 고딕"/>
              </a:rPr>
              <a:t>.</a:t>
            </a:r>
          </a:p>
        </p:txBody>
      </p:sp>
      <p:sp>
        <p:nvSpPr>
          <p:cNvPr id="23" name="Text 21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57200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7 · DASHBOARD SNAPSHOT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749808"/>
            <a:ext cx="111556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28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통합 </a:t>
            </a:r>
            <a:r>
              <a:rPr lang="en-US" sz="2800" b="1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대시보드</a:t>
            </a:r>
            <a:r>
              <a:rPr lang="en-US" sz="28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2800" b="1" dirty="0" err="1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화면</a:t>
            </a:r>
            <a:endParaRPr lang="en-US" sz="2800" dirty="0"/>
          </a:p>
        </p:txBody>
      </p:sp>
      <p:sp>
        <p:nvSpPr>
          <p:cNvPr id="23" name="Text 21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15</a:t>
            </a:r>
            <a:endParaRPr lang="en-US" sz="1000" dirty="0"/>
          </a:p>
        </p:txBody>
      </p:sp>
      <p:pic>
        <p:nvPicPr>
          <p:cNvPr id="25" name="Picture 24" descr="summary_dashboard_static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5339" y="1817360"/>
            <a:ext cx="7961400" cy="448264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058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8 · LIMITATIONS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30352" y="658368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한계 &amp; 향후 과제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508760"/>
            <a:ext cx="5468112" cy="1965960"/>
          </a:xfrm>
          <a:prstGeom prst="roundRect">
            <a:avLst>
              <a:gd name="adj" fmla="val 4186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822960" y="176479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1325880" y="1801368"/>
            <a:ext cx="446227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데이터셋 구조의 한계</a:t>
            </a:r>
            <a:endParaRPr lang="en-US" sz="1650" dirty="0"/>
          </a:p>
        </p:txBody>
      </p:sp>
      <p:sp>
        <p:nvSpPr>
          <p:cNvPr id="7" name="Text 5"/>
          <p:cNvSpPr/>
          <p:nvPr/>
        </p:nvSpPr>
        <p:spPr>
          <a:xfrm>
            <a:off x="868680" y="2468880"/>
            <a:ext cx="4873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국가별 동일 직무 카탈로그(급여만 상이) → 카테고리 단위 국가 비교 불가. 세부 직무·급여 기준으로 우회했으나 원본 다양성엔 제약.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6172200" y="1508760"/>
            <a:ext cx="5468112" cy="1965960"/>
          </a:xfrm>
          <a:prstGeom prst="roundRect">
            <a:avLst>
              <a:gd name="adj" fmla="val 4186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9" name="Text 7"/>
          <p:cNvSpPr/>
          <p:nvPr/>
        </p:nvSpPr>
        <p:spPr>
          <a:xfrm>
            <a:off x="6446520" y="176479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2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6949440" y="1801368"/>
            <a:ext cx="446227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범용 관리직 분류 혼동</a:t>
            </a:r>
            <a:endParaRPr lang="en-US" sz="1650" dirty="0"/>
          </a:p>
        </p:txBody>
      </p:sp>
      <p:sp>
        <p:nvSpPr>
          <p:cNvPr id="11" name="Text 9"/>
          <p:cNvSpPr/>
          <p:nvPr/>
        </p:nvSpPr>
        <p:spPr>
          <a:xfrm>
            <a:off x="6492240" y="2468880"/>
            <a:ext cx="4873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'Executive/Management'처럼 여러 도메인에 걸친 카테고리는 오분류 경향 → 계층적 분류·문맥 특성 보강 필요.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3657600"/>
            <a:ext cx="5468112" cy="1965960"/>
          </a:xfrm>
          <a:prstGeom prst="roundRect">
            <a:avLst>
              <a:gd name="adj" fmla="val 4186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3" name="Text 11"/>
          <p:cNvSpPr/>
          <p:nvPr/>
        </p:nvSpPr>
        <p:spPr>
          <a:xfrm>
            <a:off x="822960" y="391363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3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1325880" y="3950208"/>
            <a:ext cx="446227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가드레일의 커버리지</a:t>
            </a:r>
            <a:endParaRPr lang="en-US" sz="1650" dirty="0"/>
          </a:p>
        </p:txBody>
      </p:sp>
      <p:sp>
        <p:nvSpPr>
          <p:cNvPr id="15" name="Text 13"/>
          <p:cNvSpPr/>
          <p:nvPr/>
        </p:nvSpPr>
        <p:spPr>
          <a:xfrm>
            <a:off x="868680" y="4617720"/>
            <a:ext cx="4873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연도·퍼센트만 점검 → 회사 소재지 등 비수치 사실 왜곡은 미탐지.  </a:t>
            </a:r>
            <a:r>
              <a:rPr lang="ko-KR" altLang="en-US" sz="130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개체명</a:t>
            </a:r>
            <a:r>
              <a:rPr lang="ko-KR" alt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인식</a:t>
            </a: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기반 비교 + </a:t>
            </a:r>
            <a:r>
              <a:rPr lang="en-US" sz="130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의도된</a:t>
            </a: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30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누락</a:t>
            </a: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</a:t>
            </a:r>
            <a:r>
              <a:rPr lang="en-US" sz="1300" dirty="0" err="1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규칙</a:t>
            </a:r>
            <a:r>
              <a:rPr lang="en-US" sz="13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 반영 필요.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6172200" y="3657600"/>
            <a:ext cx="5468112" cy="1965960"/>
          </a:xfrm>
          <a:prstGeom prst="roundRect">
            <a:avLst>
              <a:gd name="adj" fmla="val 4186"/>
            </a:avLst>
          </a:prstGeom>
          <a:solidFill>
            <a:srgbClr val="FFFFFF"/>
          </a:solidFill>
          <a:ln w="12700">
            <a:solidFill>
              <a:srgbClr val="D8E0E6"/>
            </a:solidFill>
            <a:prstDash val="solid"/>
          </a:ln>
          <a:effectLst>
            <a:outerShdw blurRad="88900" dist="38100" dir="5400000" algn="bl" rotWithShape="0">
              <a:srgbClr val="9AAAB5">
                <a:alpha val="28000"/>
              </a:srgbClr>
            </a:outerShdw>
          </a:effectLst>
        </p:spPr>
        <p:txBody>
          <a:bodyPr/>
          <a:lstStyle/>
          <a:p>
            <a:endParaRPr lang="ko-KR" altLang="en-US"/>
          </a:p>
        </p:txBody>
      </p:sp>
      <p:sp>
        <p:nvSpPr>
          <p:cNvPr id="17" name="Text 15"/>
          <p:cNvSpPr/>
          <p:nvPr/>
        </p:nvSpPr>
        <p:spPr>
          <a:xfrm>
            <a:off x="6446520" y="3913632"/>
            <a:ext cx="457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E9AA7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4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6949440" y="3950208"/>
            <a:ext cx="446227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B2A36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평가의 프록시 성격</a:t>
            </a:r>
            <a:endParaRPr lang="en-US" sz="1650" dirty="0"/>
          </a:p>
        </p:txBody>
      </p:sp>
      <p:sp>
        <p:nvSpPr>
          <p:cNvPr id="19" name="Text 17"/>
          <p:cNvSpPr/>
          <p:nvPr/>
        </p:nvSpPr>
        <p:spPr>
          <a:xfrm>
            <a:off x="6492240" y="4617720"/>
            <a:ext cx="4873752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ko-KR" altLang="en-US" sz="1300" dirty="0">
                <a:solidFill>
                  <a:srgbClr val="5C6B78"/>
                </a:solidFill>
                <a:latin typeface="맑은 고딕"/>
              </a:rPr>
              <a:t>평가자 </a:t>
            </a:r>
            <a:r>
              <a:rPr lang="en-US" altLang="ko-KR" sz="1300" dirty="0">
                <a:solidFill>
                  <a:srgbClr val="5C6B78"/>
                </a:solidFill>
                <a:latin typeface="맑은 고딕"/>
              </a:rPr>
              <a:t>/ </a:t>
            </a:r>
            <a:r>
              <a:rPr lang="ko-KR" altLang="en-US" sz="1300" dirty="0">
                <a:solidFill>
                  <a:srgbClr val="5C6B78"/>
                </a:solidFill>
                <a:latin typeface="맑은 고딕"/>
              </a:rPr>
              <a:t>만족도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는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실사용자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테스트의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대리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지표이며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,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데모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6건 중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만족도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(8점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이상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)는 67%로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목표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(80%)에 못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미쳤다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→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프롬프트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/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평가기준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보정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,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표본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확대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,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실제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사용자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대상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검증으로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확장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 </a:t>
            </a:r>
            <a:r>
              <a:rPr sz="1300" dirty="0" err="1">
                <a:solidFill>
                  <a:srgbClr val="5C6B78"/>
                </a:solidFill>
                <a:latin typeface="맑은 고딕"/>
              </a:rPr>
              <a:t>필요</a:t>
            </a:r>
            <a:r>
              <a:rPr sz="1300" dirty="0">
                <a:solidFill>
                  <a:srgbClr val="5C6B78"/>
                </a:solidFill>
                <a:latin typeface="맑은 고딕"/>
              </a:rPr>
              <a:t>.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11277295" y="6400800"/>
            <a:ext cx="5486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C6B78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16</a:t>
            </a:r>
            <a:endParaRPr lang="en-US" sz="1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0E22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605272" y="2331720"/>
            <a:ext cx="292608" cy="292608"/>
          </a:xfrm>
          <a:prstGeom prst="ellipse">
            <a:avLst/>
          </a:prstGeom>
          <a:solidFill>
            <a:srgbClr val="2563EB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3" name="Shape 1"/>
          <p:cNvSpPr/>
          <p:nvPr/>
        </p:nvSpPr>
        <p:spPr>
          <a:xfrm>
            <a:off x="6021324" y="2331720"/>
            <a:ext cx="292608" cy="292608"/>
          </a:xfrm>
          <a:prstGeom prst="ellipse">
            <a:avLst/>
          </a:prstGeom>
          <a:solidFill>
            <a:srgbClr val="F2A65A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4" name="Shape 2"/>
          <p:cNvSpPr/>
          <p:nvPr/>
        </p:nvSpPr>
        <p:spPr>
          <a:xfrm>
            <a:off x="6437376" y="2331720"/>
            <a:ext cx="292608" cy="292608"/>
          </a:xfrm>
          <a:prstGeom prst="ellipse">
            <a:avLst/>
          </a:prstGeom>
          <a:solidFill>
            <a:srgbClr val="06B6D4"/>
          </a:solidFill>
          <a:ln/>
        </p:spPr>
        <p:txBody>
          <a:bodyPr/>
          <a:lstStyle/>
          <a:p>
            <a:endParaRPr lang="ko-KR" altLang="en-US"/>
          </a:p>
        </p:txBody>
      </p:sp>
      <p:sp>
        <p:nvSpPr>
          <p:cNvPr id="5" name="Text 3"/>
          <p:cNvSpPr/>
          <p:nvPr/>
        </p:nvSpPr>
        <p:spPr>
          <a:xfrm>
            <a:off x="0" y="2880360"/>
            <a:ext cx="12191695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5400" b="1" dirty="0">
                <a:solidFill>
                  <a:srgbClr val="FFFFFF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감사합니다</a:t>
            </a:r>
            <a:endParaRPr lang="en-US" sz="5400" dirty="0"/>
          </a:p>
        </p:txBody>
      </p:sp>
      <p:sp>
        <p:nvSpPr>
          <p:cNvPr id="6" name="Text 4"/>
          <p:cNvSpPr/>
          <p:nvPr/>
        </p:nvSpPr>
        <p:spPr>
          <a:xfrm>
            <a:off x="0" y="4114800"/>
            <a:ext cx="12191695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kern="0" spc="400" dirty="0">
                <a:solidFill>
                  <a:srgbClr val="F2A65A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Q &amp; A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0" y="6126480"/>
            <a:ext cx="1219169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8FA6B4"/>
                </a:solidFill>
                <a:latin typeface="맑은 고딕" pitchFamily="34" charset="0"/>
                <a:ea typeface="맑은 고딕" pitchFamily="34" charset="-122"/>
                <a:cs typeface="맑은 고딕" pitchFamily="34" charset="-120"/>
              </a:rPr>
              <a:t>글로벌 채용 데이터 분석 &amp; LLM 기반 맞춤형 이력서 최적화  ·  2조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2246</Words>
  <Application>Microsoft Office PowerPoint</Application>
  <PresentationFormat>와이드스크린</PresentationFormat>
  <Paragraphs>266</Paragraphs>
  <Slides>17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0" baseType="lpstr">
      <vt:lpstr>맑은 고딕</vt:lpstr>
      <vt:lpstr>Arial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박영규</cp:lastModifiedBy>
  <cp:revision>46</cp:revision>
  <dcterms:created xsi:type="dcterms:W3CDTF">2026-07-29T06:52:16Z</dcterms:created>
  <dcterms:modified xsi:type="dcterms:W3CDTF">2026-07-30T03:58:38Z</dcterms:modified>
</cp:coreProperties>
</file>