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2" d="100"/>
          <a:sy n="72" d="100"/>
        </p:scale>
        <p:origin x="96" y="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busan-subway.netlify.app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302" y="1680269"/>
            <a:ext cx="1829246" cy="38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79860" y="2299394"/>
            <a:ext cx="8232278" cy="1462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sz="4800" b="0" i="0" u="none">
                <a:solidFill>
                  <a:srgbClr val="0284C7"/>
                </a:solidFill>
                <a:latin typeface="Noto Sans KR Black"/>
              </a:rPr>
              <a:t>부산 도시철도 시간대별</a:t>
            </a:r>
            <a:r>
              <a:t>
</a:t>
            </a:r>
            <a:r>
              <a:rPr sz="4800" b="0" i="0" u="none">
                <a:solidFill>
                  <a:srgbClr val="0284C7"/>
                </a:solidFill>
                <a:latin typeface="Noto Sans KR Black"/>
              </a:rPr>
              <a:t> 좌석 확보 가능성 예측 시스템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75867" y="3952875"/>
            <a:ext cx="7840265" cy="3961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120"/>
              </a:lnSpc>
            </a:pPr>
            <a:r>
              <a:rPr sz="1950" b="0" i="0" u="none">
                <a:solidFill>
                  <a:srgbClr val="475569"/>
                </a:solidFill>
                <a:latin typeface="Noto Sans KR Medium"/>
              </a:rPr>
              <a:t>다국어 AI 에이전트 기반 서비스 개발 실무 (중급)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75867" y="4730055"/>
            <a:ext cx="7840265" cy="304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1500" b="0" i="0" u="none">
                <a:solidFill>
                  <a:srgbClr val="64748B"/>
                </a:solidFill>
                <a:latin typeface="Noto Sans KR Medium"/>
              </a:rPr>
              <a:t>최지호 · 공자빈 · 김은희 · 박윤성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191000"/>
            <a:ext cx="5238750" cy="13906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571500"/>
            <a:ext cx="5500687" cy="5619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프로젝트 배경 및 목적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50" y="0"/>
            <a:ext cx="581025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2028825"/>
            <a:ext cx="5500687" cy="4191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Noto Sans KR"/>
              </a:rPr>
              <a:t>출퇴근 시간대 극한의 혼잡도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2638425"/>
            <a:ext cx="5238750" cy="1219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0" i="0" u="none">
                <a:solidFill>
                  <a:srgbClr val="334155"/>
                </a:solidFill>
                <a:latin typeface="Noto Sans KR"/>
              </a:rPr>
              <a:t>부산 지하철 출퇴근·등하교 시간대에는 높은 혼잡도로 인해 장시간 기립 이동이 발생하고 있습니다. 하지만 기존 제공되는 단순한 '혼잡도 지표'는 사용자가 체감하는 </a:t>
            </a:r>
            <a:r>
              <a:rPr sz="1500" b="1" i="0" u="none">
                <a:solidFill>
                  <a:srgbClr val="334155"/>
                </a:solidFill>
                <a:latin typeface="Noto Sans KR"/>
              </a:rPr>
              <a:t>'착석 가능 여부'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를 직관적으로 제공하지 못합니다.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0100" y="4381500"/>
            <a:ext cx="5060632" cy="304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0284C7"/>
                </a:solidFill>
                <a:latin typeface="Noto Sans KR"/>
              </a:rPr>
              <a:t>프로젝트 핵심 목적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0100" y="4781550"/>
            <a:ext cx="4819650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0" i="0" u="none">
                <a:solidFill>
                  <a:srgbClr val="334155"/>
                </a:solidFill>
                <a:latin typeface="Noto Sans KR"/>
              </a:rPr>
              <a:t>특정 구간의 좌석 확보 가능성(앉을 확률)을 예측하여 사용자에게 쾌적한 이동 시간 선택권을 제공합니다.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600165-28AD-7C4F-6490-52158C431AF2}"/>
              </a:ext>
            </a:extLst>
          </p:cNvPr>
          <p:cNvSpPr txBox="1"/>
          <p:nvPr/>
        </p:nvSpPr>
        <p:spPr>
          <a:xfrm>
            <a:off x="6381750" y="6581001"/>
            <a:ext cx="4267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KR"/>
              </a:rPr>
              <a:t>www.koreatimes.co.kr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951607"/>
            <a:ext cx="11049000" cy="55643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5992117"/>
            <a:ext cx="11049000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주요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환승역인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서면역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데이터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분석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결과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,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출퇴근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시간대인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07~09시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및 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18~19시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에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뚜렷한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승하차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인원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피크가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형성되는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것을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확인하였습니다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1180207"/>
            <a:ext cx="4173959" cy="304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0F172A"/>
                </a:solidFill>
                <a:latin typeface="Noto Sans KR"/>
              </a:rPr>
              <a:t>서면역 평일 시간대별 평균 승하차 인원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0643" y="1241226"/>
            <a:ext cx="2469356" cy="2437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sz="1200" b="0" i="0" u="none">
                <a:solidFill>
                  <a:srgbClr val="64748B"/>
                </a:solidFill>
                <a:latin typeface="Noto Sans KR"/>
              </a:rPr>
              <a:t>공공데이터: 2022.01 ~ 2026.06 기준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113407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탐색적 데이터 분석 (EDA)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770632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633537"/>
            <a:ext cx="3429000" cy="46577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1633537"/>
            <a:ext cx="3429000" cy="465772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1633537"/>
            <a:ext cx="3429000" cy="46577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75" y="2024062"/>
            <a:ext cx="857250" cy="8572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06983" y="3119437"/>
            <a:ext cx="1758032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F172A"/>
                </a:solidFill>
                <a:latin typeface="Noto Sans KR"/>
              </a:rPr>
              <a:t>핵심 알고리즘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6775" y="3624262"/>
            <a:ext cx="2838450" cy="18156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1400" b="1" i="0" u="none" dirty="0" err="1">
                <a:solidFill>
                  <a:srgbClr val="334155"/>
                </a:solidFill>
                <a:latin typeface="Noto Sans KR"/>
              </a:rPr>
              <a:t>HistGradientBoostingClassifier</a:t>
            </a:r>
            <a:r>
              <a:rPr sz="14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도입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  <a:r>
              <a:rPr dirty="0"/>
              <a:t>
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대용량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데이터셋에서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빠른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학습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속도와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높은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예측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성능을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보장하는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최적의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앙상블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기법을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적용하였습니다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7375" y="2024062"/>
            <a:ext cx="857250" cy="8572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952267" y="3119437"/>
            <a:ext cx="2287317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 dirty="0" err="1">
                <a:solidFill>
                  <a:srgbClr val="0F172A"/>
                </a:solidFill>
                <a:latin typeface="Noto Sans KR"/>
              </a:rPr>
              <a:t>주요</a:t>
            </a:r>
            <a:r>
              <a:rPr sz="2100" b="1" i="0" u="none" dirty="0">
                <a:solidFill>
                  <a:srgbClr val="0F172A"/>
                </a:solidFill>
                <a:latin typeface="Noto Sans KR"/>
              </a:rPr>
              <a:t> Feature </a:t>
            </a:r>
            <a:r>
              <a:rPr sz="2100" b="1" i="0" u="none" dirty="0" err="1">
                <a:solidFill>
                  <a:srgbClr val="0F172A"/>
                </a:solidFill>
                <a:latin typeface="Noto Sans KR"/>
              </a:rPr>
              <a:t>설정</a:t>
            </a:r>
            <a:endParaRPr sz="21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6775" y="3624262"/>
            <a:ext cx="2838450" cy="1219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역별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단순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인원수를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넘어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,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노선별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순승차인원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누적량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을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계산하여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실제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열차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내부의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혼잡도를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정교하게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추정합니다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7375" y="2024062"/>
            <a:ext cx="857250" cy="8572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848055" y="3119437"/>
            <a:ext cx="2115889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 dirty="0" err="1">
                <a:solidFill>
                  <a:srgbClr val="0F172A"/>
                </a:solidFill>
                <a:latin typeface="Noto Sans KR"/>
              </a:rPr>
              <a:t>시계열</a:t>
            </a:r>
            <a:r>
              <a:rPr sz="2100" b="1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2100" b="1" i="0" u="none" dirty="0" err="1">
                <a:solidFill>
                  <a:srgbClr val="0F172A"/>
                </a:solidFill>
                <a:latin typeface="Noto Sans KR"/>
              </a:rPr>
              <a:t>패턴</a:t>
            </a:r>
            <a:r>
              <a:rPr sz="2100" b="1" i="0" u="none" dirty="0">
                <a:solidFill>
                  <a:srgbClr val="0F172A"/>
                </a:solidFill>
                <a:latin typeface="Noto Sans KR"/>
              </a:rPr>
              <a:t> </a:t>
            </a:r>
            <a:r>
              <a:rPr sz="2100" b="1" i="0" u="none" dirty="0" err="1">
                <a:solidFill>
                  <a:srgbClr val="0F172A"/>
                </a:solidFill>
                <a:latin typeface="Noto Sans KR"/>
              </a:rPr>
              <a:t>반영</a:t>
            </a:r>
            <a:endParaRPr sz="2100" b="1" i="0" u="none" dirty="0">
              <a:solidFill>
                <a:srgbClr val="0F172A"/>
              </a:solidFill>
              <a:latin typeface="Noto Sans KR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86775" y="3624262"/>
            <a:ext cx="2838450" cy="15240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최근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1일~4주 전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지연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(Lag)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데이터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, 4주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이동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평균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및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변동성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(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표준편차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),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그리고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공휴일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여부를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반영하여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패턴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정확도를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극대화했습니다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7767" y="2262187"/>
            <a:ext cx="296465" cy="3810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7767" y="2262187"/>
            <a:ext cx="296465" cy="3810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57767" y="2262187"/>
            <a:ext cx="296465" cy="381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500" y="566737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ML 기반 좌석 확보 가능성 예측 모델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" y="1223962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681162"/>
            <a:ext cx="5286375" cy="45624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1681162"/>
            <a:ext cx="5286375" cy="45624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025" y="2071687"/>
            <a:ext cx="4505325" cy="45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9391" y="2719387"/>
            <a:ext cx="4730591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284C7"/>
                </a:solidFill>
                <a:latin typeface="Noto Sans KR"/>
              </a:rPr>
              <a:t>프론트엔드 및 배포 환경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275" y="3271837"/>
            <a:ext cx="4314825" cy="2438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•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아키텍처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: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HTML / CSS / JS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기반의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프론트엔드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구축</a:t>
            </a:r>
            <a:r>
              <a:rPr dirty="0"/>
              <a:t>
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•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호스팅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: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Netlify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정적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사이트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배포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및 Functions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구현</a:t>
            </a:r>
            <a:r>
              <a:rPr dirty="0"/>
              <a:t>
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•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예측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1" i="0" u="none" dirty="0" err="1">
                <a:solidFill>
                  <a:srgbClr val="334155"/>
                </a:solidFill>
                <a:latin typeface="Noto Sans KR"/>
              </a:rPr>
              <a:t>환경</a:t>
            </a:r>
            <a:r>
              <a:rPr sz="1500" b="1" i="0" u="none" dirty="0">
                <a:solidFill>
                  <a:srgbClr val="334155"/>
                </a:solidFill>
                <a:latin typeface="Noto Sans KR"/>
              </a:rPr>
              <a:t>: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실제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학습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모델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API(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로컬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)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우선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사용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,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실패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시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규칙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기반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Mock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데이터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자동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대체</a:t>
            </a:r>
            <a:endParaRPr sz="1500" b="0" i="0" u="none" dirty="0">
              <a:solidFill>
                <a:srgbClr val="334155"/>
              </a:solidFill>
              <a:latin typeface="Noto Sans KR"/>
            </a:endParaRP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4650" y="2100262"/>
            <a:ext cx="4505325" cy="457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12016" y="2747962"/>
            <a:ext cx="4730591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100" b="1" i="0" u="none">
                <a:solidFill>
                  <a:srgbClr val="0284C7"/>
                </a:solidFill>
                <a:latin typeface="Noto Sans KR"/>
              </a:rPr>
              <a:t>다국어 AI 에이전트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19900" y="3300412"/>
            <a:ext cx="4314825" cy="15240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34155"/>
                </a:solidFill>
                <a:latin typeface="Noto Sans KR"/>
              </a:rPr>
              <a:t>• 번역 엔진: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 OpenAI API를 Netlify Functions로 프록시 호출하여 보안 강화 및 실시간 처리</a:t>
            </a:r>
            <a:r>
              <a:t>
</a:t>
            </a:r>
            <a:r>
              <a:rPr sz="1500" b="1" i="0" u="none">
                <a:solidFill>
                  <a:srgbClr val="334155"/>
                </a:solidFill>
                <a:latin typeface="Noto Sans KR"/>
              </a:rPr>
              <a:t>• 지원 언어: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 총 4개 국어(한국어, 영어, 일본어, 중국어) 실시간 서비스 지원으로 글로벌 접근성 향상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0000" y="5253037"/>
            <a:ext cx="571500" cy="5715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4375" y="5253037"/>
            <a:ext cx="571500" cy="5715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48750" y="5253037"/>
            <a:ext cx="571500" cy="5715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63125" y="5253037"/>
            <a:ext cx="571500" cy="571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LLM 다국어 처리 및 시스템 배포 아키텍처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2652712"/>
            <a:ext cx="5286375" cy="13335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sz="10500" b="0" i="0" u="none" dirty="0">
                <a:solidFill>
                  <a:srgbClr val="0284C7"/>
                </a:solidFill>
                <a:latin typeface="Poppins Black"/>
              </a:rPr>
              <a:t>86.9%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4129087"/>
            <a:ext cx="5286375" cy="4266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sz="2100" b="1" i="0" u="none">
                <a:solidFill>
                  <a:srgbClr val="0F172A"/>
                </a:solidFill>
                <a:latin typeface="Noto Sans KR"/>
              </a:rPr>
              <a:t>Test 데이터 예측 정확도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24625" y="2652712"/>
            <a:ext cx="5350668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100" b="1" i="0" u="none">
                <a:solidFill>
                  <a:srgbClr val="0F172A"/>
                </a:solidFill>
                <a:latin typeface="Noto Sans KR"/>
              </a:rPr>
              <a:t>대규모 공공데이터 기반 분석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24625" y="3157537"/>
            <a:ext cx="5095875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0" i="0" u="none">
                <a:solidFill>
                  <a:srgbClr val="334155"/>
                </a:solidFill>
                <a:latin typeface="Noto Sans KR"/>
              </a:rPr>
              <a:t>본 모델은 부산교통공사 시간대별 승하차 인원 데이터(2022.01 ~ 2026.06)를 가공한 </a:t>
            </a:r>
            <a:r>
              <a:rPr sz="1500" b="1" i="0" u="none">
                <a:solidFill>
                  <a:srgbClr val="334155"/>
                </a:solidFill>
                <a:latin typeface="Noto Sans KR"/>
              </a:rPr>
              <a:t>약 880만 건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의 누적 승하차 변환 데이터를 바탕으로 학습되었습니다.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24625" y="4214812"/>
            <a:ext cx="5095875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0" i="0" u="none">
                <a:solidFill>
                  <a:srgbClr val="334155"/>
                </a:solidFill>
                <a:latin typeface="Noto Sans KR"/>
              </a:rPr>
              <a:t>평가 결과, Test 정확도 86.96% 및 </a:t>
            </a:r>
            <a:r>
              <a:rPr sz="1500" b="1" i="0" u="none">
                <a:solidFill>
                  <a:srgbClr val="334155"/>
                </a:solidFill>
                <a:latin typeface="Noto Sans KR"/>
              </a:rPr>
              <a:t>F1-score 0.81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을 달성하여, 안정적이고 신뢰할 수 있는 좌석 확보 확률 수치를 도출해 냅니다.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모델 예측 성능 및 데이터 지표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5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747986"/>
            <a:ext cx="5286375" cy="442882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1747986"/>
            <a:ext cx="5286375" cy="442882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7221" y="2422326"/>
            <a:ext cx="414932" cy="533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10034" y="3193851"/>
            <a:ext cx="2009157" cy="4191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400" b="1" i="0" u="none">
                <a:solidFill>
                  <a:srgbClr val="E11D48"/>
                </a:solidFill>
                <a:latin typeface="Noto Sans KR"/>
              </a:rPr>
              <a:t>시스템 한계점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00150" y="3851076"/>
            <a:ext cx="4029075" cy="15085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970"/>
              </a:lnSpc>
            </a:pPr>
            <a:r>
              <a:rPr sz="1650" b="0" i="0" u="none">
                <a:solidFill>
                  <a:srgbClr val="334155"/>
                </a:solidFill>
                <a:latin typeface="Noto Sans KR"/>
              </a:rPr>
              <a:t>• 승하차 인원 기반 통계적 추정치 사용</a:t>
            </a:r>
            <a:r>
              <a:t>
</a:t>
            </a:r>
            <a:r>
              <a:rPr sz="1650" b="0" i="0" u="none">
                <a:solidFill>
                  <a:srgbClr val="334155"/>
                </a:solidFill>
                <a:latin typeface="Noto Sans KR"/>
              </a:rPr>
              <a:t> • 좌석 수, 대규모 행사, 기상 악화(날씨), 열차 지연 등 </a:t>
            </a:r>
            <a:r>
              <a:rPr sz="1650" b="1" i="0" u="none">
                <a:solidFill>
                  <a:srgbClr val="334155"/>
                </a:solidFill>
                <a:latin typeface="Noto Sans KR"/>
              </a:rPr>
              <a:t>돌발 변수 미반영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9846" y="2233761"/>
            <a:ext cx="414932" cy="533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28275" y="3005286"/>
            <a:ext cx="2098074" cy="4191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400" b="1" i="0" u="none">
                <a:solidFill>
                  <a:srgbClr val="16A34A"/>
                </a:solidFill>
                <a:latin typeface="Noto Sans KR"/>
              </a:rPr>
              <a:t>향후 개선 방향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62775" y="3662511"/>
            <a:ext cx="4029075" cy="18856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970"/>
              </a:lnSpc>
            </a:pP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•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공공데이터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API </a:t>
            </a:r>
            <a:r>
              <a:rPr sz="1650" b="1" i="0" u="none" dirty="0" err="1">
                <a:solidFill>
                  <a:srgbClr val="334155"/>
                </a:solidFill>
                <a:latin typeface="Noto Sans KR"/>
              </a:rPr>
              <a:t>완전</a:t>
            </a:r>
            <a:r>
              <a:rPr sz="165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1" i="0" u="none" dirty="0" err="1">
                <a:solidFill>
                  <a:srgbClr val="334155"/>
                </a:solidFill>
                <a:latin typeface="Noto Sans KR"/>
              </a:rPr>
              <a:t>연동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으로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실시간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데이터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반영</a:t>
            </a:r>
            <a:r>
              <a:rPr dirty="0"/>
              <a:t>
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•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인접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역의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동시간대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공간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정보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추가를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0" i="0" u="none" dirty="0" err="1">
                <a:solidFill>
                  <a:srgbClr val="334155"/>
                </a:solidFill>
                <a:latin typeface="Noto Sans KR"/>
              </a:rPr>
              <a:t>통한</a:t>
            </a:r>
            <a:r>
              <a:rPr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lang="en-US" sz="165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1" i="0" u="none" dirty="0" err="1">
                <a:solidFill>
                  <a:srgbClr val="334155"/>
                </a:solidFill>
                <a:latin typeface="Noto Sans KR"/>
              </a:rPr>
              <a:t>예측</a:t>
            </a:r>
            <a:r>
              <a:rPr sz="165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1" i="0" u="none" dirty="0" err="1">
                <a:solidFill>
                  <a:srgbClr val="334155"/>
                </a:solidFill>
                <a:latin typeface="Noto Sans KR"/>
              </a:rPr>
              <a:t>모델</a:t>
            </a:r>
            <a:r>
              <a:rPr sz="1650" b="1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650" b="1" i="0" u="none" dirty="0" err="1">
                <a:solidFill>
                  <a:srgbClr val="334155"/>
                </a:solidFill>
                <a:latin typeface="Noto Sans KR"/>
              </a:rPr>
              <a:t>고도화</a:t>
            </a:r>
            <a:endParaRPr sz="1650" b="1" i="0" u="none" dirty="0">
              <a:solidFill>
                <a:srgbClr val="334155"/>
              </a:solidFill>
              <a:latin typeface="Noto Sans KR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고찰 및 향후 계획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33637"/>
            <a:ext cx="11049000" cy="4000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1490662"/>
            <a:ext cx="11049000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34155"/>
                </a:solidFill>
                <a:latin typeface="Noto Sans KR"/>
              </a:rPr>
              <a:t>직관적인 3단계 입력 인터페이스:</a:t>
            </a:r>
            <a:r>
              <a:rPr sz="1500" b="0" i="0" u="none">
                <a:solidFill>
                  <a:srgbClr val="334155"/>
                </a:solidFill>
                <a:latin typeface="Noto Sans KR"/>
              </a:rPr>
              <a:t> 승차역, 하차역, 시간대를 선택하면 실시간 AI 예측 모델을 통해 다국어(4개 국어)로 좌석 확보 가능성을 편리하게 제공받을 수 있습니다.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2443162"/>
            <a:ext cx="11029950" cy="39814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423862"/>
            <a:ext cx="11601450" cy="5905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300" b="1" i="0" u="none">
                <a:solidFill>
                  <a:srgbClr val="0284C7"/>
                </a:solidFill>
                <a:latin typeface="Noto Sans KR"/>
              </a:rPr>
              <a:t>최종 구현 사이트 (UI 데모)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500" y="1081087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4692" y="3716684"/>
            <a:ext cx="4722614" cy="685800"/>
          </a:xfrm>
          <a:prstGeom prst="rect">
            <a:avLst/>
          </a:prstGeom>
        </p:spPr>
      </p:pic>
      <p:sp>
        <p:nvSpPr>
          <p:cNvPr id="4" name="TextBox 3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95275" y="1783109"/>
            <a:ext cx="1160145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5400" b="1" i="0" u="none" dirty="0" err="1">
                <a:solidFill>
                  <a:srgbClr val="0284C7"/>
                </a:solidFill>
                <a:latin typeface="Noto Sans KR"/>
              </a:rPr>
              <a:t>감사합니다</a:t>
            </a:r>
            <a:r>
              <a:rPr sz="5400" b="1" i="0" u="none" dirty="0">
                <a:solidFill>
                  <a:srgbClr val="0284C7"/>
                </a:solidFill>
                <a:latin typeface="Noto Sans KR"/>
              </a:rPr>
              <a:t>!</a:t>
            </a:r>
          </a:p>
        </p:txBody>
      </p:sp>
      <p:sp>
        <p:nvSpPr>
          <p:cNvPr id="5" name="TextBox 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1500" y="2888009"/>
            <a:ext cx="11049000" cy="304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지금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바로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예측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시스템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데모를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체험해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 </a:t>
            </a:r>
            <a:r>
              <a:rPr sz="1500" b="0" i="0" u="none" dirty="0" err="1">
                <a:solidFill>
                  <a:srgbClr val="334155"/>
                </a:solidFill>
                <a:latin typeface="Noto Sans KR"/>
              </a:rPr>
              <a:t>보세요</a:t>
            </a:r>
            <a:r>
              <a:rPr sz="1500" b="0" i="0" u="none" dirty="0">
                <a:solidFill>
                  <a:srgbClr val="334155"/>
                </a:solidFill>
                <a:latin typeface="Noto Sans KR"/>
              </a:rPr>
              <a:t>.</a:t>
            </a:r>
          </a:p>
        </p:txBody>
      </p:sp>
      <p:sp>
        <p:nvSpPr>
          <p:cNvPr id="6" name="TextBox 5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71500" y="4688234"/>
            <a:ext cx="11049000" cy="2437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920"/>
              </a:lnSpc>
            </a:pP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(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데모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 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사이트는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 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모바일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 및 웹 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환경을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 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모두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 </a:t>
            </a:r>
            <a:r>
              <a:rPr sz="1200" b="0" i="0" u="none" dirty="0" err="1">
                <a:solidFill>
                  <a:srgbClr val="64748B"/>
                </a:solidFill>
                <a:latin typeface="Noto Sans KR"/>
              </a:rPr>
              <a:t>지원합니다</a:t>
            </a:r>
            <a:r>
              <a:rPr sz="1200" b="0" i="0" u="none" dirty="0">
                <a:solidFill>
                  <a:srgbClr val="64748B"/>
                </a:solidFill>
                <a:latin typeface="Noto Sans KR"/>
              </a:rPr>
              <a:t>)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4742" y="3945284"/>
            <a:ext cx="177849" cy="228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506</Words>
  <Application>Microsoft Office PowerPoint</Application>
  <PresentationFormat>와이드스크린</PresentationFormat>
  <Paragraphs>41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Noto Sans KR</vt:lpstr>
      <vt:lpstr>Noto Sans KR Black</vt:lpstr>
      <vt:lpstr>Noto Sans KR Medium</vt:lpstr>
      <vt:lpstr>Arial</vt:lpstr>
      <vt:lpstr>Calibri</vt:lpstr>
      <vt:lpstr>Poppins Black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지호 최</cp:lastModifiedBy>
  <cp:revision>3</cp:revision>
  <dcterms:created xsi:type="dcterms:W3CDTF">2013-01-27T09:14:16Z</dcterms:created>
  <dcterms:modified xsi:type="dcterms:W3CDTF">2026-07-30T02:39:28Z</dcterms:modified>
  <cp:category/>
</cp:coreProperties>
</file>