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1D8"/>
          </a:solidFill>
        </a:fill>
      </a:tcStyle>
    </a:wholeTbl>
    <a:band2H>
      <a:tcTxStyle/>
      <a:tcStyle>
        <a:tcBdr/>
        <a:fill>
          <a:solidFill>
            <a:srgbClr val="E7E9EC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D3CB"/>
          </a:solidFill>
        </a:fill>
      </a:tcStyle>
    </a:wholeTbl>
    <a:band2H>
      <a:tcTxStyle/>
      <a:tcStyle>
        <a:tcBdr/>
        <a:fill>
          <a:solidFill>
            <a:srgbClr val="E7EA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E1CC"/>
          </a:solidFill>
        </a:fill>
      </a:tcStyle>
    </a:wholeTbl>
    <a:band2H>
      <a:tcTxStyle/>
      <a:tcStyle>
        <a:tcBdr/>
        <a:fill>
          <a:solidFill>
            <a:srgbClr val="E8F0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9" d="100"/>
          <a:sy n="129" d="100"/>
        </p:scale>
        <p:origin x="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" name="Shape 1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Helvetica Neue"/>
      </a:defRPr>
    </a:lvl1pPr>
    <a:lvl2pPr indent="228600" latinLnBrk="0">
      <a:defRPr sz="1200">
        <a:latin typeface="+mn-lt"/>
        <a:ea typeface="+mn-ea"/>
        <a:cs typeface="+mn-cs"/>
        <a:sym typeface="Helvetica Neue"/>
      </a:defRPr>
    </a:lvl2pPr>
    <a:lvl3pPr indent="457200" latinLnBrk="0">
      <a:defRPr sz="1200">
        <a:latin typeface="+mn-lt"/>
        <a:ea typeface="+mn-ea"/>
        <a:cs typeface="+mn-cs"/>
        <a:sym typeface="Helvetica Neue"/>
      </a:defRPr>
    </a:lvl3pPr>
    <a:lvl4pPr indent="685800" latinLnBrk="0">
      <a:defRPr sz="1200">
        <a:latin typeface="+mn-lt"/>
        <a:ea typeface="+mn-ea"/>
        <a:cs typeface="+mn-cs"/>
        <a:sym typeface="Helvetica Neue"/>
      </a:defRPr>
    </a:lvl4pPr>
    <a:lvl5pPr indent="914400" latinLnBrk="0">
      <a:defRPr sz="1200">
        <a:latin typeface="+mn-lt"/>
        <a:ea typeface="+mn-ea"/>
        <a:cs typeface="+mn-cs"/>
        <a:sym typeface="Helvetica Neue"/>
      </a:defRPr>
    </a:lvl5pPr>
    <a:lvl6pPr indent="1143000" latinLnBrk="0">
      <a:defRPr sz="1200">
        <a:latin typeface="+mn-lt"/>
        <a:ea typeface="+mn-ea"/>
        <a:cs typeface="+mn-cs"/>
        <a:sym typeface="Helvetica Neue"/>
      </a:defRPr>
    </a:lvl6pPr>
    <a:lvl7pPr indent="1371600" latinLnBrk="0">
      <a:defRPr sz="1200">
        <a:latin typeface="+mn-lt"/>
        <a:ea typeface="+mn-ea"/>
        <a:cs typeface="+mn-cs"/>
        <a:sym typeface="Helvetica Neue"/>
      </a:defRPr>
    </a:lvl7pPr>
    <a:lvl8pPr indent="1600200" latinLnBrk="0">
      <a:defRPr sz="1200">
        <a:latin typeface="+mn-lt"/>
        <a:ea typeface="+mn-ea"/>
        <a:cs typeface="+mn-cs"/>
        <a:sym typeface="Helvetica Neue"/>
      </a:defRPr>
    </a:lvl8pPr>
    <a:lvl9pPr indent="1828800" latinLnBrk="0">
      <a:defRPr sz="1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" name="Shape 3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사용자가 제공한 최종 발표자료 및 브릿지포 수집데이터 자료</a:t>
            </a:r>
          </a:p>
          <a:p>
            <a:r>
              <a:t>- https://www.apple.com/kr/iphone-17-pro/ (제품 설명 한국어 톤 참고)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8" name="Shape 5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사용자가 제공한 최종 발표자료의 문제 정의</a:t>
            </a:r>
          </a:p>
          <a:p>
            <a:r>
              <a:t>- https://www.apple.com/kr/iphone-17-pro/ (짧고 직접적인 제품 설명 톤 참고)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9" name="Shape 8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사용자가 제공한 최종 발표자료의 서비스 흐름</a:t>
            </a:r>
          </a:p>
          <a:p>
            <a:r>
              <a:t>- https://www.apple.com/kr/iphone-17-pro/ (Apple 제품 소개의 짧은 카피 리듬 참고)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3" name="Shape 12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사용자가 제공한 최종 발표자료의 서비스 기능 및 성공지표</a:t>
            </a:r>
          </a:p>
          <a:p>
            <a:r>
              <a:t>- 사용자 제공 수집데이터 분석 결과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2" name="Shape 13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최신 데이터 안내: team_merged.csv 5,168건, 2026-05-30~07-29</a:t>
            </a:r>
          </a:p>
          <a:p>
            <a:r>
              <a:t>- 사용자 제공 최신 데이터 안내: hourly_wage 중앙값 11,660원, 최저임금 일치 905건(24.6%)</a:t>
            </a:r>
          </a:p>
          <a:p>
            <a:r>
              <a:t>- 사용자 제공 최신 데이터 안내: 공공·민간 비교는 wage_reliability = 직접 데이터만 사용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1" name="Shape 16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최신 데이터 안내: team_merged.csv 5,168건, 2026-05-30~07-29</a:t>
            </a:r>
          </a:p>
          <a:p>
            <a:r>
              <a:t>- 사용자 제공 최신 데이터 안내: hourly_wage 중앙값 11,660원, 최저임금 일치 905건(24.6%)</a:t>
            </a:r>
          </a:p>
          <a:p>
            <a:r>
              <a:t>- 사용자 제공 최신 데이터 안내: 공공·민간 비교는 wage_reliability = 직접 데이터만 사용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2" name="Shape 18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최신 데이터 안내: 주휴수당 포함 209시간 환산 기준</a:t>
            </a:r>
          </a:p>
          <a:p>
            <a:r>
              <a:t>- 사용자 제공 최신 데이터 안내: 직접 환산 공공 10,320원 vs 민간 10,400원</a:t>
            </a:r>
          </a:p>
          <a:p>
            <a:r>
              <a:t>- 사용자 제공 최신 데이터 안내: 최저임금 미만 계산은 법 위반 판정이 아니라 확인 대상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3" name="Shape 21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최신 데이터 안내: 최저임금 10,320원 일치 905건(24.6%), 중앙값 11,660원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8" name="Shape 23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최종 발표자료의 LLM 근로조건 진단 설명</a:t>
            </a:r>
          </a:p>
          <a:p>
            <a:r>
              <a:t>- 사용자 제공 최신 데이터 안내: 최저임금 미만 계산은 주휴 포함 가정이며 법 위반을 의미하지 않음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7" name="Shape 25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최종 발표자료의 LLM 다국어 품질 수치: 탐지 F1 0.894, 중국어 용어 보존율 94.3%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0" name="Shape 28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서비스 프로토타입 bridge-index.html</a:t>
            </a:r>
          </a:p>
          <a:p>
            <a:r>
              <a:t>- https://final-project-8spshmwaetlrzu7buffrba.streamlit.app (기능 방향 참고용 원 서비스 URL)</a:t>
            </a:r>
          </a:p>
          <a:p>
            <a:r>
              <a:t>- https://www.apple.com/kr/iphone-17-pro/ (제품 설명 톤 참고)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Shape 30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5" name="Shape 30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프로젝트 문제 정의 및 서비스 목표</a:t>
            </a:r>
          </a:p>
          <a:p>
            <a:r>
              <a:t>- https://www.apple.com/kr/iphone-17-pro/ (효용 중심 제품 카피 톤 참고)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6" name="Shape 31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[Sources]</a:t>
            </a:r>
          </a:p>
          <a:p>
            <a:r>
              <a:t>- 사용자 제공 라이브 서비스 URL: https://final-project-8spshmwaetlrzu7buffrba.streamlit.app</a:t>
            </a:r>
          </a:p>
          <a:p>
            <a:r>
              <a:t>- https://www.apple.com/kr/iphone-17-pro/ (제품 설명 한국어 톤 참고)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826683" y="769937"/>
            <a:ext cx="9753601" cy="1668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/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6805083" y="2438400"/>
            <a:ext cx="4775201" cy="441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6" y="6221731"/>
            <a:ext cx="273654" cy="269239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234438" marR="0" indent="-320038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8F7F6"/>
            </a:gs>
            <a:gs pos="100000">
              <a:srgbClr val="F9FBFD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1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2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3" name="Oval"/>
          <p:cNvSpPr/>
          <p:nvPr/>
        </p:nvSpPr>
        <p:spPr>
          <a:xfrm>
            <a:off x="6331349" y="-1654349"/>
            <a:ext cx="8101801" cy="7785448"/>
          </a:xfrm>
          <a:prstGeom prst="ellipse">
            <a:avLst/>
          </a:prstGeom>
          <a:gradFill>
            <a:gsLst>
              <a:gs pos="0">
                <a:srgbClr val="9BE5D6">
                  <a:alpha val="72000"/>
                </a:srgbClr>
              </a:gs>
              <a:gs pos="50000">
                <a:srgbClr val="A7C8F4">
                  <a:alpha val="4000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4" name="Rounded Rectangle"/>
          <p:cNvSpPr/>
          <p:nvPr/>
        </p:nvSpPr>
        <p:spPr>
          <a:xfrm>
            <a:off x="7524750" y="1143000"/>
            <a:ext cx="3333750" cy="3905250"/>
          </a:xfrm>
          <a:prstGeom prst="roundRect">
            <a:avLst>
              <a:gd name="adj" fmla="val 12000"/>
            </a:avLst>
          </a:prstGeom>
          <a:solidFill>
            <a:srgbClr val="FFFFFF">
              <a:alpha val="36000"/>
            </a:srgbClr>
          </a:solidFill>
          <a:ln>
            <a:solidFill>
              <a:srgbClr val="FFFFFF">
                <a:alpha val="5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5" name="BRIDGE4  ·  TEAM PROJECT 3"/>
          <p:cNvSpPr txBox="1"/>
          <p:nvPr/>
        </p:nvSpPr>
        <p:spPr>
          <a:xfrm>
            <a:off x="845818" y="744769"/>
            <a:ext cx="4671064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BRIDGE4  ·  TEAM PROJECT 3</a:t>
            </a:r>
          </a:p>
        </p:txBody>
      </p:sp>
      <p:sp>
        <p:nvSpPr>
          <p:cNvPr id="26" name="공고만 알려줘요.…"/>
          <p:cNvSpPr txBox="1"/>
          <p:nvPr/>
        </p:nvSpPr>
        <p:spPr>
          <a:xfrm>
            <a:off x="845818" y="1526997"/>
            <a:ext cx="6099814" cy="1422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40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공고만 알려줘요.</a:t>
            </a:r>
          </a:p>
          <a:p>
            <a:pPr>
              <a:defRPr sz="40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모국어로, 제대로.</a:t>
            </a:r>
          </a:p>
        </p:txBody>
      </p:sp>
      <p:sp>
        <p:nvSpPr>
          <p:cNvPr id="27" name="채용공고 데이터 기반 적정 임금 예측 및…"/>
          <p:cNvSpPr txBox="1"/>
          <p:nvPr/>
        </p:nvSpPr>
        <p:spPr>
          <a:xfrm>
            <a:off x="883918" y="3349558"/>
            <a:ext cx="5242564" cy="6160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5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채용공고 데이터 기반 적정 임금 예측 및</a:t>
            </a:r>
          </a:p>
          <a:p>
            <a:pPr>
              <a:defRPr sz="15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다국어 근로조건 진단</a:t>
            </a:r>
          </a:p>
        </p:txBody>
      </p:sp>
      <p:sp>
        <p:nvSpPr>
          <p:cNvPr id="28" name="김성빈 · 송금람 · 김서완 · 원건"/>
          <p:cNvSpPr txBox="1"/>
          <p:nvPr/>
        </p:nvSpPr>
        <p:spPr>
          <a:xfrm>
            <a:off x="883918" y="5894705"/>
            <a:ext cx="5814064" cy="23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김성빈 · 송금담 · 김서완 · 원건</a:t>
            </a:r>
          </a:p>
        </p:txBody>
      </p:sp>
      <p:pic>
        <p:nvPicPr>
          <p:cNvPr id="29" name="paybridge-logo-transparent.png" descr="paybridge-logo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49" y="1619249"/>
            <a:ext cx="2952752" cy="295275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FCFC"/>
            </a:gs>
            <a:gs pos="100000">
              <a:srgbClr val="EAF5F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4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5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6" name="01  ·  WHY THIS MATTERS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01  ·  WHY THIS MATTERS</a:t>
            </a:r>
          </a:p>
        </p:txBody>
      </p:sp>
      <p:sp>
        <p:nvSpPr>
          <p:cNvPr id="37" name="지원 버튼을 누르기 전에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지원 버튼을 누르기 전에,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무엇을 확인해야 할까요?</a:t>
            </a:r>
          </a:p>
        </p:txBody>
      </p:sp>
      <p:sp>
        <p:nvSpPr>
          <p:cNvPr id="38" name="Rounded Rectangle"/>
          <p:cNvSpPr/>
          <p:nvPr/>
        </p:nvSpPr>
        <p:spPr>
          <a:xfrm>
            <a:off x="685800" y="2476500"/>
            <a:ext cx="3333750" cy="1752600"/>
          </a:xfrm>
          <a:prstGeom prst="roundRect">
            <a:avLst>
              <a:gd name="adj" fmla="val 16304"/>
            </a:avLst>
          </a:prstGeom>
          <a:solidFill>
            <a:srgbClr val="FFFFFF">
              <a:alpha val="70000"/>
            </a:srgbClr>
          </a:solidFill>
          <a:ln>
            <a:solidFill>
              <a:srgbClr val="D7E8E6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9" name="Rounded Rectangle"/>
          <p:cNvSpPr/>
          <p:nvPr/>
        </p:nvSpPr>
        <p:spPr>
          <a:xfrm>
            <a:off x="933450" y="2724150"/>
            <a:ext cx="400050" cy="304800"/>
          </a:xfrm>
          <a:prstGeom prst="roundRect">
            <a:avLst>
              <a:gd name="adj" fmla="val 50000"/>
            </a:avLst>
          </a:prstGeom>
          <a:solidFill>
            <a:srgbClr val="0E8B8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0" name="01"/>
          <p:cNvSpPr txBox="1"/>
          <p:nvPr/>
        </p:nvSpPr>
        <p:spPr>
          <a:xfrm>
            <a:off x="979169" y="2771819"/>
            <a:ext cx="308613" cy="2285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01</a:t>
            </a:r>
          </a:p>
        </p:txBody>
      </p:sp>
      <p:sp>
        <p:nvSpPr>
          <p:cNvPr id="41" name="임금 표기가 제각각"/>
          <p:cNvSpPr txBox="1"/>
          <p:nvPr/>
        </p:nvSpPr>
        <p:spPr>
          <a:xfrm>
            <a:off x="979169" y="3243580"/>
            <a:ext cx="2623187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임금 표기가 제각각</a:t>
            </a:r>
          </a:p>
        </p:txBody>
      </p:sp>
      <p:sp>
        <p:nvSpPr>
          <p:cNvPr id="42" name="공고마다 시급·월급·연봉이 섞여 있어요.…"/>
          <p:cNvSpPr txBox="1"/>
          <p:nvPr/>
        </p:nvSpPr>
        <p:spPr>
          <a:xfrm>
            <a:off x="979169" y="3604587"/>
            <a:ext cx="2670812" cy="506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공고마다 시급·월급·연봉이 섞여 있어요.</a:t>
            </a:r>
          </a:p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같은 기준으로 비교하기 어렵죠.</a:t>
            </a:r>
          </a:p>
        </p:txBody>
      </p:sp>
      <p:sp>
        <p:nvSpPr>
          <p:cNvPr id="43" name="Rounded Rectangle"/>
          <p:cNvSpPr/>
          <p:nvPr/>
        </p:nvSpPr>
        <p:spPr>
          <a:xfrm>
            <a:off x="4324350" y="2476500"/>
            <a:ext cx="3333750" cy="1752600"/>
          </a:xfrm>
          <a:prstGeom prst="roundRect">
            <a:avLst>
              <a:gd name="adj" fmla="val 16304"/>
            </a:avLst>
          </a:prstGeom>
          <a:solidFill>
            <a:srgbClr val="FFF7F3">
              <a:alpha val="80000"/>
            </a:srgbClr>
          </a:solidFill>
          <a:ln>
            <a:solidFill>
              <a:srgbClr val="FFD9CE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4" name="Rounded Rectangle"/>
          <p:cNvSpPr/>
          <p:nvPr/>
        </p:nvSpPr>
        <p:spPr>
          <a:xfrm>
            <a:off x="4572000" y="2724150"/>
            <a:ext cx="400050" cy="304800"/>
          </a:xfrm>
          <a:prstGeom prst="roundRect">
            <a:avLst>
              <a:gd name="adj" fmla="val 50000"/>
            </a:avLst>
          </a:prstGeom>
          <a:solidFill>
            <a:srgbClr val="FF6847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5" name="02"/>
          <p:cNvSpPr txBox="1"/>
          <p:nvPr/>
        </p:nvSpPr>
        <p:spPr>
          <a:xfrm>
            <a:off x="4617718" y="2771819"/>
            <a:ext cx="308613" cy="2285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02</a:t>
            </a:r>
          </a:p>
        </p:txBody>
      </p:sp>
      <p:sp>
        <p:nvSpPr>
          <p:cNvPr id="46" name="모호한 표현"/>
          <p:cNvSpPr txBox="1"/>
          <p:nvPr/>
        </p:nvSpPr>
        <p:spPr>
          <a:xfrm>
            <a:off x="4617718" y="3243580"/>
            <a:ext cx="2623188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모호한 표현</a:t>
            </a:r>
          </a:p>
        </p:txBody>
      </p:sp>
      <p:sp>
        <p:nvSpPr>
          <p:cNvPr id="47" name="“회사 내규에 따름”처럼…"/>
          <p:cNvSpPr txBox="1"/>
          <p:nvPr/>
        </p:nvSpPr>
        <p:spPr>
          <a:xfrm>
            <a:off x="4617718" y="3604587"/>
            <a:ext cx="2670813" cy="506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“회사 내규에 따름”처럼</a:t>
            </a:r>
          </a:p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실제 조건이 가려져 있어요.</a:t>
            </a:r>
          </a:p>
        </p:txBody>
      </p:sp>
      <p:sp>
        <p:nvSpPr>
          <p:cNvPr id="48" name="Rounded Rectangle"/>
          <p:cNvSpPr/>
          <p:nvPr/>
        </p:nvSpPr>
        <p:spPr>
          <a:xfrm>
            <a:off x="7962900" y="2476500"/>
            <a:ext cx="3333750" cy="1752600"/>
          </a:xfrm>
          <a:prstGeom prst="roundRect">
            <a:avLst>
              <a:gd name="adj" fmla="val 16304"/>
            </a:avLst>
          </a:prstGeom>
          <a:solidFill>
            <a:srgbClr val="FFFFFF">
              <a:alpha val="70000"/>
            </a:srgbClr>
          </a:solidFill>
          <a:ln>
            <a:solidFill>
              <a:srgbClr val="D7E8E6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49" name="Rounded Rectangle"/>
          <p:cNvSpPr/>
          <p:nvPr/>
        </p:nvSpPr>
        <p:spPr>
          <a:xfrm>
            <a:off x="8210550" y="2724150"/>
            <a:ext cx="400050" cy="304800"/>
          </a:xfrm>
          <a:prstGeom prst="roundRect">
            <a:avLst>
              <a:gd name="adj" fmla="val 50000"/>
            </a:avLst>
          </a:prstGeom>
          <a:solidFill>
            <a:srgbClr val="0E8B8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50" name="03"/>
          <p:cNvSpPr txBox="1"/>
          <p:nvPr/>
        </p:nvSpPr>
        <p:spPr>
          <a:xfrm>
            <a:off x="8256268" y="2771819"/>
            <a:ext cx="308613" cy="2285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03</a:t>
            </a:r>
          </a:p>
        </p:txBody>
      </p:sp>
      <p:sp>
        <p:nvSpPr>
          <p:cNvPr id="51" name="언어 장벽"/>
          <p:cNvSpPr txBox="1"/>
          <p:nvPr/>
        </p:nvSpPr>
        <p:spPr>
          <a:xfrm>
            <a:off x="8256268" y="3243580"/>
            <a:ext cx="2623188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언어 장벽</a:t>
            </a:r>
          </a:p>
        </p:txBody>
      </p:sp>
      <p:sp>
        <p:nvSpPr>
          <p:cNvPr id="52" name="한국어가 익숙하지 않으면…"/>
          <p:cNvSpPr txBox="1"/>
          <p:nvPr/>
        </p:nvSpPr>
        <p:spPr>
          <a:xfrm>
            <a:off x="8256268" y="3604587"/>
            <a:ext cx="2670813" cy="506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한국어가 익숙하지 않으면</a:t>
            </a:r>
          </a:p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지원 전 질문하기 어려워요.</a:t>
            </a:r>
          </a:p>
        </p:txBody>
      </p:sp>
      <p:sp>
        <p:nvSpPr>
          <p:cNvPr id="53" name="Rounded Rectangle"/>
          <p:cNvSpPr/>
          <p:nvPr/>
        </p:nvSpPr>
        <p:spPr>
          <a:xfrm>
            <a:off x="685800" y="4691062"/>
            <a:ext cx="7104085" cy="857252"/>
          </a:xfrm>
          <a:prstGeom prst="roundRect">
            <a:avLst>
              <a:gd name="adj" fmla="val 31111"/>
            </a:avLst>
          </a:prstGeom>
          <a:solidFill>
            <a:srgbClr val="DDF2EF">
              <a:alpha val="74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54" name="&quot;외국인에게는 한국의 취업 공고는 지원하기에 막막하고 읽기 불편해요.&quot;"/>
          <p:cNvSpPr txBox="1"/>
          <p:nvPr/>
        </p:nvSpPr>
        <p:spPr>
          <a:xfrm>
            <a:off x="998219" y="4964344"/>
            <a:ext cx="6479247" cy="358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>
                <a:solidFill>
                  <a:srgbClr val="0B474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"외국인에게는 한국의 취업 공고는 지원하기에 막막하고 읽기 불편해요."</a:t>
            </a:r>
          </a:p>
        </p:txBody>
      </p:sp>
      <p:sp>
        <p:nvSpPr>
          <p:cNvPr id="55" name="02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02</a:t>
            </a:r>
          </a:p>
        </p:txBody>
      </p:sp>
      <p:pic>
        <p:nvPicPr>
          <p:cNvPr id="56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6FBFB"/>
            </a:gs>
            <a:gs pos="100000">
              <a:srgbClr val="E7F4F6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61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62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63" name="02  ·  THE PROMISE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02  ·  THE PROMISE</a:t>
            </a:r>
          </a:p>
        </p:txBody>
      </p:sp>
      <p:sp>
        <p:nvSpPr>
          <p:cNvPr id="64" name="공고만 알려주면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공고만 알려주면,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"아!" 탄성이 나오는 설명으로 돌려줘요.</a:t>
            </a:r>
          </a:p>
        </p:txBody>
      </p:sp>
      <p:sp>
        <p:nvSpPr>
          <p:cNvPr id="65" name="Rounded Rectangle"/>
          <p:cNvSpPr/>
          <p:nvPr/>
        </p:nvSpPr>
        <p:spPr>
          <a:xfrm>
            <a:off x="685800" y="2857500"/>
            <a:ext cx="2400300" cy="1428750"/>
          </a:xfrm>
          <a:prstGeom prst="roundRect">
            <a:avLst>
              <a:gd name="adj" fmla="val 20000"/>
            </a:avLst>
          </a:prstGeom>
          <a:solidFill>
            <a:srgbClr val="E0F4F1">
              <a:alpha val="75000"/>
            </a:srgbClr>
          </a:solidFill>
          <a:ln>
            <a:solidFill>
              <a:srgbClr val="BFE8E2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66" name="01"/>
          <p:cNvSpPr txBox="1"/>
          <p:nvPr/>
        </p:nvSpPr>
        <p:spPr>
          <a:xfrm>
            <a:off x="960119" y="3125647"/>
            <a:ext cx="308613" cy="2257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1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01</a:t>
            </a:r>
          </a:p>
        </p:txBody>
      </p:sp>
      <p:sp>
        <p:nvSpPr>
          <p:cNvPr id="67" name="붙여넣기"/>
          <p:cNvSpPr txBox="1"/>
          <p:nvPr/>
        </p:nvSpPr>
        <p:spPr>
          <a:xfrm>
            <a:off x="960119" y="3456305"/>
            <a:ext cx="1813562" cy="34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7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붙여넣기</a:t>
            </a:r>
          </a:p>
        </p:txBody>
      </p:sp>
      <p:sp>
        <p:nvSpPr>
          <p:cNvPr id="68" name="공고 링크 또는 본문"/>
          <p:cNvSpPr txBox="1"/>
          <p:nvPr/>
        </p:nvSpPr>
        <p:spPr>
          <a:xfrm>
            <a:off x="960119" y="3935730"/>
            <a:ext cx="1861187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공고 링크 또는 본문</a:t>
            </a:r>
          </a:p>
        </p:txBody>
      </p:sp>
      <p:sp>
        <p:nvSpPr>
          <p:cNvPr id="69" name="Line"/>
          <p:cNvSpPr/>
          <p:nvPr/>
        </p:nvSpPr>
        <p:spPr>
          <a:xfrm>
            <a:off x="3105150" y="3571875"/>
            <a:ext cx="209551" cy="0"/>
          </a:xfrm>
          <a:prstGeom prst="line">
            <a:avLst/>
          </a:prstGeom>
          <a:ln w="19050">
            <a:solidFill>
              <a:srgbClr val="87999B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70" name="Rounded Rectangle"/>
          <p:cNvSpPr/>
          <p:nvPr/>
        </p:nvSpPr>
        <p:spPr>
          <a:xfrm>
            <a:off x="3409950" y="2857500"/>
            <a:ext cx="2400300" cy="1428750"/>
          </a:xfrm>
          <a:prstGeom prst="roundRect">
            <a:avLst>
              <a:gd name="adj" fmla="val 20000"/>
            </a:avLst>
          </a:prstGeom>
          <a:solidFill>
            <a:srgbClr val="E0F4F1">
              <a:alpha val="75000"/>
            </a:srgbClr>
          </a:solidFill>
          <a:ln>
            <a:solidFill>
              <a:srgbClr val="BFE8E2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71" name="02"/>
          <p:cNvSpPr txBox="1"/>
          <p:nvPr/>
        </p:nvSpPr>
        <p:spPr>
          <a:xfrm>
            <a:off x="3684268" y="3125647"/>
            <a:ext cx="308613" cy="2257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1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02</a:t>
            </a:r>
          </a:p>
        </p:txBody>
      </p:sp>
      <p:sp>
        <p:nvSpPr>
          <p:cNvPr id="72" name="비교하기"/>
          <p:cNvSpPr txBox="1"/>
          <p:nvPr/>
        </p:nvSpPr>
        <p:spPr>
          <a:xfrm>
            <a:off x="3684268" y="3456305"/>
            <a:ext cx="1813563" cy="34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7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비교하기</a:t>
            </a:r>
          </a:p>
        </p:txBody>
      </p:sp>
      <p:sp>
        <p:nvSpPr>
          <p:cNvPr id="73" name="유사 공고 · 같은 기준"/>
          <p:cNvSpPr txBox="1"/>
          <p:nvPr/>
        </p:nvSpPr>
        <p:spPr>
          <a:xfrm>
            <a:off x="3684268" y="3935730"/>
            <a:ext cx="1861188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유사 공고 · 같은 기준</a:t>
            </a:r>
          </a:p>
        </p:txBody>
      </p:sp>
      <p:sp>
        <p:nvSpPr>
          <p:cNvPr id="74" name="Line"/>
          <p:cNvSpPr/>
          <p:nvPr/>
        </p:nvSpPr>
        <p:spPr>
          <a:xfrm>
            <a:off x="5829300" y="3571875"/>
            <a:ext cx="209551" cy="0"/>
          </a:xfrm>
          <a:prstGeom prst="line">
            <a:avLst/>
          </a:prstGeom>
          <a:ln w="19050">
            <a:solidFill>
              <a:srgbClr val="87999B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75" name="Rounded Rectangle"/>
          <p:cNvSpPr/>
          <p:nvPr/>
        </p:nvSpPr>
        <p:spPr>
          <a:xfrm>
            <a:off x="6134100" y="2857500"/>
            <a:ext cx="2400300" cy="1428750"/>
          </a:xfrm>
          <a:prstGeom prst="roundRect">
            <a:avLst>
              <a:gd name="adj" fmla="val 20000"/>
            </a:avLst>
          </a:prstGeom>
          <a:solidFill>
            <a:srgbClr val="FFF0EA">
              <a:alpha val="75000"/>
            </a:srgbClr>
          </a:solidFill>
          <a:ln>
            <a:solidFill>
              <a:srgbClr val="FFD9CE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76" name="03"/>
          <p:cNvSpPr txBox="1"/>
          <p:nvPr/>
        </p:nvSpPr>
        <p:spPr>
          <a:xfrm>
            <a:off x="6408418" y="3125647"/>
            <a:ext cx="308613" cy="2257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1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03</a:t>
            </a:r>
          </a:p>
        </p:txBody>
      </p:sp>
      <p:sp>
        <p:nvSpPr>
          <p:cNvPr id="77" name="질문 만들기"/>
          <p:cNvSpPr txBox="1"/>
          <p:nvPr/>
        </p:nvSpPr>
        <p:spPr>
          <a:xfrm>
            <a:off x="6408418" y="3456305"/>
            <a:ext cx="1813563" cy="34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7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질문 만들기</a:t>
            </a:r>
          </a:p>
        </p:txBody>
      </p:sp>
      <p:sp>
        <p:nvSpPr>
          <p:cNvPr id="78" name="놓친 근로조건"/>
          <p:cNvSpPr txBox="1"/>
          <p:nvPr/>
        </p:nvSpPr>
        <p:spPr>
          <a:xfrm>
            <a:off x="6408418" y="3935730"/>
            <a:ext cx="1861188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놓친 근로조건</a:t>
            </a:r>
          </a:p>
        </p:txBody>
      </p:sp>
      <p:sp>
        <p:nvSpPr>
          <p:cNvPr id="79" name="Line"/>
          <p:cNvSpPr/>
          <p:nvPr/>
        </p:nvSpPr>
        <p:spPr>
          <a:xfrm>
            <a:off x="8553450" y="3571875"/>
            <a:ext cx="209551" cy="0"/>
          </a:xfrm>
          <a:prstGeom prst="line">
            <a:avLst/>
          </a:prstGeom>
          <a:ln w="19050">
            <a:solidFill>
              <a:srgbClr val="87999B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0" name="Rounded Rectangle"/>
          <p:cNvSpPr/>
          <p:nvPr/>
        </p:nvSpPr>
        <p:spPr>
          <a:xfrm>
            <a:off x="8858250" y="2857500"/>
            <a:ext cx="2400300" cy="1428750"/>
          </a:xfrm>
          <a:prstGeom prst="roundRect">
            <a:avLst>
              <a:gd name="adj" fmla="val 20000"/>
            </a:avLst>
          </a:prstGeom>
          <a:solidFill>
            <a:srgbClr val="FFF0EA">
              <a:alpha val="75000"/>
            </a:srgbClr>
          </a:solidFill>
          <a:ln>
            <a:solidFill>
              <a:srgbClr val="FFD9CE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81" name="04"/>
          <p:cNvSpPr txBox="1"/>
          <p:nvPr/>
        </p:nvSpPr>
        <p:spPr>
          <a:xfrm>
            <a:off x="9132568" y="3125647"/>
            <a:ext cx="308613" cy="2257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1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04</a:t>
            </a:r>
          </a:p>
        </p:txBody>
      </p:sp>
      <p:sp>
        <p:nvSpPr>
          <p:cNvPr id="82" name="모국어로 읽기"/>
          <p:cNvSpPr txBox="1"/>
          <p:nvPr/>
        </p:nvSpPr>
        <p:spPr>
          <a:xfrm>
            <a:off x="9132568" y="3456305"/>
            <a:ext cx="1813563" cy="34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7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모국어로 읽기</a:t>
            </a:r>
          </a:p>
        </p:txBody>
      </p:sp>
      <p:sp>
        <p:nvSpPr>
          <p:cNvPr id="83" name="한국어 · 中文 · English · Tiếng Việt · 日本語 · Español"/>
          <p:cNvSpPr txBox="1"/>
          <p:nvPr/>
        </p:nvSpPr>
        <p:spPr>
          <a:xfrm>
            <a:off x="9132568" y="3845515"/>
            <a:ext cx="1861188" cy="4242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한국어 · 中文 · English · Tiếng Việt · 日本語 · Español</a:t>
            </a:r>
          </a:p>
        </p:txBody>
      </p:sp>
      <p:sp>
        <p:nvSpPr>
          <p:cNvPr id="84" name="03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03</a:t>
            </a:r>
          </a:p>
        </p:txBody>
      </p:sp>
      <p:sp>
        <p:nvSpPr>
          <p:cNvPr id="85" name="Rounded Rectangle"/>
          <p:cNvSpPr/>
          <p:nvPr/>
        </p:nvSpPr>
        <p:spPr>
          <a:xfrm>
            <a:off x="685800" y="4691062"/>
            <a:ext cx="7104085" cy="1162898"/>
          </a:xfrm>
          <a:prstGeom prst="roundRect">
            <a:avLst>
              <a:gd name="adj" fmla="val 22934"/>
            </a:avLst>
          </a:prstGeom>
          <a:solidFill>
            <a:srgbClr val="DDF2EF">
              <a:alpha val="74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86" name="분석과 번역만 해주는게 아니에요. 나와 더 맞는 일을 선택하게 해주죠. 모호한 한국어 표현도 맥락에 맞게 모국어로 풀어주니까요."/>
          <p:cNvSpPr txBox="1"/>
          <p:nvPr/>
        </p:nvSpPr>
        <p:spPr>
          <a:xfrm>
            <a:off x="998219" y="4934864"/>
            <a:ext cx="6479247" cy="675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>
                <a:solidFill>
                  <a:srgbClr val="0B474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분석과 번역만 해주는게 아니에요. 나와 더 </a:t>
            </a:r>
            <a:r>
              <a:rPr b="1"/>
              <a:t>맞는 일</a:t>
            </a:r>
            <a:r>
              <a:t>을 </a:t>
            </a:r>
            <a:r>
              <a:rPr b="1"/>
              <a:t>선택</a:t>
            </a:r>
            <a:r>
              <a:t>하게 해주죠.</a:t>
            </a:r>
            <a:br/>
            <a:r>
              <a:t>모호한 한국어 표현도 맥락에 맞게 </a:t>
            </a:r>
            <a:r>
              <a:rPr b="1"/>
              <a:t>모국어</a:t>
            </a:r>
            <a:r>
              <a:t>로 풀어주니까요.</a:t>
            </a:r>
          </a:p>
        </p:txBody>
      </p:sp>
      <p:pic>
        <p:nvPicPr>
          <p:cNvPr id="87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FCFC"/>
            </a:gs>
            <a:gs pos="100000">
              <a:srgbClr val="EAF5F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92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93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94" name="03  ·  ONE POSTING, FOUR ANSWERS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03  ·  ONE POSTING, FOUR ANSWERS</a:t>
            </a:r>
          </a:p>
        </p:txBody>
      </p:sp>
      <p:sp>
        <p:nvSpPr>
          <p:cNvPr id="95" name="하나의 공고에서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하나의 공고에서,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네 가지 답을 읽어요.</a:t>
            </a:r>
          </a:p>
        </p:txBody>
      </p:sp>
      <p:sp>
        <p:nvSpPr>
          <p:cNvPr id="96" name="Rounded Rectangle"/>
          <p:cNvSpPr/>
          <p:nvPr/>
        </p:nvSpPr>
        <p:spPr>
          <a:xfrm>
            <a:off x="685800" y="2619375"/>
            <a:ext cx="4857750" cy="1257300"/>
          </a:xfrm>
          <a:prstGeom prst="roundRect">
            <a:avLst>
              <a:gd name="adj" fmla="val 22727"/>
            </a:avLst>
          </a:prstGeom>
          <a:solidFill>
            <a:srgbClr val="FFFFFF">
              <a:alpha val="68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97" name="Circle"/>
          <p:cNvSpPr/>
          <p:nvPr/>
        </p:nvSpPr>
        <p:spPr>
          <a:xfrm>
            <a:off x="933450" y="2905125"/>
            <a:ext cx="419100" cy="419100"/>
          </a:xfrm>
          <a:prstGeom prst="ellipse">
            <a:avLst/>
          </a:prstGeom>
          <a:solidFill>
            <a:srgbClr val="0E8B8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98" name="1"/>
          <p:cNvSpPr txBox="1"/>
          <p:nvPr/>
        </p:nvSpPr>
        <p:spPr>
          <a:xfrm>
            <a:off x="979169" y="2990522"/>
            <a:ext cx="327663" cy="248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</a:t>
            </a:r>
          </a:p>
        </p:txBody>
      </p:sp>
      <p:sp>
        <p:nvSpPr>
          <p:cNvPr id="99" name="적정 시급 구간"/>
          <p:cNvSpPr txBox="1"/>
          <p:nvPr/>
        </p:nvSpPr>
        <p:spPr>
          <a:xfrm>
            <a:off x="1607819" y="2814955"/>
            <a:ext cx="2766062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적정 시급 구간</a:t>
            </a:r>
          </a:p>
        </p:txBody>
      </p:sp>
      <p:sp>
        <p:nvSpPr>
          <p:cNvPr id="100" name="유사 조건의 80% 예측구간"/>
          <p:cNvSpPr txBox="1"/>
          <p:nvPr/>
        </p:nvSpPr>
        <p:spPr>
          <a:xfrm>
            <a:off x="1607819" y="3154680"/>
            <a:ext cx="3051812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유사 조건의 80% 예측구간</a:t>
            </a:r>
          </a:p>
        </p:txBody>
      </p:sp>
      <p:sp>
        <p:nvSpPr>
          <p:cNvPr id="101" name="10,300 ~ 14,800원"/>
          <p:cNvSpPr txBox="1"/>
          <p:nvPr/>
        </p:nvSpPr>
        <p:spPr>
          <a:xfrm>
            <a:off x="1607819" y="3424555"/>
            <a:ext cx="3051812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10,300 ~ 14,800원</a:t>
            </a:r>
          </a:p>
        </p:txBody>
      </p:sp>
      <p:sp>
        <p:nvSpPr>
          <p:cNvPr id="102" name="Rounded Rectangle"/>
          <p:cNvSpPr/>
          <p:nvPr/>
        </p:nvSpPr>
        <p:spPr>
          <a:xfrm>
            <a:off x="6019800" y="2619375"/>
            <a:ext cx="4857750" cy="1257300"/>
          </a:xfrm>
          <a:prstGeom prst="roundRect">
            <a:avLst>
              <a:gd name="adj" fmla="val 22727"/>
            </a:avLst>
          </a:prstGeom>
          <a:solidFill>
            <a:srgbClr val="FFFFFF">
              <a:alpha val="68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03" name="Circle"/>
          <p:cNvSpPr/>
          <p:nvPr/>
        </p:nvSpPr>
        <p:spPr>
          <a:xfrm>
            <a:off x="6267450" y="2905125"/>
            <a:ext cx="419100" cy="419100"/>
          </a:xfrm>
          <a:prstGeom prst="ellipse">
            <a:avLst/>
          </a:prstGeom>
          <a:solidFill>
            <a:srgbClr val="77BCEB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04" name="2"/>
          <p:cNvSpPr txBox="1"/>
          <p:nvPr/>
        </p:nvSpPr>
        <p:spPr>
          <a:xfrm>
            <a:off x="6313168" y="2999502"/>
            <a:ext cx="327663" cy="2483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2</a:t>
            </a:r>
          </a:p>
        </p:txBody>
      </p:sp>
      <p:sp>
        <p:nvSpPr>
          <p:cNvPr id="105" name="공고 환산 시급"/>
          <p:cNvSpPr txBox="1"/>
          <p:nvPr/>
        </p:nvSpPr>
        <p:spPr>
          <a:xfrm>
            <a:off x="6941818" y="2814955"/>
            <a:ext cx="2766063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공고 환산 시급</a:t>
            </a:r>
          </a:p>
        </p:txBody>
      </p:sp>
      <p:sp>
        <p:nvSpPr>
          <p:cNvPr id="106" name="시급·월급·연봉을 같은 축에 놓기"/>
          <p:cNvSpPr txBox="1"/>
          <p:nvPr/>
        </p:nvSpPr>
        <p:spPr>
          <a:xfrm>
            <a:off x="6941818" y="3154680"/>
            <a:ext cx="3051813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시급·월급·연봉을 같은 축에 놓기</a:t>
            </a:r>
          </a:p>
        </p:txBody>
      </p:sp>
      <p:sp>
        <p:nvSpPr>
          <p:cNvPr id="107" name="11,660원"/>
          <p:cNvSpPr txBox="1"/>
          <p:nvPr/>
        </p:nvSpPr>
        <p:spPr>
          <a:xfrm>
            <a:off x="6941818" y="3424555"/>
            <a:ext cx="3051813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77BCE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11,660원</a:t>
            </a:r>
          </a:p>
        </p:txBody>
      </p:sp>
      <p:sp>
        <p:nvSpPr>
          <p:cNvPr id="108" name="Rounded Rectangle"/>
          <p:cNvSpPr/>
          <p:nvPr/>
        </p:nvSpPr>
        <p:spPr>
          <a:xfrm>
            <a:off x="685800" y="4191000"/>
            <a:ext cx="4857750" cy="1257300"/>
          </a:xfrm>
          <a:prstGeom prst="roundRect">
            <a:avLst>
              <a:gd name="adj" fmla="val 22727"/>
            </a:avLst>
          </a:prstGeom>
          <a:solidFill>
            <a:srgbClr val="FFFFFF">
              <a:alpha val="68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09" name="Circle"/>
          <p:cNvSpPr/>
          <p:nvPr/>
        </p:nvSpPr>
        <p:spPr>
          <a:xfrm>
            <a:off x="933450" y="4476750"/>
            <a:ext cx="419100" cy="419100"/>
          </a:xfrm>
          <a:prstGeom prst="ellipse">
            <a:avLst/>
          </a:prstGeom>
          <a:solidFill>
            <a:srgbClr val="FF6847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10" name="3"/>
          <p:cNvSpPr txBox="1"/>
          <p:nvPr/>
        </p:nvSpPr>
        <p:spPr>
          <a:xfrm>
            <a:off x="979169" y="4562148"/>
            <a:ext cx="327663" cy="2483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3</a:t>
            </a:r>
          </a:p>
        </p:txBody>
      </p:sp>
      <p:sp>
        <p:nvSpPr>
          <p:cNvPr id="111" name="놓친 근로조건"/>
          <p:cNvSpPr txBox="1"/>
          <p:nvPr/>
        </p:nvSpPr>
        <p:spPr>
          <a:xfrm>
            <a:off x="1607819" y="4386580"/>
            <a:ext cx="2766062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놓친 근로조건</a:t>
            </a:r>
          </a:p>
        </p:txBody>
      </p:sp>
      <p:sp>
        <p:nvSpPr>
          <p:cNvPr id="112" name="주휴·휴게·숙식·수당 확인"/>
          <p:cNvSpPr txBox="1"/>
          <p:nvPr/>
        </p:nvSpPr>
        <p:spPr>
          <a:xfrm>
            <a:off x="1607819" y="4726305"/>
            <a:ext cx="3051812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주휴·휴게·숙식·수당 확인</a:t>
            </a:r>
          </a:p>
        </p:txBody>
      </p:sp>
      <p:sp>
        <p:nvSpPr>
          <p:cNvPr id="113" name="7개 질문"/>
          <p:cNvSpPr txBox="1"/>
          <p:nvPr/>
        </p:nvSpPr>
        <p:spPr>
          <a:xfrm>
            <a:off x="1607819" y="4996180"/>
            <a:ext cx="3051812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7개 질문</a:t>
            </a:r>
          </a:p>
        </p:txBody>
      </p:sp>
      <p:sp>
        <p:nvSpPr>
          <p:cNvPr id="114" name="Rounded Rectangle"/>
          <p:cNvSpPr/>
          <p:nvPr/>
        </p:nvSpPr>
        <p:spPr>
          <a:xfrm>
            <a:off x="6019800" y="4191000"/>
            <a:ext cx="4857750" cy="1257300"/>
          </a:xfrm>
          <a:prstGeom prst="roundRect">
            <a:avLst>
              <a:gd name="adj" fmla="val 22727"/>
            </a:avLst>
          </a:prstGeom>
          <a:solidFill>
            <a:srgbClr val="FFFFFF">
              <a:alpha val="68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15" name="Circle"/>
          <p:cNvSpPr/>
          <p:nvPr/>
        </p:nvSpPr>
        <p:spPr>
          <a:xfrm>
            <a:off x="6267450" y="4476750"/>
            <a:ext cx="419100" cy="419100"/>
          </a:xfrm>
          <a:prstGeom prst="ellipse">
            <a:avLst/>
          </a:prstGeom>
          <a:solidFill>
            <a:srgbClr val="C5B4F6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16" name="4"/>
          <p:cNvSpPr txBox="1"/>
          <p:nvPr/>
        </p:nvSpPr>
        <p:spPr>
          <a:xfrm>
            <a:off x="6313168" y="4562148"/>
            <a:ext cx="327663" cy="2483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4</a:t>
            </a:r>
          </a:p>
        </p:txBody>
      </p:sp>
      <p:sp>
        <p:nvSpPr>
          <p:cNvPr id="117" name="모국어 안내"/>
          <p:cNvSpPr txBox="1"/>
          <p:nvPr/>
        </p:nvSpPr>
        <p:spPr>
          <a:xfrm>
            <a:off x="6941818" y="4386580"/>
            <a:ext cx="2766063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모국어 안내</a:t>
            </a:r>
          </a:p>
        </p:txBody>
      </p:sp>
      <p:sp>
        <p:nvSpPr>
          <p:cNvPr id="118" name="의미를 바꾸지 않고 다시 설명"/>
          <p:cNvSpPr txBox="1"/>
          <p:nvPr/>
        </p:nvSpPr>
        <p:spPr>
          <a:xfrm>
            <a:off x="6941818" y="4726305"/>
            <a:ext cx="3051813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0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의미를 바꾸지 않고 다시 설명</a:t>
            </a:r>
          </a:p>
        </p:txBody>
      </p:sp>
      <p:sp>
        <p:nvSpPr>
          <p:cNvPr id="119" name="6개 언어"/>
          <p:cNvSpPr txBox="1"/>
          <p:nvPr/>
        </p:nvSpPr>
        <p:spPr>
          <a:xfrm>
            <a:off x="6941818" y="4996180"/>
            <a:ext cx="3051813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C5B4F6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6개 언어</a:t>
            </a:r>
          </a:p>
        </p:txBody>
      </p:sp>
      <p:sp>
        <p:nvSpPr>
          <p:cNvPr id="120" name="04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04</a:t>
            </a:r>
          </a:p>
        </p:txBody>
      </p:sp>
      <p:pic>
        <p:nvPicPr>
          <p:cNvPr id="121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BFC"/>
            </a:gs>
            <a:gs pos="100000">
              <a:srgbClr val="EFF5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26" name="Oval"/>
          <p:cNvSpPr/>
          <p:nvPr/>
        </p:nvSpPr>
        <p:spPr>
          <a:xfrm>
            <a:off x="9544049" y="3047726"/>
            <a:ext cx="3619503" cy="2762254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27" name="Oval"/>
          <p:cNvSpPr/>
          <p:nvPr/>
        </p:nvSpPr>
        <p:spPr>
          <a:xfrm>
            <a:off x="4800708" y="5299064"/>
            <a:ext cx="2857503" cy="1524003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28" name="실제 공고를 모으고 모아 탄생한…"/>
          <p:cNvSpPr txBox="1"/>
          <p:nvPr/>
        </p:nvSpPr>
        <p:spPr>
          <a:xfrm>
            <a:off x="839242" y="5384854"/>
            <a:ext cx="8766811" cy="948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500">
                <a:solidFill>
                  <a:srgbClr val="535353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실제 공고를 모으고 모아 탄생한</a:t>
            </a:r>
          </a:p>
          <a:p>
            <a:pPr>
              <a:defRPr sz="2500">
                <a:solidFill>
                  <a:srgbClr val="535353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Bridge4You만의 정보분석엔진,</a:t>
            </a:r>
          </a:p>
        </p:txBody>
      </p:sp>
      <p:sp>
        <p:nvSpPr>
          <p:cNvPr id="129" name="B4"/>
          <p:cNvSpPr txBox="1"/>
          <p:nvPr/>
        </p:nvSpPr>
        <p:spPr>
          <a:xfrm>
            <a:off x="5160643" y="5723216"/>
            <a:ext cx="8766811" cy="601621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EA7655">
                <a:alpha val="6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4000" b="1">
                <a:solidFill>
                  <a:srgbClr val="EA765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dirty="0"/>
              <a:t>B4</a:t>
            </a:r>
          </a:p>
        </p:txBody>
      </p:sp>
      <p:pic>
        <p:nvPicPr>
          <p:cNvPr id="130" name="bridge4-b4-engine-logo-transparent-v2.png" descr="bridge4-b4-engine-logo-transparent-v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8" y="1904999"/>
            <a:ext cx="3048002" cy="3048001"/>
          </a:xfrm>
          <a:prstGeom prst="rect">
            <a:avLst/>
          </a:prstGeom>
          <a:ln w="12700">
            <a:miter lim="400000"/>
          </a:ln>
          <a:effectLst>
            <a:outerShdw blurRad="381000" dist="196919" dir="5400000" rotWithShape="0">
              <a:srgbClr val="EA7655">
                <a:alpha val="60000"/>
              </a:srgbClr>
            </a:outerShdw>
          </a:effectLst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BFC"/>
            </a:gs>
            <a:gs pos="100000">
              <a:srgbClr val="EFF5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Rounded Rectangle"/>
          <p:cNvSpPr/>
          <p:nvPr/>
        </p:nvSpPr>
        <p:spPr>
          <a:xfrm>
            <a:off x="4998994" y="2564983"/>
            <a:ext cx="1987870" cy="1352552"/>
          </a:xfrm>
          <a:prstGeom prst="roundRect">
            <a:avLst>
              <a:gd name="adj" fmla="val 19718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35" name="Rounded Rectangle"/>
          <p:cNvSpPr/>
          <p:nvPr/>
        </p:nvSpPr>
        <p:spPr>
          <a:xfrm>
            <a:off x="2793489" y="2564983"/>
            <a:ext cx="1987870" cy="1352552"/>
          </a:xfrm>
          <a:prstGeom prst="roundRect">
            <a:avLst>
              <a:gd name="adj" fmla="val 19718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36" name="Rounded Rectangle"/>
          <p:cNvSpPr/>
          <p:nvPr/>
        </p:nvSpPr>
        <p:spPr>
          <a:xfrm>
            <a:off x="9410003" y="2564983"/>
            <a:ext cx="1987869" cy="1352552"/>
          </a:xfrm>
          <a:prstGeom prst="roundRect">
            <a:avLst>
              <a:gd name="adj" fmla="val 19718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37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38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39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40" name="04  ·  THE DATA ENGINE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04  ·  THE DATA ENGINE</a:t>
            </a:r>
          </a:p>
        </p:txBody>
      </p:sp>
      <p:sp>
        <p:nvSpPr>
          <p:cNvPr id="141" name="실제 공고를 모아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실제 공고를 모아,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같은 기준으로 다시 봤어요.</a:t>
            </a:r>
          </a:p>
        </p:txBody>
      </p:sp>
      <p:sp>
        <p:nvSpPr>
          <p:cNvPr id="142" name="5,168"/>
          <p:cNvSpPr txBox="1"/>
          <p:nvPr/>
        </p:nvSpPr>
        <p:spPr>
          <a:xfrm>
            <a:off x="3067810" y="2776923"/>
            <a:ext cx="1718312" cy="434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27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5,168</a:t>
            </a:r>
          </a:p>
        </p:txBody>
      </p:sp>
      <p:sp>
        <p:nvSpPr>
          <p:cNvPr id="143" name="공개 채용공고"/>
          <p:cNvSpPr txBox="1"/>
          <p:nvPr/>
        </p:nvSpPr>
        <p:spPr>
          <a:xfrm>
            <a:off x="3067810" y="3229622"/>
            <a:ext cx="171831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공개 채용공고</a:t>
            </a:r>
          </a:p>
        </p:txBody>
      </p:sp>
      <p:sp>
        <p:nvSpPr>
          <p:cNvPr id="144" name="고용24 중심 통합 표본"/>
          <p:cNvSpPr txBox="1"/>
          <p:nvPr/>
        </p:nvSpPr>
        <p:spPr>
          <a:xfrm>
            <a:off x="3067810" y="3516959"/>
            <a:ext cx="1718312" cy="23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고용24 중심 통합 표본</a:t>
            </a:r>
          </a:p>
        </p:txBody>
      </p:sp>
      <p:sp>
        <p:nvSpPr>
          <p:cNvPr id="145" name="905"/>
          <p:cNvSpPr txBox="1"/>
          <p:nvPr/>
        </p:nvSpPr>
        <p:spPr>
          <a:xfrm>
            <a:off x="5273314" y="2776923"/>
            <a:ext cx="1718312" cy="434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27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905</a:t>
            </a:r>
          </a:p>
        </p:txBody>
      </p:sp>
      <p:sp>
        <p:nvSpPr>
          <p:cNvPr id="146" name="최저임금 일치"/>
          <p:cNvSpPr txBox="1"/>
          <p:nvPr/>
        </p:nvSpPr>
        <p:spPr>
          <a:xfrm>
            <a:off x="5273314" y="3229622"/>
            <a:ext cx="171831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최저임금 일치</a:t>
            </a:r>
          </a:p>
        </p:txBody>
      </p:sp>
      <p:sp>
        <p:nvSpPr>
          <p:cNvPr id="147" name="10,320원 · 24.6%"/>
          <p:cNvSpPr txBox="1"/>
          <p:nvPr/>
        </p:nvSpPr>
        <p:spPr>
          <a:xfrm>
            <a:off x="5273314" y="3516959"/>
            <a:ext cx="1718312" cy="23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10,320원 · 24.6%</a:t>
            </a:r>
          </a:p>
        </p:txBody>
      </p:sp>
      <p:sp>
        <p:nvSpPr>
          <p:cNvPr id="148" name="Rounded Rectangle"/>
          <p:cNvSpPr/>
          <p:nvPr/>
        </p:nvSpPr>
        <p:spPr>
          <a:xfrm>
            <a:off x="7204498" y="2564983"/>
            <a:ext cx="1987870" cy="1352552"/>
          </a:xfrm>
          <a:prstGeom prst="roundRect">
            <a:avLst>
              <a:gd name="adj" fmla="val 19718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49" name="11,660원"/>
          <p:cNvSpPr txBox="1"/>
          <p:nvPr/>
        </p:nvSpPr>
        <p:spPr>
          <a:xfrm>
            <a:off x="7478817" y="2744690"/>
            <a:ext cx="1718312" cy="497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2700">
                <a:solidFill>
                  <a:srgbClr val="77BCE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11,660원</a:t>
            </a:r>
          </a:p>
        </p:txBody>
      </p:sp>
      <p:sp>
        <p:nvSpPr>
          <p:cNvPr id="150" name="시간당 임금 중앙값"/>
          <p:cNvSpPr txBox="1"/>
          <p:nvPr/>
        </p:nvSpPr>
        <p:spPr>
          <a:xfrm>
            <a:off x="7478817" y="3228877"/>
            <a:ext cx="171831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시간당 임금 중앙값</a:t>
            </a:r>
          </a:p>
        </p:txBody>
      </p:sp>
      <p:sp>
        <p:nvSpPr>
          <p:cNvPr id="151" name="hourly_wage 기준"/>
          <p:cNvSpPr txBox="1"/>
          <p:nvPr/>
        </p:nvSpPr>
        <p:spPr>
          <a:xfrm>
            <a:off x="7478817" y="3516215"/>
            <a:ext cx="1718312" cy="23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hourly_wage 기준</a:t>
            </a:r>
          </a:p>
        </p:txBody>
      </p:sp>
      <p:sp>
        <p:nvSpPr>
          <p:cNvPr id="152" name="6"/>
          <p:cNvSpPr txBox="1"/>
          <p:nvPr/>
        </p:nvSpPr>
        <p:spPr>
          <a:xfrm>
            <a:off x="9684322" y="2776179"/>
            <a:ext cx="1718312" cy="434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2700">
                <a:solidFill>
                  <a:srgbClr val="C5B4F6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6</a:t>
            </a:r>
          </a:p>
        </p:txBody>
      </p:sp>
      <p:sp>
        <p:nvSpPr>
          <p:cNvPr id="153" name="지원 언어"/>
          <p:cNvSpPr txBox="1"/>
          <p:nvPr/>
        </p:nvSpPr>
        <p:spPr>
          <a:xfrm>
            <a:off x="9684322" y="3228877"/>
            <a:ext cx="171831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지원 언어</a:t>
            </a:r>
          </a:p>
        </p:txBody>
      </p:sp>
      <p:sp>
        <p:nvSpPr>
          <p:cNvPr id="154" name="한국어 포함"/>
          <p:cNvSpPr txBox="1"/>
          <p:nvPr/>
        </p:nvSpPr>
        <p:spPr>
          <a:xfrm>
            <a:off x="9684322" y="3516215"/>
            <a:ext cx="1718312" cy="23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한국어 포함</a:t>
            </a:r>
          </a:p>
        </p:txBody>
      </p:sp>
      <p:sp>
        <p:nvSpPr>
          <p:cNvPr id="155" name="Rounded Rectangle"/>
          <p:cNvSpPr/>
          <p:nvPr/>
        </p:nvSpPr>
        <p:spPr>
          <a:xfrm>
            <a:off x="2798339" y="4277654"/>
            <a:ext cx="6023822" cy="952501"/>
          </a:xfrm>
          <a:prstGeom prst="roundRect">
            <a:avLst>
              <a:gd name="adj" fmla="val 28000"/>
            </a:avLst>
          </a:prstGeom>
          <a:solidFill>
            <a:srgbClr val="FFFFFF">
              <a:alpha val="64000"/>
            </a:srgbClr>
          </a:solidFill>
          <a:ln>
            <a:solidFill>
              <a:srgbClr val="FFFFFF">
                <a:alpha val="8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56" name="시급·월급·연봉을 계산해 시간당 임금으로 통일했어요.…"/>
          <p:cNvSpPr txBox="1"/>
          <p:nvPr/>
        </p:nvSpPr>
        <p:spPr>
          <a:xfrm>
            <a:off x="3137605" y="4445862"/>
            <a:ext cx="5345289" cy="6160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5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시급·월급·연봉을 계산해 시간당 임금으로 통일했어요.</a:t>
            </a:r>
          </a:p>
          <a:p>
            <a:pPr>
              <a:defRPr sz="15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근무시간이 직접 검증된 데이터만 모델 학습에 사용해 정확성을 높였죠.</a:t>
            </a:r>
          </a:p>
        </p:txBody>
      </p:sp>
      <p:sp>
        <p:nvSpPr>
          <p:cNvPr id="157" name="[데이터 출처] 고용24 · 알바몬 · 알바천국"/>
          <p:cNvSpPr txBox="1"/>
          <p:nvPr/>
        </p:nvSpPr>
        <p:spPr>
          <a:xfrm>
            <a:off x="710564" y="6256655"/>
            <a:ext cx="2337437" cy="23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[데이터 출처] 고용24 · 알바몬 · 알바천국</a:t>
            </a:r>
          </a:p>
        </p:txBody>
      </p:sp>
      <p:sp>
        <p:nvSpPr>
          <p:cNvPr id="158" name="05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05</a:t>
            </a:r>
          </a:p>
        </p:txBody>
      </p:sp>
      <p:pic>
        <p:nvPicPr>
          <p:cNvPr id="159" name="bridge4-b4-engine-logo-transparent-v2.png" descr="bridge4-b4-engine-logo-transparent-v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141" y="2744098"/>
            <a:ext cx="2276476" cy="2276476"/>
          </a:xfrm>
          <a:prstGeom prst="rect">
            <a:avLst/>
          </a:prstGeom>
          <a:ln w="12700">
            <a:miter lim="400000"/>
          </a:ln>
          <a:effectLst>
            <a:outerShdw blurRad="381000" dist="196919" dir="5400000" rotWithShape="0">
              <a:srgbClr val="EA7655">
                <a:alpha val="60000"/>
              </a:srgbClr>
            </a:outerShdw>
          </a:effectLst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9F5"/>
            </a:gs>
            <a:gs pos="100000">
              <a:srgbClr val="F1F7F7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64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65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66" name="05  ·  ONE SCALE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05  ·  ONE SCALE</a:t>
            </a:r>
          </a:p>
        </p:txBody>
      </p:sp>
      <p:sp>
        <p:nvSpPr>
          <p:cNvPr id="167" name="월급과 시급을 한 기준에 놓자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월급과 시급을 한 기준에 놓자,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비교가 가능해졌어요.</a:t>
            </a:r>
          </a:p>
        </p:txBody>
      </p:sp>
      <p:sp>
        <p:nvSpPr>
          <p:cNvPr id="168" name="주휴수당을 포함한 209시간 기준으로 월급·연봉을 환산했습니다."/>
          <p:cNvSpPr txBox="1"/>
          <p:nvPr/>
        </p:nvSpPr>
        <p:spPr>
          <a:xfrm>
            <a:off x="769618" y="1624331"/>
            <a:ext cx="8766814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주휴수당을 포함한 209시간 기준으로 월급·연봉을 환산했습니다.</a:t>
            </a:r>
          </a:p>
        </p:txBody>
      </p:sp>
      <p:sp>
        <p:nvSpPr>
          <p:cNvPr id="169" name="Rounded Rectangle"/>
          <p:cNvSpPr/>
          <p:nvPr/>
        </p:nvSpPr>
        <p:spPr>
          <a:xfrm>
            <a:off x="685800" y="2571750"/>
            <a:ext cx="4953000" cy="2000250"/>
          </a:xfrm>
          <a:prstGeom prst="roundRect">
            <a:avLst>
              <a:gd name="adj" fmla="val 15238"/>
            </a:avLst>
          </a:prstGeom>
          <a:solidFill>
            <a:srgbClr val="FFFFFF">
              <a:alpha val="74000"/>
            </a:srgbClr>
          </a:solidFill>
          <a:ln>
            <a:solidFill>
              <a:srgbClr val="FFFFFF">
                <a:alpha val="84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70" name="209시간"/>
          <p:cNvSpPr txBox="1"/>
          <p:nvPr/>
        </p:nvSpPr>
        <p:spPr>
          <a:xfrm>
            <a:off x="1093469" y="2887980"/>
            <a:ext cx="3242312" cy="701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40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209시간</a:t>
            </a:r>
          </a:p>
        </p:txBody>
      </p:sp>
      <p:sp>
        <p:nvSpPr>
          <p:cNvPr id="171" name="주 40시간 근무 + 주휴수당 포함"/>
          <p:cNvSpPr txBox="1"/>
          <p:nvPr/>
        </p:nvSpPr>
        <p:spPr>
          <a:xfrm>
            <a:off x="1131568" y="3610293"/>
            <a:ext cx="3337564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주 40시간 근무 + 주휴수당 포함</a:t>
            </a:r>
          </a:p>
        </p:txBody>
      </p:sp>
      <p:sp>
        <p:nvSpPr>
          <p:cNvPr id="172" name="법정 최저임금과 같은 축에서…"/>
          <p:cNvSpPr txBox="1"/>
          <p:nvPr/>
        </p:nvSpPr>
        <p:spPr>
          <a:xfrm>
            <a:off x="1131569" y="3985587"/>
            <a:ext cx="3242312" cy="506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법정 최저임금과 같은 축에서</a:t>
            </a:r>
          </a:p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공고 임금을 비교하기 위한 기준이에요.</a:t>
            </a:r>
          </a:p>
        </p:txBody>
      </p:sp>
      <p:sp>
        <p:nvSpPr>
          <p:cNvPr id="173" name="Rounded Rectangle"/>
          <p:cNvSpPr/>
          <p:nvPr/>
        </p:nvSpPr>
        <p:spPr>
          <a:xfrm>
            <a:off x="6057900" y="2571750"/>
            <a:ext cx="5295900" cy="2000250"/>
          </a:xfrm>
          <a:prstGeom prst="roundRect">
            <a:avLst>
              <a:gd name="adj" fmla="val 15238"/>
            </a:avLst>
          </a:prstGeom>
          <a:solidFill>
            <a:srgbClr val="FFF1EC">
              <a:alpha val="82000"/>
            </a:srgbClr>
          </a:solidFill>
          <a:ln>
            <a:solidFill>
              <a:srgbClr val="FFD9CE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74" name="직접 환산 비교"/>
          <p:cNvSpPr txBox="1"/>
          <p:nvPr/>
        </p:nvSpPr>
        <p:spPr>
          <a:xfrm>
            <a:off x="6484618" y="2922904"/>
            <a:ext cx="2766063" cy="307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4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직접 환산 비교</a:t>
            </a:r>
          </a:p>
        </p:txBody>
      </p:sp>
      <p:sp>
        <p:nvSpPr>
          <p:cNvPr id="175" name="10,320원  =  10,400원"/>
          <p:cNvSpPr txBox="1"/>
          <p:nvPr/>
        </p:nvSpPr>
        <p:spPr>
          <a:xfrm>
            <a:off x="6484618" y="3411855"/>
            <a:ext cx="4194813" cy="510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10,320원  =  10,400원</a:t>
            </a:r>
          </a:p>
        </p:txBody>
      </p:sp>
      <p:sp>
        <p:nvSpPr>
          <p:cNvPr id="176" name="공공  ·  민간"/>
          <p:cNvSpPr txBox="1"/>
          <p:nvPr/>
        </p:nvSpPr>
        <p:spPr>
          <a:xfrm>
            <a:off x="6522718" y="3964305"/>
            <a:ext cx="2099313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공공  ·  민간</a:t>
            </a:r>
          </a:p>
        </p:txBody>
      </p:sp>
      <p:sp>
        <p:nvSpPr>
          <p:cNvPr id="177" name="차이는 80원.…"/>
          <p:cNvSpPr txBox="1"/>
          <p:nvPr/>
        </p:nvSpPr>
        <p:spPr>
          <a:xfrm>
            <a:off x="8884918" y="3888564"/>
            <a:ext cx="1861188" cy="4524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 algn="r">
              <a:defRPr sz="11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차이는 80원.</a:t>
            </a:r>
          </a:p>
          <a:p>
            <a:pPr algn="r">
              <a:defRPr sz="11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채널보다 기준을 먼저 맞췄어요.</a:t>
            </a:r>
          </a:p>
        </p:txBody>
      </p:sp>
      <p:sp>
        <p:nvSpPr>
          <p:cNvPr id="178" name="주휴수당이 별도인지 공고에 적혀 있지 않다면, 서비스는 “위반”이라고 단정하지 않고 확인 질문으로 남겨요."/>
          <p:cNvSpPr txBox="1"/>
          <p:nvPr/>
        </p:nvSpPr>
        <p:spPr>
          <a:xfrm>
            <a:off x="731518" y="5167630"/>
            <a:ext cx="10386064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0B474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주휴수당이 별도인지 공고에 적혀 있지 않다면, 서비스는 “위반”이라고 단정하지 않고 확인 질문으로 남겨요.</a:t>
            </a:r>
          </a:p>
        </p:txBody>
      </p:sp>
      <p:sp>
        <p:nvSpPr>
          <p:cNvPr id="179" name="06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06</a:t>
            </a:r>
          </a:p>
        </p:txBody>
      </p:sp>
      <p:pic>
        <p:nvPicPr>
          <p:cNvPr id="180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FBFC"/>
            </a:gs>
            <a:gs pos="100000">
              <a:srgbClr val="FFF5E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Oval"/>
          <p:cNvSpPr/>
          <p:nvPr/>
        </p:nvSpPr>
        <p:spPr>
          <a:xfrm>
            <a:off x="2177558" y="1201621"/>
            <a:ext cx="3429002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85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86" name="Oval"/>
          <p:cNvSpPr/>
          <p:nvPr/>
        </p:nvSpPr>
        <p:spPr>
          <a:xfrm>
            <a:off x="4835642" y="4714874"/>
            <a:ext cx="2857503" cy="1524004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87" name="06  ·  THE SIGNAL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06  ·  THE SIGNAL</a:t>
            </a:r>
          </a:p>
        </p:txBody>
      </p:sp>
      <p:sp>
        <p:nvSpPr>
          <p:cNvPr id="188" name="07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07</a:t>
            </a:r>
          </a:p>
        </p:txBody>
      </p:sp>
      <p:sp>
        <p:nvSpPr>
          <p:cNvPr id="189" name="Text 2"/>
          <p:cNvSpPr txBox="1"/>
          <p:nvPr/>
        </p:nvSpPr>
        <p:spPr>
          <a:xfrm>
            <a:off x="774436" y="742251"/>
            <a:ext cx="8686801" cy="497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100" b="1">
                <a:solidFill>
                  <a:srgbClr val="1C2B2B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데이터 구성</a:t>
            </a:r>
          </a:p>
        </p:txBody>
      </p:sp>
      <p:sp>
        <p:nvSpPr>
          <p:cNvPr id="190" name="metric-card"/>
          <p:cNvSpPr/>
          <p:nvPr/>
        </p:nvSpPr>
        <p:spPr>
          <a:xfrm>
            <a:off x="781050" y="1666875"/>
            <a:ext cx="3257550" cy="1771650"/>
          </a:xfrm>
          <a:prstGeom prst="roundRect">
            <a:avLst>
              <a:gd name="adj" fmla="val 4301"/>
            </a:avLst>
          </a:prstGeom>
          <a:solidFill>
            <a:srgbClr val="F4F7F6"/>
          </a:solidFill>
          <a:ln>
            <a:solidFill>
              <a:srgbClr val="D9E2E0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91" name="metric-accent"/>
          <p:cNvSpPr/>
          <p:nvPr/>
        </p:nvSpPr>
        <p:spPr>
          <a:xfrm>
            <a:off x="781050" y="1666875"/>
            <a:ext cx="76200" cy="1771650"/>
          </a:xfrm>
          <a:prstGeom prst="rect">
            <a:avLst/>
          </a:prstGeom>
          <a:solidFill>
            <a:srgbClr val="12796E"/>
          </a:solidFill>
          <a:ln w="3175">
            <a:solidFill>
              <a:srgbClr val="12796E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92" name="metric-value"/>
          <p:cNvSpPr txBox="1"/>
          <p:nvPr/>
        </p:nvSpPr>
        <p:spPr>
          <a:xfrm>
            <a:off x="1028700" y="1860549"/>
            <a:ext cx="2800350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100" b="1">
                <a:solidFill>
                  <a:srgbClr val="12796E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5,168</a:t>
            </a:r>
          </a:p>
        </p:txBody>
      </p:sp>
      <p:sp>
        <p:nvSpPr>
          <p:cNvPr id="193" name="metric-label"/>
          <p:cNvSpPr txBox="1"/>
          <p:nvPr/>
        </p:nvSpPr>
        <p:spPr>
          <a:xfrm>
            <a:off x="1028700" y="2469830"/>
            <a:ext cx="2800350" cy="24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 b="1">
                <a:solidFill>
                  <a:srgbClr val="1C2B2B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고용24 데이터셋</a:t>
            </a:r>
          </a:p>
        </p:txBody>
      </p:sp>
      <p:sp>
        <p:nvSpPr>
          <p:cNvPr id="194" name="metric-note"/>
          <p:cNvSpPr txBox="1"/>
          <p:nvPr/>
        </p:nvSpPr>
        <p:spPr>
          <a:xfrm>
            <a:off x="1028700" y="2809875"/>
            <a:ext cx="2800350" cy="190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200">
                <a:solidFill>
                  <a:srgbClr val="6B7A7A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임금 확보 3,674건 학습 · 19개 조건</a:t>
            </a:r>
          </a:p>
        </p:txBody>
      </p:sp>
      <p:sp>
        <p:nvSpPr>
          <p:cNvPr id="195" name="metric-card"/>
          <p:cNvSpPr/>
          <p:nvPr/>
        </p:nvSpPr>
        <p:spPr>
          <a:xfrm>
            <a:off x="4467225" y="1666875"/>
            <a:ext cx="3257550" cy="1771650"/>
          </a:xfrm>
          <a:prstGeom prst="roundRect">
            <a:avLst>
              <a:gd name="adj" fmla="val 4301"/>
            </a:avLst>
          </a:prstGeom>
          <a:solidFill>
            <a:srgbClr val="F4F7F6"/>
          </a:solidFill>
          <a:ln>
            <a:solidFill>
              <a:srgbClr val="D9E2E0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96" name="metric-accent"/>
          <p:cNvSpPr/>
          <p:nvPr/>
        </p:nvSpPr>
        <p:spPr>
          <a:xfrm>
            <a:off x="4467225" y="1666875"/>
            <a:ext cx="76200" cy="1771650"/>
          </a:xfrm>
          <a:prstGeom prst="rect">
            <a:avLst/>
          </a:prstGeom>
          <a:solidFill>
            <a:srgbClr val="F2643C"/>
          </a:solidFill>
          <a:ln w="3175">
            <a:solidFill>
              <a:srgbClr val="F2643C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97" name="metric-value"/>
          <p:cNvSpPr txBox="1"/>
          <p:nvPr/>
        </p:nvSpPr>
        <p:spPr>
          <a:xfrm>
            <a:off x="4714875" y="1860549"/>
            <a:ext cx="2800350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100" b="1">
                <a:solidFill>
                  <a:srgbClr val="F2643C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1,980</a:t>
            </a:r>
          </a:p>
        </p:txBody>
      </p:sp>
      <p:sp>
        <p:nvSpPr>
          <p:cNvPr id="198" name="metric-label"/>
          <p:cNvSpPr txBox="1"/>
          <p:nvPr/>
        </p:nvSpPr>
        <p:spPr>
          <a:xfrm>
            <a:off x="4714875" y="2469830"/>
            <a:ext cx="2800350" cy="24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 b="1">
                <a:solidFill>
                  <a:srgbClr val="1C2B2B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알바몬·알바천국</a:t>
            </a:r>
          </a:p>
        </p:txBody>
      </p:sp>
      <p:sp>
        <p:nvSpPr>
          <p:cNvPr id="199" name="metric-note"/>
          <p:cNvSpPr txBox="1"/>
          <p:nvPr/>
        </p:nvSpPr>
        <p:spPr>
          <a:xfrm>
            <a:off x="4714875" y="2809875"/>
            <a:ext cx="2800350" cy="190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200">
                <a:solidFill>
                  <a:srgbClr val="6B7A7A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본문 근로조건과 실측 임금 분포</a:t>
            </a:r>
          </a:p>
        </p:txBody>
      </p:sp>
      <p:sp>
        <p:nvSpPr>
          <p:cNvPr id="200" name="metric-card"/>
          <p:cNvSpPr/>
          <p:nvPr/>
        </p:nvSpPr>
        <p:spPr>
          <a:xfrm>
            <a:off x="8153400" y="1666875"/>
            <a:ext cx="3257550" cy="1771650"/>
          </a:xfrm>
          <a:prstGeom prst="roundRect">
            <a:avLst>
              <a:gd name="adj" fmla="val 4301"/>
            </a:avLst>
          </a:prstGeom>
          <a:solidFill>
            <a:srgbClr val="F4F7F6"/>
          </a:solidFill>
          <a:ln>
            <a:solidFill>
              <a:srgbClr val="D9E2E0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01" name="metric-accent"/>
          <p:cNvSpPr/>
          <p:nvPr/>
        </p:nvSpPr>
        <p:spPr>
          <a:xfrm>
            <a:off x="8153400" y="1666875"/>
            <a:ext cx="76200" cy="1771650"/>
          </a:xfrm>
          <a:prstGeom prst="rect">
            <a:avLst/>
          </a:prstGeom>
          <a:solidFill>
            <a:srgbClr val="103F3F"/>
          </a:solidFill>
          <a:ln w="3175">
            <a:solidFill>
              <a:srgbClr val="103F3F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02" name="metric-value"/>
          <p:cNvSpPr txBox="1"/>
          <p:nvPr/>
        </p:nvSpPr>
        <p:spPr>
          <a:xfrm>
            <a:off x="8401050" y="1860549"/>
            <a:ext cx="2800350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100" b="1">
                <a:solidFill>
                  <a:srgbClr val="103F3F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5,356</a:t>
            </a:r>
          </a:p>
        </p:txBody>
      </p:sp>
      <p:sp>
        <p:nvSpPr>
          <p:cNvPr id="203" name="metric-label"/>
          <p:cNvSpPr txBox="1"/>
          <p:nvPr/>
        </p:nvSpPr>
        <p:spPr>
          <a:xfrm>
            <a:off x="8401050" y="2469830"/>
            <a:ext cx="2800350" cy="24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 b="1">
                <a:solidFill>
                  <a:srgbClr val="1C2B2B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채널 비교 테이블</a:t>
            </a:r>
          </a:p>
        </p:txBody>
      </p:sp>
      <p:sp>
        <p:nvSpPr>
          <p:cNvPr id="204" name="metric-note"/>
          <p:cNvSpPr txBox="1"/>
          <p:nvPr/>
        </p:nvSpPr>
        <p:spPr>
          <a:xfrm>
            <a:off x="8401050" y="2809875"/>
            <a:ext cx="2800350" cy="190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200">
                <a:solidFill>
                  <a:srgbClr val="6B7A7A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직접 환산 가능 여부와 중복을 따로 표시</a:t>
            </a:r>
          </a:p>
        </p:txBody>
      </p:sp>
      <p:sp>
        <p:nvSpPr>
          <p:cNvPr id="205" name="public-role"/>
          <p:cNvSpPr/>
          <p:nvPr/>
        </p:nvSpPr>
        <p:spPr>
          <a:xfrm>
            <a:off x="781050" y="3762375"/>
            <a:ext cx="5105400" cy="1428750"/>
          </a:xfrm>
          <a:prstGeom prst="roundRect">
            <a:avLst>
              <a:gd name="adj" fmla="val 5333"/>
            </a:avLst>
          </a:prstGeom>
          <a:solidFill>
            <a:srgbClr val="E7F2F0"/>
          </a:solidFill>
          <a:ln>
            <a:solidFill>
              <a:srgbClr val="D9E2E0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06" name="text"/>
          <p:cNvSpPr txBox="1"/>
          <p:nvPr/>
        </p:nvSpPr>
        <p:spPr>
          <a:xfrm>
            <a:off x="1066800" y="3977509"/>
            <a:ext cx="4533900" cy="255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600" b="1">
                <a:solidFill>
                  <a:srgbClr val="12796E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고용24</a:t>
            </a:r>
          </a:p>
        </p:txBody>
      </p:sp>
      <p:sp>
        <p:nvSpPr>
          <p:cNvPr id="207" name="text"/>
          <p:cNvSpPr txBox="1"/>
          <p:nvPr/>
        </p:nvSpPr>
        <p:spPr>
          <a:xfrm>
            <a:off x="1066800" y="4517704"/>
            <a:ext cx="4533900" cy="2419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>
                <a:solidFill>
                  <a:srgbClr val="1C2B2B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조건 기반 임금 예측 · GroupKFold · 보정된 예측구간</a:t>
            </a:r>
          </a:p>
        </p:txBody>
      </p:sp>
      <p:sp>
        <p:nvSpPr>
          <p:cNvPr id="208" name="private-role"/>
          <p:cNvSpPr/>
          <p:nvPr/>
        </p:nvSpPr>
        <p:spPr>
          <a:xfrm>
            <a:off x="6305550" y="3762375"/>
            <a:ext cx="5105400" cy="1428750"/>
          </a:xfrm>
          <a:prstGeom prst="roundRect">
            <a:avLst>
              <a:gd name="adj" fmla="val 5333"/>
            </a:avLst>
          </a:prstGeom>
          <a:solidFill>
            <a:srgbClr val="FDEDE8"/>
          </a:solidFill>
          <a:ln>
            <a:solidFill>
              <a:srgbClr val="D9E2E0"/>
            </a:solidFill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09" name="text"/>
          <p:cNvSpPr txBox="1"/>
          <p:nvPr/>
        </p:nvSpPr>
        <p:spPr>
          <a:xfrm>
            <a:off x="6591300" y="3977509"/>
            <a:ext cx="4533900" cy="255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600" b="1">
                <a:solidFill>
                  <a:srgbClr val="F2643C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민간 채용 사이트</a:t>
            </a:r>
          </a:p>
        </p:txBody>
      </p:sp>
      <p:sp>
        <p:nvSpPr>
          <p:cNvPr id="210" name="text"/>
          <p:cNvSpPr txBox="1"/>
          <p:nvPr/>
        </p:nvSpPr>
        <p:spPr>
          <a:xfrm>
            <a:off x="6591300" y="4517704"/>
            <a:ext cx="4533900" cy="2419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>
                <a:solidFill>
                  <a:srgbClr val="1C2B2B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</a:lstStyle>
          <a:p>
            <a:r>
              <a:t>중복 제거 후 실측 분포 비교 · 공고 본문 근로조건 진단</a:t>
            </a:r>
          </a:p>
        </p:txBody>
      </p:sp>
      <p:pic>
        <p:nvPicPr>
          <p:cNvPr id="211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CFB"/>
            </a:gs>
            <a:gs pos="100000">
              <a:srgbClr val="F3F0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16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17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18" name="07  ·  THE DIAGNOSIS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07  ·  THE DIAGNOSIS</a:t>
            </a:r>
          </a:p>
        </p:txBody>
      </p:sp>
      <p:sp>
        <p:nvSpPr>
          <p:cNvPr id="219" name="법을 판정하지 않고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법을 판정하지 않고,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질문을 만들어줘요.</a:t>
            </a:r>
          </a:p>
        </p:txBody>
      </p:sp>
      <p:sp>
        <p:nvSpPr>
          <p:cNvPr id="220" name="Rounded Rectangle"/>
          <p:cNvSpPr/>
          <p:nvPr/>
        </p:nvSpPr>
        <p:spPr>
          <a:xfrm>
            <a:off x="685800" y="2362200"/>
            <a:ext cx="4533900" cy="3048000"/>
          </a:xfrm>
          <a:prstGeom prst="roundRect">
            <a:avLst>
              <a:gd name="adj" fmla="val 10625"/>
            </a:avLst>
          </a:prstGeom>
          <a:solidFill>
            <a:srgbClr val="E3F3F0">
              <a:alpha val="78000"/>
            </a:srgbClr>
          </a:solidFill>
          <a:ln>
            <a:solidFill>
              <a:srgbClr val="C9E8E2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21" name="놓치기 쉬운 조건"/>
          <p:cNvSpPr txBox="1"/>
          <p:nvPr/>
        </p:nvSpPr>
        <p:spPr>
          <a:xfrm>
            <a:off x="1112519" y="2729230"/>
            <a:ext cx="2956562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놓치기 쉬운 조건</a:t>
            </a:r>
          </a:p>
        </p:txBody>
      </p:sp>
      <p:sp>
        <p:nvSpPr>
          <p:cNvPr id="222" name="주휴수당"/>
          <p:cNvSpPr txBox="1"/>
          <p:nvPr/>
        </p:nvSpPr>
        <p:spPr>
          <a:xfrm>
            <a:off x="1131569" y="3278505"/>
            <a:ext cx="143256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주휴수당</a:t>
            </a:r>
          </a:p>
        </p:txBody>
      </p:sp>
      <p:sp>
        <p:nvSpPr>
          <p:cNvPr id="223" name="월급에 포함되어 있나요?"/>
          <p:cNvSpPr txBox="1"/>
          <p:nvPr/>
        </p:nvSpPr>
        <p:spPr>
          <a:xfrm>
            <a:off x="2769868" y="3278505"/>
            <a:ext cx="2004063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월급에 포함되어 있나요?</a:t>
            </a:r>
          </a:p>
        </p:txBody>
      </p:sp>
      <p:sp>
        <p:nvSpPr>
          <p:cNvPr id="224" name="휴게시간"/>
          <p:cNvSpPr txBox="1"/>
          <p:nvPr/>
        </p:nvSpPr>
        <p:spPr>
          <a:xfrm>
            <a:off x="1131569" y="3735705"/>
            <a:ext cx="143256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휴게시간</a:t>
            </a:r>
          </a:p>
        </p:txBody>
      </p:sp>
      <p:sp>
        <p:nvSpPr>
          <p:cNvPr id="225" name="근무 중 보장되나요?"/>
          <p:cNvSpPr txBox="1"/>
          <p:nvPr/>
        </p:nvSpPr>
        <p:spPr>
          <a:xfrm>
            <a:off x="2769868" y="3735705"/>
            <a:ext cx="2004063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근무 중 보장되나요?</a:t>
            </a:r>
          </a:p>
        </p:txBody>
      </p:sp>
      <p:sp>
        <p:nvSpPr>
          <p:cNvPr id="226" name="숙식비"/>
          <p:cNvSpPr txBox="1"/>
          <p:nvPr/>
        </p:nvSpPr>
        <p:spPr>
          <a:xfrm>
            <a:off x="1131569" y="4192905"/>
            <a:ext cx="143256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숙식비</a:t>
            </a:r>
          </a:p>
        </p:txBody>
      </p:sp>
      <p:sp>
        <p:nvSpPr>
          <p:cNvPr id="227" name="급여에서 공제되나요?"/>
          <p:cNvSpPr txBox="1"/>
          <p:nvPr/>
        </p:nvSpPr>
        <p:spPr>
          <a:xfrm>
            <a:off x="2769868" y="4192905"/>
            <a:ext cx="2004063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급여에서 공제되나요?</a:t>
            </a:r>
          </a:p>
        </p:txBody>
      </p:sp>
      <p:sp>
        <p:nvSpPr>
          <p:cNvPr id="228" name="연장·야간수당"/>
          <p:cNvSpPr txBox="1"/>
          <p:nvPr/>
        </p:nvSpPr>
        <p:spPr>
          <a:xfrm>
            <a:off x="1131569" y="4650105"/>
            <a:ext cx="1432562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연장·야간수당</a:t>
            </a:r>
          </a:p>
        </p:txBody>
      </p:sp>
      <p:sp>
        <p:nvSpPr>
          <p:cNvPr id="229" name="별도로 지급되나요?"/>
          <p:cNvSpPr txBox="1"/>
          <p:nvPr/>
        </p:nvSpPr>
        <p:spPr>
          <a:xfrm>
            <a:off x="2769868" y="4650105"/>
            <a:ext cx="2004063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별도로 지급되나요?</a:t>
            </a:r>
          </a:p>
        </p:txBody>
      </p:sp>
      <p:sp>
        <p:nvSpPr>
          <p:cNvPr id="230" name="Rounded Rectangle"/>
          <p:cNvSpPr/>
          <p:nvPr/>
        </p:nvSpPr>
        <p:spPr>
          <a:xfrm>
            <a:off x="6000750" y="2362200"/>
            <a:ext cx="5334000" cy="3048000"/>
          </a:xfrm>
          <a:prstGeom prst="roundRect">
            <a:avLst>
              <a:gd name="adj" fmla="val 10625"/>
            </a:avLst>
          </a:prstGeom>
          <a:solidFill>
            <a:srgbClr val="FFFFFF">
              <a:alpha val="74000"/>
            </a:srgbClr>
          </a:solidFill>
          <a:ln>
            <a:solidFill>
              <a:srgbClr val="FFFFFF">
                <a:alpha val="84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31" name="Rounded Rectangle"/>
          <p:cNvSpPr/>
          <p:nvPr/>
        </p:nvSpPr>
        <p:spPr>
          <a:xfrm>
            <a:off x="6400800" y="2724150"/>
            <a:ext cx="1028700" cy="285750"/>
          </a:xfrm>
          <a:prstGeom prst="roundRect">
            <a:avLst>
              <a:gd name="adj" fmla="val 50000"/>
            </a:avLst>
          </a:prstGeom>
          <a:solidFill>
            <a:srgbClr val="FF6847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32" name="AI CHECK"/>
          <p:cNvSpPr txBox="1"/>
          <p:nvPr/>
        </p:nvSpPr>
        <p:spPr>
          <a:xfrm>
            <a:off x="6446518" y="2762294"/>
            <a:ext cx="937263" cy="2285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AI CHECK</a:t>
            </a:r>
          </a:p>
        </p:txBody>
      </p:sp>
      <p:sp>
        <p:nvSpPr>
          <p:cNvPr id="233" name="“수습기간 급여율과…"/>
          <p:cNvSpPr txBox="1"/>
          <p:nvPr/>
        </p:nvSpPr>
        <p:spPr>
          <a:xfrm>
            <a:off x="6446518" y="3409969"/>
            <a:ext cx="4004313" cy="895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4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“수습기간 급여율과</a:t>
            </a:r>
          </a:p>
          <a:p>
            <a:pPr>
              <a:defRPr sz="24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적용 기간을 확인해 보세요.”</a:t>
            </a:r>
          </a:p>
        </p:txBody>
      </p:sp>
      <p:sp>
        <p:nvSpPr>
          <p:cNvPr id="234" name="모델의 역할은 법률 판단이 아니라,…"/>
          <p:cNvSpPr txBox="1"/>
          <p:nvPr/>
        </p:nvSpPr>
        <p:spPr>
          <a:xfrm>
            <a:off x="6465568" y="4738062"/>
            <a:ext cx="3909063" cy="506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모델의 역할은 법률 판단이 아니라,</a:t>
            </a:r>
          </a:p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구직자가 놓치기 쉬운 질문을 구조화하는 것.</a:t>
            </a:r>
          </a:p>
        </p:txBody>
      </p:sp>
      <p:sp>
        <p:nvSpPr>
          <p:cNvPr id="235" name="08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08</a:t>
            </a:r>
          </a:p>
        </p:txBody>
      </p:sp>
      <p:pic>
        <p:nvPicPr>
          <p:cNvPr id="236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F9FF"/>
            </a:gs>
            <a:gs pos="100000">
              <a:srgbClr val="F0F8F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41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42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43" name="08  ·  LANGUAGE, WITHOUT THE BARRIER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08  ·  LANGUAGE, WITHOUT THE BARRIER</a:t>
            </a:r>
          </a:p>
        </p:txBody>
      </p:sp>
      <p:sp>
        <p:nvSpPr>
          <p:cNvPr id="244" name="이해할 수 있어야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이해할 수 있어야,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확인할 수 있으니까.</a:t>
            </a:r>
          </a:p>
        </p:txBody>
      </p:sp>
      <p:sp>
        <p:nvSpPr>
          <p:cNvPr id="245" name="직역이 아니라, 근로조건의 의미가 남도록 다시 설명하죠."/>
          <p:cNvSpPr txBox="1"/>
          <p:nvPr/>
        </p:nvSpPr>
        <p:spPr>
          <a:xfrm>
            <a:off x="769618" y="1624331"/>
            <a:ext cx="8766814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직역이 아니라, 근로조건의 의미가 남도록 다시 설명하죠.</a:t>
            </a:r>
          </a:p>
        </p:txBody>
      </p:sp>
      <p:sp>
        <p:nvSpPr>
          <p:cNvPr id="246" name="6"/>
          <p:cNvSpPr txBox="1"/>
          <p:nvPr/>
        </p:nvSpPr>
        <p:spPr>
          <a:xfrm>
            <a:off x="769619" y="2461661"/>
            <a:ext cx="1623062" cy="1248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0">
                <a:solidFill>
                  <a:srgbClr val="C5B4F6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6</a:t>
            </a:r>
          </a:p>
        </p:txBody>
      </p:sp>
      <p:sp>
        <p:nvSpPr>
          <p:cNvPr id="247" name="개 언어"/>
          <p:cNvSpPr txBox="1"/>
          <p:nvPr/>
        </p:nvSpPr>
        <p:spPr>
          <a:xfrm>
            <a:off x="864869" y="3599180"/>
            <a:ext cx="1527812" cy="34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7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개 언어</a:t>
            </a:r>
          </a:p>
        </p:txBody>
      </p:sp>
      <p:sp>
        <p:nvSpPr>
          <p:cNvPr id="248" name="한국어 · English · 简体中文…"/>
          <p:cNvSpPr txBox="1"/>
          <p:nvPr/>
        </p:nvSpPr>
        <p:spPr>
          <a:xfrm>
            <a:off x="864869" y="4115762"/>
            <a:ext cx="2480312" cy="531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한국어 · English · 简体中文</a:t>
            </a:r>
          </a:p>
          <a:p>
            <a: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Tiếng Việt · 日本語 · Español</a:t>
            </a:r>
          </a:p>
        </p:txBody>
      </p:sp>
      <p:sp>
        <p:nvSpPr>
          <p:cNvPr id="249" name="Rounded Rectangle"/>
          <p:cNvSpPr/>
          <p:nvPr/>
        </p:nvSpPr>
        <p:spPr>
          <a:xfrm>
            <a:off x="4313778" y="2700609"/>
            <a:ext cx="7067551" cy="2142582"/>
          </a:xfrm>
          <a:prstGeom prst="roundRect">
            <a:avLst>
              <a:gd name="adj" fmla="val 15115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2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50" name="0.894"/>
          <p:cNvSpPr txBox="1"/>
          <p:nvPr/>
        </p:nvSpPr>
        <p:spPr>
          <a:xfrm>
            <a:off x="4732018" y="3350067"/>
            <a:ext cx="2099313" cy="6341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42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0.894</a:t>
            </a:r>
          </a:p>
        </p:txBody>
      </p:sp>
      <p:sp>
        <p:nvSpPr>
          <p:cNvPr id="251" name="근로조건 탐지 F1"/>
          <p:cNvSpPr txBox="1"/>
          <p:nvPr/>
        </p:nvSpPr>
        <p:spPr>
          <a:xfrm>
            <a:off x="4770118" y="4007168"/>
            <a:ext cx="2004063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근로조건 탐지 F1</a:t>
            </a:r>
          </a:p>
        </p:txBody>
      </p:sp>
      <p:sp>
        <p:nvSpPr>
          <p:cNvPr id="252" name="94.3%"/>
          <p:cNvSpPr txBox="1"/>
          <p:nvPr/>
        </p:nvSpPr>
        <p:spPr>
          <a:xfrm>
            <a:off x="7913368" y="3350067"/>
            <a:ext cx="2194563" cy="6341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42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94.3%</a:t>
            </a:r>
          </a:p>
        </p:txBody>
      </p:sp>
      <p:sp>
        <p:nvSpPr>
          <p:cNvPr id="253" name="중국어 필수용어 보존율"/>
          <p:cNvSpPr txBox="1"/>
          <p:nvPr/>
        </p:nvSpPr>
        <p:spPr>
          <a:xfrm>
            <a:off x="7951468" y="4007168"/>
            <a:ext cx="2385063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중국어 필수용어 보존율</a:t>
            </a:r>
          </a:p>
        </p:txBody>
      </p:sp>
      <p:sp>
        <p:nvSpPr>
          <p:cNvPr id="254" name="09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09</a:t>
            </a:r>
          </a:p>
        </p:txBody>
      </p:sp>
      <p:pic>
        <p:nvPicPr>
          <p:cNvPr id="255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5FCFB"/>
            </a:gs>
            <a:gs pos="100000">
              <a:srgbClr val="EEF5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0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1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2" name="09  ·  THE SERVICE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09  ·  THE SERVICE</a:t>
            </a:r>
          </a:p>
        </p:txBody>
      </p:sp>
      <p:sp>
        <p:nvSpPr>
          <p:cNvPr id="263" name="한 번의 입력으로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한 번의 입력으로,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지원 전 확인이 끝나요.</a:t>
            </a:r>
          </a:p>
        </p:txBody>
      </p:sp>
      <p:sp>
        <p:nvSpPr>
          <p:cNvPr id="264" name="Rounded Rectangle"/>
          <p:cNvSpPr/>
          <p:nvPr/>
        </p:nvSpPr>
        <p:spPr>
          <a:xfrm>
            <a:off x="685800" y="2381250"/>
            <a:ext cx="6858000" cy="3048000"/>
          </a:xfrm>
          <a:prstGeom prst="roundRect">
            <a:avLst>
              <a:gd name="adj" fmla="val 10625"/>
            </a:avLst>
          </a:prstGeom>
          <a:solidFill>
            <a:srgbClr val="FFFFFF">
              <a:alpha val="68000"/>
            </a:srgbClr>
          </a:solidFill>
          <a:ln>
            <a:solidFill>
              <a:srgbClr val="FFFFFF">
                <a:alpha val="82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5" name="채용공고 데이터 기반 적정 임금 진단"/>
          <p:cNvSpPr txBox="1"/>
          <p:nvPr/>
        </p:nvSpPr>
        <p:spPr>
          <a:xfrm>
            <a:off x="1093468" y="2702243"/>
            <a:ext cx="4861564" cy="281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채용공고 데이터 기반 적정 임금 진단</a:t>
            </a:r>
          </a:p>
        </p:txBody>
      </p:sp>
      <p:sp>
        <p:nvSpPr>
          <p:cNvPr id="266" name="검토할 채용공고를 입력해요."/>
          <p:cNvSpPr txBox="1"/>
          <p:nvPr/>
        </p:nvSpPr>
        <p:spPr>
          <a:xfrm>
            <a:off x="1093468" y="3221354"/>
            <a:ext cx="4861564" cy="396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20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검토할 채용공고를 입력해요.</a:t>
            </a:r>
          </a:p>
        </p:txBody>
      </p:sp>
      <p:sp>
        <p:nvSpPr>
          <p:cNvPr id="267" name="Rounded Rectangle"/>
          <p:cNvSpPr/>
          <p:nvPr/>
        </p:nvSpPr>
        <p:spPr>
          <a:xfrm>
            <a:off x="1047750" y="3810000"/>
            <a:ext cx="5905500" cy="552450"/>
          </a:xfrm>
          <a:prstGeom prst="roundRect">
            <a:avLst>
              <a:gd name="adj" fmla="val 31034"/>
            </a:avLst>
          </a:prstGeom>
          <a:solidFill>
            <a:srgbClr val="F1F6F6">
              <a:alpha val="86000"/>
            </a:srgbClr>
          </a:solidFill>
          <a:ln>
            <a:solidFill>
              <a:srgbClr val="D7E8E6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8" name="https://www.albamon.com/jobs/detail/..."/>
          <p:cNvSpPr txBox="1"/>
          <p:nvPr/>
        </p:nvSpPr>
        <p:spPr>
          <a:xfrm>
            <a:off x="1303018" y="3954322"/>
            <a:ext cx="4385314" cy="2257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100">
                <a:solidFill>
                  <a:srgbClr val="87999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https://www.albamon.com/jobs/detail/...</a:t>
            </a:r>
          </a:p>
        </p:txBody>
      </p:sp>
      <p:sp>
        <p:nvSpPr>
          <p:cNvPr id="269" name="Rounded Rectangle"/>
          <p:cNvSpPr/>
          <p:nvPr/>
        </p:nvSpPr>
        <p:spPr>
          <a:xfrm>
            <a:off x="5429250" y="3924300"/>
            <a:ext cx="1200150" cy="304800"/>
          </a:xfrm>
          <a:prstGeom prst="roundRect">
            <a:avLst>
              <a:gd name="adj" fmla="val 50000"/>
            </a:avLst>
          </a:prstGeom>
          <a:solidFill>
            <a:srgbClr val="0E8B8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70" name="진단 시작"/>
          <p:cNvSpPr txBox="1"/>
          <p:nvPr/>
        </p:nvSpPr>
        <p:spPr>
          <a:xfrm>
            <a:off x="5474968" y="3964305"/>
            <a:ext cx="1108713" cy="24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진단 시작</a:t>
            </a:r>
          </a:p>
        </p:txBody>
      </p:sp>
      <p:sp>
        <p:nvSpPr>
          <p:cNvPr id="271" name="적정 시급 80% 구간"/>
          <p:cNvSpPr txBox="1"/>
          <p:nvPr/>
        </p:nvSpPr>
        <p:spPr>
          <a:xfrm>
            <a:off x="1093469" y="4739005"/>
            <a:ext cx="1718312" cy="256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1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적정 시급 80% 구간</a:t>
            </a:r>
          </a:p>
        </p:txBody>
      </p:sp>
      <p:sp>
        <p:nvSpPr>
          <p:cNvPr id="272" name="10,300 ~ 14,800원"/>
          <p:cNvSpPr txBox="1"/>
          <p:nvPr/>
        </p:nvSpPr>
        <p:spPr>
          <a:xfrm>
            <a:off x="3036568" y="4691380"/>
            <a:ext cx="2385063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10,300 ~ 14,800원</a:t>
            </a:r>
          </a:p>
        </p:txBody>
      </p:sp>
      <p:sp>
        <p:nvSpPr>
          <p:cNvPr id="273" name="Rounded Rectangle"/>
          <p:cNvSpPr/>
          <p:nvPr/>
        </p:nvSpPr>
        <p:spPr>
          <a:xfrm>
            <a:off x="8058150" y="2381250"/>
            <a:ext cx="3276600" cy="3048000"/>
          </a:xfrm>
          <a:prstGeom prst="roundRect">
            <a:avLst>
              <a:gd name="adj" fmla="val 10625"/>
            </a:avLst>
          </a:prstGeom>
          <a:solidFill>
            <a:srgbClr val="FFF5F1">
              <a:alpha val="78000"/>
            </a:srgbClr>
          </a:solidFill>
          <a:ln>
            <a:solidFill>
              <a:srgbClr val="FFD9CE"/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74" name="AI 개요"/>
          <p:cNvSpPr txBox="1"/>
          <p:nvPr/>
        </p:nvSpPr>
        <p:spPr>
          <a:xfrm>
            <a:off x="8465818" y="2729230"/>
            <a:ext cx="2004063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600">
                <a:solidFill>
                  <a:srgbClr val="FF68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AI 개요</a:t>
            </a:r>
          </a:p>
        </p:txBody>
      </p:sp>
      <p:sp>
        <p:nvSpPr>
          <p:cNvPr id="275" name="“주휴수당 포함 여부와…"/>
          <p:cNvSpPr txBox="1"/>
          <p:nvPr/>
        </p:nvSpPr>
        <p:spPr>
          <a:xfrm>
            <a:off x="8465818" y="3345156"/>
            <a:ext cx="2242188" cy="9487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7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“주휴수당 포함 여부와</a:t>
            </a:r>
          </a:p>
          <a:p>
            <a:pPr>
              <a:defRPr sz="17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수습기간 급여율을 확인해 보세요.”</a:t>
            </a:r>
          </a:p>
        </p:txBody>
      </p:sp>
      <p:sp>
        <p:nvSpPr>
          <p:cNvPr id="276" name="한국어 · 中文 · English"/>
          <p:cNvSpPr txBox="1"/>
          <p:nvPr/>
        </p:nvSpPr>
        <p:spPr>
          <a:xfrm>
            <a:off x="8465818" y="4753293"/>
            <a:ext cx="2099313" cy="256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1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한국어 · 中文 · English</a:t>
            </a:r>
          </a:p>
        </p:txBody>
      </p:sp>
      <p:sp>
        <p:nvSpPr>
          <p:cNvPr id="277" name="10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</a:t>
            </a:r>
          </a:p>
        </p:txBody>
      </p:sp>
      <p:pic>
        <p:nvPicPr>
          <p:cNvPr id="278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FBFC"/>
            </a:gs>
            <a:gs pos="100000">
              <a:srgbClr val="FFF8F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Oval"/>
          <p:cNvSpPr/>
          <p:nvPr/>
        </p:nvSpPr>
        <p:spPr>
          <a:xfrm>
            <a:off x="0" y="-2"/>
            <a:ext cx="3429000" cy="2952754"/>
          </a:xfrm>
          <a:prstGeom prst="ellipse">
            <a:avLst/>
          </a:prstGeom>
          <a:gradFill>
            <a:gsLst>
              <a:gs pos="0">
                <a:srgbClr val="BDEEE6">
                  <a:alpha val="60000"/>
                </a:srgbClr>
              </a:gs>
              <a:gs pos="50000">
                <a:srgbClr val="8FCFE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83" name="Oval"/>
          <p:cNvSpPr/>
          <p:nvPr/>
        </p:nvSpPr>
        <p:spPr>
          <a:xfrm>
            <a:off x="8572500" y="4095750"/>
            <a:ext cx="3619500" cy="2762250"/>
          </a:xfrm>
          <a:prstGeom prst="ellipse">
            <a:avLst/>
          </a:prstGeom>
          <a:gradFill>
            <a:gsLst>
              <a:gs pos="0">
                <a:srgbClr val="FFD3C4">
                  <a:alpha val="60000"/>
                </a:srgbClr>
              </a:gs>
              <a:gs pos="50000">
                <a:srgbClr val="C8B7F5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84" name="Oval"/>
          <p:cNvSpPr/>
          <p:nvPr/>
        </p:nvSpPr>
        <p:spPr>
          <a:xfrm>
            <a:off x="4381500" y="5334000"/>
            <a:ext cx="2857500" cy="1524000"/>
          </a:xfrm>
          <a:prstGeom prst="ellipse">
            <a:avLst/>
          </a:prstGeom>
          <a:gradFill>
            <a:gsLst>
              <a:gs pos="0">
                <a:srgbClr val="B8D9FF">
                  <a:alpha val="30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85" name="10  ·  WHY IT MATTERS"/>
          <p:cNvSpPr txBox="1"/>
          <p:nvPr/>
        </p:nvSpPr>
        <p:spPr>
          <a:xfrm>
            <a:off x="731518" y="435205"/>
            <a:ext cx="4671064" cy="205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0E8B8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  ·  WHY IT MATTERS</a:t>
            </a:r>
          </a:p>
        </p:txBody>
      </p:sp>
      <p:sp>
        <p:nvSpPr>
          <p:cNvPr id="286" name="구직자에게는 한 번 더 묻는 용기,…"/>
          <p:cNvSpPr txBox="1"/>
          <p:nvPr/>
        </p:nvSpPr>
        <p:spPr>
          <a:xfrm>
            <a:off x="731518" y="705613"/>
            <a:ext cx="8766814" cy="10081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구직자에게는 한 번 더 묻는 용기,</a:t>
            </a:r>
          </a:p>
          <a:p>
            <a:pPr>
              <a:defRPr sz="28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구인자에게는 한 번 더 신뢰.</a:t>
            </a:r>
          </a:p>
        </p:txBody>
      </p:sp>
      <p:sp>
        <p:nvSpPr>
          <p:cNvPr id="287" name="Rounded Rectangle"/>
          <p:cNvSpPr/>
          <p:nvPr/>
        </p:nvSpPr>
        <p:spPr>
          <a:xfrm>
            <a:off x="685800" y="2609850"/>
            <a:ext cx="3333750" cy="1866900"/>
          </a:xfrm>
          <a:prstGeom prst="roundRect">
            <a:avLst>
              <a:gd name="adj" fmla="val 15306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2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88" name="Circle"/>
          <p:cNvSpPr/>
          <p:nvPr/>
        </p:nvSpPr>
        <p:spPr>
          <a:xfrm>
            <a:off x="933450" y="2876550"/>
            <a:ext cx="400050" cy="400050"/>
          </a:xfrm>
          <a:prstGeom prst="ellipse">
            <a:avLst/>
          </a:prstGeom>
          <a:solidFill>
            <a:srgbClr val="C5B4F6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89" name="1"/>
          <p:cNvSpPr txBox="1"/>
          <p:nvPr/>
        </p:nvSpPr>
        <p:spPr>
          <a:xfrm>
            <a:off x="979169" y="2949433"/>
            <a:ext cx="308613" cy="2257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</a:t>
            </a:r>
          </a:p>
        </p:txBody>
      </p:sp>
      <p:sp>
        <p:nvSpPr>
          <p:cNvPr id="290" name="외국인 유학생·근로자"/>
          <p:cNvSpPr txBox="1"/>
          <p:nvPr/>
        </p:nvSpPr>
        <p:spPr>
          <a:xfrm>
            <a:off x="1550669" y="2862580"/>
            <a:ext cx="2099312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5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외국인 유학생·근로자</a:t>
            </a:r>
          </a:p>
        </p:txBody>
      </p:sp>
      <p:sp>
        <p:nvSpPr>
          <p:cNvPr id="291" name="읽기 어려운 공고를…"/>
          <p:cNvSpPr txBox="1"/>
          <p:nvPr/>
        </p:nvSpPr>
        <p:spPr>
          <a:xfrm>
            <a:off x="998219" y="3590486"/>
            <a:ext cx="2575562" cy="534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읽기 어려운 공고를</a:t>
            </a:r>
          </a:p>
          <a:p>
            <a: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모국어로 이해해요.</a:t>
            </a:r>
          </a:p>
        </p:txBody>
      </p:sp>
      <p:sp>
        <p:nvSpPr>
          <p:cNvPr id="292" name="Rounded Rectangle"/>
          <p:cNvSpPr/>
          <p:nvPr/>
        </p:nvSpPr>
        <p:spPr>
          <a:xfrm>
            <a:off x="4324350" y="2609850"/>
            <a:ext cx="3333750" cy="1866900"/>
          </a:xfrm>
          <a:prstGeom prst="roundRect">
            <a:avLst>
              <a:gd name="adj" fmla="val 15306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2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93" name="Circle"/>
          <p:cNvSpPr/>
          <p:nvPr/>
        </p:nvSpPr>
        <p:spPr>
          <a:xfrm>
            <a:off x="4572000" y="2876550"/>
            <a:ext cx="400050" cy="400050"/>
          </a:xfrm>
          <a:prstGeom prst="ellipse">
            <a:avLst/>
          </a:prstGeom>
          <a:solidFill>
            <a:srgbClr val="0E8B8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94" name="2"/>
          <p:cNvSpPr txBox="1"/>
          <p:nvPr/>
        </p:nvSpPr>
        <p:spPr>
          <a:xfrm>
            <a:off x="4617718" y="2949433"/>
            <a:ext cx="308613" cy="2257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2</a:t>
            </a:r>
          </a:p>
        </p:txBody>
      </p:sp>
      <p:sp>
        <p:nvSpPr>
          <p:cNvPr id="295" name="모든 구직자"/>
          <p:cNvSpPr txBox="1"/>
          <p:nvPr/>
        </p:nvSpPr>
        <p:spPr>
          <a:xfrm>
            <a:off x="5189218" y="2862580"/>
            <a:ext cx="2099313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5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모든 구직자</a:t>
            </a:r>
          </a:p>
        </p:txBody>
      </p:sp>
      <p:sp>
        <p:nvSpPr>
          <p:cNvPr id="296" name="임금을 같은 기준으로…"/>
          <p:cNvSpPr txBox="1"/>
          <p:nvPr/>
        </p:nvSpPr>
        <p:spPr>
          <a:xfrm>
            <a:off x="4636768" y="3590486"/>
            <a:ext cx="2575563" cy="534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임금을 같은 기준으로</a:t>
            </a:r>
          </a:p>
          <a:p>
            <a: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비교하고 질문해요.</a:t>
            </a:r>
          </a:p>
        </p:txBody>
      </p:sp>
      <p:sp>
        <p:nvSpPr>
          <p:cNvPr id="297" name="Rounded Rectangle"/>
          <p:cNvSpPr/>
          <p:nvPr/>
        </p:nvSpPr>
        <p:spPr>
          <a:xfrm>
            <a:off x="7962900" y="2609850"/>
            <a:ext cx="3333750" cy="1866900"/>
          </a:xfrm>
          <a:prstGeom prst="roundRect">
            <a:avLst>
              <a:gd name="adj" fmla="val 15306"/>
            </a:avLst>
          </a:prstGeom>
          <a:solidFill>
            <a:srgbClr val="FFFFFF">
              <a:alpha val="70000"/>
            </a:srgbClr>
          </a:solidFill>
          <a:ln>
            <a:solidFill>
              <a:srgbClr val="FFFFFF">
                <a:alpha val="82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98" name="Circle"/>
          <p:cNvSpPr/>
          <p:nvPr/>
        </p:nvSpPr>
        <p:spPr>
          <a:xfrm>
            <a:off x="8210550" y="2876550"/>
            <a:ext cx="400050" cy="400050"/>
          </a:xfrm>
          <a:prstGeom prst="ellipse">
            <a:avLst/>
          </a:prstGeom>
          <a:solidFill>
            <a:srgbClr val="FF6847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99" name="3"/>
          <p:cNvSpPr txBox="1"/>
          <p:nvPr/>
        </p:nvSpPr>
        <p:spPr>
          <a:xfrm>
            <a:off x="8256268" y="2949433"/>
            <a:ext cx="308613" cy="2257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3</a:t>
            </a:r>
          </a:p>
        </p:txBody>
      </p:sp>
      <p:sp>
        <p:nvSpPr>
          <p:cNvPr id="300" name="채용공고 운영팀"/>
          <p:cNvSpPr txBox="1"/>
          <p:nvPr/>
        </p:nvSpPr>
        <p:spPr>
          <a:xfrm>
            <a:off x="8827768" y="2862580"/>
            <a:ext cx="2099313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500">
                <a:solidFill>
                  <a:srgbClr val="10282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채용공고 운영팀</a:t>
            </a:r>
          </a:p>
        </p:txBody>
      </p:sp>
      <p:sp>
        <p:nvSpPr>
          <p:cNvPr id="301" name="모호한 조건을 줄이고…"/>
          <p:cNvSpPr txBox="1"/>
          <p:nvPr/>
        </p:nvSpPr>
        <p:spPr>
          <a:xfrm>
            <a:off x="8275318" y="3590486"/>
            <a:ext cx="2575563" cy="534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모호한 조건을 줄이고</a:t>
            </a:r>
          </a:p>
          <a:p>
            <a:pPr>
              <a:defRPr sz="13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신뢰 가능한 공고를 만들어요.</a:t>
            </a:r>
          </a:p>
        </p:txBody>
      </p:sp>
      <p:sp>
        <p:nvSpPr>
          <p:cNvPr id="302" name="11"/>
          <p:cNvSpPr txBox="1"/>
          <p:nvPr/>
        </p:nvSpPr>
        <p:spPr>
          <a:xfrm>
            <a:off x="11170918" y="6269269"/>
            <a:ext cx="365763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r">
              <a:defRPr sz="900">
                <a:solidFill>
                  <a:srgbClr val="5C777A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11</a:t>
            </a:r>
          </a:p>
        </p:txBody>
      </p:sp>
      <p:pic>
        <p:nvPicPr>
          <p:cNvPr id="303" name="bridge4-horizontal-transparent.png" descr="bridge4-horizontal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1" y="6051569"/>
            <a:ext cx="1603683" cy="6413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B4B4C"/>
            </a:gs>
            <a:gs pos="100000">
              <a:srgbClr val="123A5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Circle"/>
          <p:cNvSpPr/>
          <p:nvPr/>
        </p:nvSpPr>
        <p:spPr>
          <a:xfrm>
            <a:off x="6572250" y="-1"/>
            <a:ext cx="4953000" cy="4953002"/>
          </a:xfrm>
          <a:prstGeom prst="ellipse">
            <a:avLst/>
          </a:prstGeom>
          <a:gradFill>
            <a:gsLst>
              <a:gs pos="0">
                <a:srgbClr val="62E4C9">
                  <a:alpha val="60000"/>
                </a:srgbClr>
              </a:gs>
              <a:gs pos="50000">
                <a:srgbClr val="93B9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08" name="Oval"/>
          <p:cNvSpPr/>
          <p:nvPr/>
        </p:nvSpPr>
        <p:spPr>
          <a:xfrm>
            <a:off x="0" y="4476750"/>
            <a:ext cx="3429000" cy="2381250"/>
          </a:xfrm>
          <a:prstGeom prst="ellipse">
            <a:avLst/>
          </a:prstGeom>
          <a:gradFill>
            <a:gsLst>
              <a:gs pos="0">
                <a:srgbClr val="FF9A77">
                  <a:alpha val="55000"/>
                </a:srgbClr>
              </a:gs>
              <a:gs pos="50000">
                <a:srgbClr val="FFFFFF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09" name="11  ·  START WITH ONE POSTING"/>
          <p:cNvSpPr txBox="1"/>
          <p:nvPr/>
        </p:nvSpPr>
        <p:spPr>
          <a:xfrm>
            <a:off x="826768" y="716194"/>
            <a:ext cx="4671064" cy="2059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B9D8D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11  ·  START WITH ONE POSTING</a:t>
            </a:r>
          </a:p>
        </p:txBody>
      </p:sp>
      <p:sp>
        <p:nvSpPr>
          <p:cNvPr id="310" name="공고 하나로,…"/>
          <p:cNvSpPr txBox="1"/>
          <p:nvPr/>
        </p:nvSpPr>
        <p:spPr>
          <a:xfrm>
            <a:off x="826768" y="1536522"/>
            <a:ext cx="6671314" cy="1422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공고 하나로,</a:t>
            </a:r>
          </a:p>
          <a:p>
            <a:pPr>
              <a:defRPr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더 나은 지원을 시작해요.</a:t>
            </a:r>
          </a:p>
        </p:txBody>
      </p:sp>
      <p:sp>
        <p:nvSpPr>
          <p:cNvPr id="311" name="시연을 확인해보세요."/>
          <p:cNvSpPr txBox="1"/>
          <p:nvPr/>
        </p:nvSpPr>
        <p:spPr>
          <a:xfrm>
            <a:off x="883918" y="3913505"/>
            <a:ext cx="3909064" cy="34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700">
                <a:solidFill>
                  <a:srgbClr val="D0E4E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시연을 확인해보세요.</a:t>
            </a:r>
          </a:p>
        </p:txBody>
      </p:sp>
      <p:sp>
        <p:nvSpPr>
          <p:cNvPr id="312" name="4조 · 팀 프로젝트 3"/>
          <p:cNvSpPr txBox="1"/>
          <p:nvPr/>
        </p:nvSpPr>
        <p:spPr>
          <a:xfrm>
            <a:off x="883919" y="6209030"/>
            <a:ext cx="2385062" cy="23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900">
                <a:solidFill>
                  <a:srgbClr val="B9D8D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4조 · 팀 프로젝트 3</a:t>
            </a:r>
          </a:p>
        </p:txBody>
      </p:sp>
      <p:sp>
        <p:nvSpPr>
          <p:cNvPr id="313" name="Rounded Rectangle"/>
          <p:cNvSpPr/>
          <p:nvPr/>
        </p:nvSpPr>
        <p:spPr>
          <a:xfrm>
            <a:off x="7524750" y="1143000"/>
            <a:ext cx="3333750" cy="3905250"/>
          </a:xfrm>
          <a:prstGeom prst="roundRect">
            <a:avLst>
              <a:gd name="adj" fmla="val 12000"/>
            </a:avLst>
          </a:prstGeom>
          <a:solidFill>
            <a:srgbClr val="FFFFFF">
              <a:alpha val="36000"/>
            </a:srgbClr>
          </a:solidFill>
          <a:ln>
            <a:solidFill>
              <a:srgbClr val="FFFFFF">
                <a:alpha val="50000"/>
              </a:srgbClr>
            </a:solidFill>
          </a:ln>
          <a:effectLst>
            <a:outerShdw blurRad="330200" dist="115877" dir="4832261" rotWithShape="0">
              <a:srgbClr val="0C4A4A">
                <a:alpha val="10000"/>
              </a:srgbClr>
            </a:outerShdw>
          </a:effectLst>
        </p:spPr>
        <p:txBody>
          <a:bodyPr lIns="0" tIns="0" rIns="0" bIns="0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314" name="paybridge-logo-transparent.png" descr="paybridge-logo-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376" y="1778376"/>
            <a:ext cx="2634497" cy="26344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0000FF"/>
      </a:hlink>
      <a:folHlink>
        <a:srgbClr val="FF00FF"/>
      </a:folHlink>
    </a:clrScheme>
    <a:fontScheme name="ChatGP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ChatGP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0000FF"/>
      </a:hlink>
      <a:folHlink>
        <a:srgbClr val="FF00FF"/>
      </a:folHlink>
    </a:clrScheme>
    <a:fontScheme name="ChatGP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ChatGP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1174</Words>
  <Application>Microsoft Office PowerPoint</Application>
  <PresentationFormat>와이드스크린</PresentationFormat>
  <Paragraphs>220</Paragraphs>
  <Slides>13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Helvetica Neue</vt:lpstr>
      <vt:lpstr>Calibri</vt:lpstr>
      <vt:lpstr>Calibri Light</vt:lpstr>
      <vt:lpstr>Helvetica</vt:lpstr>
      <vt:lpstr>ChatGPT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성빈 김</cp:lastModifiedBy>
  <cp:revision>1</cp:revision>
  <dcterms:modified xsi:type="dcterms:W3CDTF">2026-07-30T04:14:35Z</dcterms:modified>
</cp:coreProperties>
</file>