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12192000" cy="6858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A362C2-C8B8-6257-9DCA-5FFD39545393}" v="17" dt="2026-07-30T02:14:12.094"/>
    <p1510:client id="{FA2C4875-06C6-45D4-86B7-27A7B0E19BCB}" v="4" dt="2026-07-30T02:10:08.443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91" y="9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A0A0A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A0A0A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0A0A0A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1999" y="6857999"/>
                </a:moveTo>
                <a:lnTo>
                  <a:pt x="0" y="68579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6857999"/>
                </a:lnTo>
                <a:close/>
              </a:path>
            </a:pathLst>
          </a:custGeom>
          <a:solidFill>
            <a:srgbClr val="F9F9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33424" y="638170"/>
            <a:ext cx="10725150" cy="9525"/>
          </a:xfrm>
          <a:custGeom>
            <a:avLst/>
            <a:gdLst/>
            <a:ahLst/>
            <a:cxnLst/>
            <a:rect l="l" t="t" r="r" b="b"/>
            <a:pathLst>
              <a:path w="10725150" h="9525">
                <a:moveTo>
                  <a:pt x="10725149" y="9524"/>
                </a:moveTo>
                <a:lnTo>
                  <a:pt x="0" y="9524"/>
                </a:lnTo>
                <a:lnTo>
                  <a:pt x="0" y="0"/>
                </a:lnTo>
                <a:lnTo>
                  <a:pt x="10725149" y="0"/>
                </a:lnTo>
                <a:lnTo>
                  <a:pt x="10725149" y="9524"/>
                </a:lnTo>
                <a:close/>
              </a:path>
            </a:pathLst>
          </a:custGeom>
          <a:solidFill>
            <a:srgbClr val="E1D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18194" y="920750"/>
            <a:ext cx="10755610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0A0A0A"/>
                </a:solidFill>
                <a:latin typeface="맑은 고딕"/>
                <a:cs typeface="맑은 고딕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33449" y="1733815"/>
            <a:ext cx="10325100" cy="19818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7/29/2026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2320925"/>
            <a:ext cx="2574925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15" dirty="0">
                <a:solidFill>
                  <a:srgbClr val="EB6733"/>
                </a:solidFill>
                <a:latin typeface="맑은 고딕"/>
                <a:cs typeface="맑은 고딕"/>
              </a:rPr>
              <a:t>A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5" dirty="0">
                <a:solidFill>
                  <a:srgbClr val="EB6733"/>
                </a:solidFill>
                <a:latin typeface="맑은 고딕"/>
                <a:cs typeface="맑은 고딕"/>
              </a:rPr>
              <a:t>I</a:t>
            </a:r>
            <a:r>
              <a:rPr sz="950" b="1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6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부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트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캠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프</a:t>
            </a:r>
            <a:r>
              <a:rPr sz="950" b="1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6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중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급</a:t>
            </a:r>
            <a:r>
              <a:rPr sz="950" b="1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6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5" dirty="0">
                <a:solidFill>
                  <a:srgbClr val="EB6733"/>
                </a:solidFill>
                <a:latin typeface="맑은 고딕"/>
                <a:cs typeface="맑은 고딕"/>
              </a:rPr>
              <a:t>·</a:t>
            </a:r>
            <a:r>
              <a:rPr sz="950" b="1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6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최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종</a:t>
            </a:r>
            <a:r>
              <a:rPr sz="950" b="1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6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팀</a:t>
            </a:r>
            <a:r>
              <a:rPr sz="950" b="1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6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프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로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젝</a:t>
            </a:r>
            <a:r>
              <a:rPr sz="950" b="1" spc="-14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EB6733"/>
                </a:solidFill>
                <a:latin typeface="맑은 고딕"/>
                <a:cs typeface="맑은 고딕"/>
              </a:rPr>
              <a:t>트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18194" y="2501900"/>
            <a:ext cx="6344285" cy="894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700" dirty="0"/>
              <a:t>다국어</a:t>
            </a:r>
            <a:r>
              <a:rPr sz="5700" spc="-475" dirty="0"/>
              <a:t> </a:t>
            </a:r>
            <a:r>
              <a:rPr sz="5700" dirty="0"/>
              <a:t>재난</a:t>
            </a:r>
            <a:r>
              <a:rPr sz="5700" spc="-475" dirty="0"/>
              <a:t> </a:t>
            </a:r>
            <a:r>
              <a:rPr sz="5700" dirty="0"/>
              <a:t>신고</a:t>
            </a:r>
            <a:r>
              <a:rPr sz="5700" spc="-475" dirty="0"/>
              <a:t> </a:t>
            </a:r>
            <a:r>
              <a:rPr sz="4150" spc="715" dirty="0">
                <a:latin typeface="Bahnschrift"/>
                <a:cs typeface="Bahnschrift"/>
              </a:rPr>
              <a:t>AI</a:t>
            </a:r>
            <a:endParaRPr sz="4150">
              <a:latin typeface="Bahnschrift"/>
              <a:cs typeface="Bahnschrif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194" y="3587750"/>
            <a:ext cx="5972810" cy="25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재난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구조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요청</a:t>
            </a:r>
            <a:r>
              <a:rPr sz="15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메시지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기반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지원</a:t>
            </a:r>
            <a:r>
              <a:rPr sz="15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유형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예측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및</a:t>
            </a:r>
            <a:r>
              <a:rPr sz="15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누락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정보</a:t>
            </a:r>
            <a:r>
              <a:rPr sz="15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보완</a:t>
            </a:r>
            <a:r>
              <a:rPr sz="15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500" dirty="0">
                <a:solidFill>
                  <a:srgbClr val="52504E"/>
                </a:solidFill>
                <a:latin typeface="맑은 고딕"/>
                <a:cs typeface="맑은 고딕"/>
              </a:rPr>
              <a:t>서비스</a:t>
            </a:r>
            <a:endParaRPr sz="1500">
              <a:latin typeface="맑은 고딕"/>
              <a:cs typeface="맑은 고딕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8194" y="4185040"/>
            <a:ext cx="3907790" cy="3581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95"/>
              </a:spcBef>
              <a:tabLst>
                <a:tab pos="544830" algn="l"/>
                <a:tab pos="1154430" algn="l"/>
              </a:tabLst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팀명	발표일	데이터</a:t>
            </a:r>
            <a:endParaRPr sz="1050" dirty="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544830" algn="l"/>
                <a:tab pos="1154430" algn="l"/>
              </a:tabLst>
            </a:pPr>
            <a:r>
              <a:rPr lang="en-US" sz="950" spc="15" dirty="0">
                <a:solidFill>
                  <a:srgbClr val="898681"/>
                </a:solidFill>
                <a:latin typeface="맑은 고딕"/>
                <a:cs typeface="맑은 고딕"/>
              </a:rPr>
              <a:t>5</a:t>
            </a:r>
            <a:r>
              <a:rPr lang="ko-KR" altLang="en-US" sz="950" spc="15" dirty="0">
                <a:solidFill>
                  <a:srgbClr val="898681"/>
                </a:solidFill>
                <a:latin typeface="맑은 고딕"/>
                <a:cs typeface="맑은 고딕"/>
              </a:rPr>
              <a:t>조</a:t>
            </a:r>
            <a:r>
              <a:rPr sz="950" spc="15" dirty="0">
                <a:solidFill>
                  <a:srgbClr val="898681"/>
                </a:solidFill>
                <a:latin typeface="맑은 고딕"/>
                <a:cs typeface="맑은 고딕"/>
              </a:rPr>
              <a:t>	</a:t>
            </a:r>
            <a:r>
              <a:rPr lang="en-US" sz="950" spc="15" dirty="0">
                <a:solidFill>
                  <a:srgbClr val="898681"/>
                </a:solidFill>
                <a:latin typeface="맑은 고딕"/>
                <a:cs typeface="맑은 고딕"/>
              </a:rPr>
              <a:t>26/07/30</a:t>
            </a:r>
            <a:r>
              <a:rPr sz="950" spc="15" dirty="0">
                <a:solidFill>
                  <a:srgbClr val="898681"/>
                </a:solidFill>
                <a:latin typeface="맑은 고딕"/>
                <a:cs typeface="맑은 고딕"/>
              </a:rPr>
              <a:t>	</a:t>
            </a:r>
            <a:r>
              <a:rPr sz="950" spc="10" dirty="0">
                <a:solidFill>
                  <a:srgbClr val="898681"/>
                </a:solidFill>
                <a:latin typeface="맑은 고딕"/>
                <a:cs typeface="맑은 고딕"/>
              </a:rPr>
              <a:t>Kaggle Multilingual</a:t>
            </a:r>
            <a:r>
              <a:rPr sz="950" spc="1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898681"/>
                </a:solidFill>
                <a:latin typeface="맑은 고딕"/>
                <a:cs typeface="맑은 고딕"/>
              </a:rPr>
              <a:t>Disaster</a:t>
            </a:r>
            <a:r>
              <a:rPr sz="950" spc="1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898681"/>
                </a:solidFill>
                <a:latin typeface="맑은 고딕"/>
                <a:cs typeface="맑은 고딕"/>
              </a:rPr>
              <a:t>Response</a:t>
            </a:r>
            <a:r>
              <a:rPr sz="950" spc="1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898681"/>
                </a:solidFill>
                <a:latin typeface="맑은 고딕"/>
                <a:cs typeface="맑은 고딕"/>
              </a:rPr>
              <a:t>Messages</a:t>
            </a:r>
            <a:endParaRPr sz="950" dirty="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95802"/>
            <a:ext cx="743585" cy="13017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260583" y="373062"/>
            <a:ext cx="210820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20" dirty="0">
                <a:solidFill>
                  <a:srgbClr val="898681"/>
                </a:solidFill>
                <a:latin typeface="Consolas"/>
                <a:cs typeface="Consolas"/>
              </a:rPr>
              <a:t>TO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C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194" y="920750"/>
            <a:ext cx="63500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A0A0A"/>
                </a:solidFill>
                <a:latin typeface="맑은 고딕"/>
                <a:cs typeface="맑은 고딕"/>
              </a:rPr>
              <a:t>목차</a:t>
            </a:r>
            <a:endParaRPr sz="2400">
              <a:latin typeface="맑은 고딕"/>
              <a:cs typeface="맑은 고딕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/>
        </p:nvGraphicFramePr>
        <p:xfrm>
          <a:off x="733424" y="2882972"/>
          <a:ext cx="10725784" cy="168426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72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2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9034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0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  <a:tabLst>
                          <a:tab pos="377825" algn="l"/>
                        </a:tabLst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01	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주제</a:t>
                      </a:r>
                      <a:r>
                        <a:rPr sz="1100" spc="-1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설정</a:t>
                      </a:r>
                      <a:r>
                        <a:rPr sz="1100" spc="-1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배경</a:t>
                      </a:r>
                      <a:r>
                        <a:rPr sz="1100" spc="-1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-1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현황</a:t>
                      </a:r>
                      <a:r>
                        <a:rPr sz="1100" spc="-1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조사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5875" marB="0"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05</a:t>
                      </a:r>
                      <a:endParaRPr sz="1100">
                        <a:latin typeface="Consolas"/>
                        <a:cs typeface="Consolas"/>
                      </a:endParaRPr>
                    </a:p>
                  </a:txBody>
                  <a:tcPr marL="0" marR="0" marT="15875" marB="0"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111760">
                        <a:lnSpc>
                          <a:spcPct val="100000"/>
                        </a:lnSpc>
                        <a:spcBef>
                          <a:spcPts val="125"/>
                        </a:spcBef>
                      </a:pPr>
                      <a:r>
                        <a:rPr sz="1100" spc="1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머신러닝(ML)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5875" marB="0"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7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tabLst>
                          <a:tab pos="377825" algn="l"/>
                        </a:tabLst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02	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데이터</a:t>
                      </a:r>
                      <a:r>
                        <a:rPr sz="1100" spc="-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수집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06</a:t>
                      </a:r>
                      <a:endParaRPr sz="1100">
                        <a:latin typeface="Consolas"/>
                        <a:cs typeface="Consolas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1100" spc="1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LLM</a:t>
                      </a:r>
                      <a:r>
                        <a:rPr sz="1100" spc="-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활용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67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tabLst>
                          <a:tab pos="377825" algn="l"/>
                        </a:tabLst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03	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데이터</a:t>
                      </a:r>
                      <a:r>
                        <a:rPr sz="1100" spc="-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분석</a:t>
                      </a:r>
                      <a:r>
                        <a:rPr sz="1100" spc="-2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-2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인사이트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07</a:t>
                      </a:r>
                      <a:endParaRPr sz="1100">
                        <a:latin typeface="Consolas"/>
                        <a:cs typeface="Consolas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1100" spc="1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LLM</a:t>
                      </a:r>
                      <a:r>
                        <a:rPr sz="1100" spc="-2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기반</a:t>
                      </a:r>
                      <a:r>
                        <a:rPr sz="1100" spc="-2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다국어</a:t>
                      </a:r>
                      <a:r>
                        <a:rPr sz="1100" spc="-2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처리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672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tabLst>
                          <a:tab pos="377825" algn="l"/>
                        </a:tabLst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04	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데이터</a:t>
                      </a:r>
                      <a:r>
                        <a:rPr sz="1100" spc="-4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시각화(대시보드)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sz="1100" spc="10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08</a:t>
                      </a:r>
                      <a:endParaRPr sz="1100">
                        <a:latin typeface="Consolas"/>
                        <a:cs typeface="Consolas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350">
                        <a:latin typeface="Times New Roman"/>
                        <a:cs typeface="Times New Roman"/>
                      </a:endParaRPr>
                    </a:p>
                    <a:p>
                      <a:pPr marL="111760">
                        <a:lnSpc>
                          <a:spcPct val="100000"/>
                        </a:lnSpc>
                      </a:pP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고찰</a:t>
                      </a:r>
                      <a:r>
                        <a:rPr sz="1100" spc="-3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및</a:t>
                      </a:r>
                      <a:r>
                        <a:rPr sz="1100" spc="-3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1100" spc="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한계점</a:t>
                      </a:r>
                      <a:endParaRPr sz="110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object 6"/>
          <p:cNvSpPr txBox="1"/>
          <p:nvPr/>
        </p:nvSpPr>
        <p:spPr>
          <a:xfrm>
            <a:off x="718194" y="6006528"/>
            <a:ext cx="4622800" cy="444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5000"/>
              </a:lnSpc>
              <a:spcBef>
                <a:spcPts val="100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1~5번은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Kaggle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데이터셋 기반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분석·ML,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6~7번은 Claude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Code로 개발한 </a:t>
            </a:r>
            <a:r>
              <a:rPr sz="1100" spc="-37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실서비스의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LLM 연동을 다룹니다.</a:t>
            </a:r>
            <a:endParaRPr sz="11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24396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25" dirty="0">
                <a:solidFill>
                  <a:srgbClr val="2978D5"/>
                </a:solidFill>
                <a:latin typeface="Bahnschrift"/>
                <a:cs typeface="Bahnschrift"/>
              </a:rPr>
              <a:t>1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B</a:t>
            </a:r>
            <a:r>
              <a:rPr sz="650" b="1" spc="-4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6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0" dirty="0">
                <a:solidFill>
                  <a:srgbClr val="2978D5"/>
                </a:solidFill>
                <a:latin typeface="Bahnschrift"/>
                <a:cs typeface="Bahnschrift"/>
              </a:rPr>
              <a:t>K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R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03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31972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주제</a:t>
            </a:r>
            <a:r>
              <a:rPr spc="-25" dirty="0"/>
              <a:t> </a:t>
            </a:r>
            <a:r>
              <a:rPr dirty="0"/>
              <a:t>설정</a:t>
            </a:r>
            <a:r>
              <a:rPr spc="-25" dirty="0"/>
              <a:t> </a:t>
            </a:r>
            <a:r>
              <a:rPr dirty="0"/>
              <a:t>배경</a:t>
            </a:r>
            <a:r>
              <a:rPr spc="-25" dirty="0"/>
              <a:t> </a:t>
            </a:r>
            <a:r>
              <a:rPr dirty="0"/>
              <a:t>및</a:t>
            </a:r>
            <a:r>
              <a:rPr spc="-25" dirty="0"/>
              <a:t> </a:t>
            </a:r>
            <a:r>
              <a:rPr dirty="0"/>
              <a:t>현황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6219824" y="1466850"/>
            <a:ext cx="5238750" cy="5000625"/>
            <a:chOff x="6219824" y="1466850"/>
            <a:chExt cx="5238750" cy="5000625"/>
          </a:xfrm>
        </p:grpSpPr>
        <p:sp>
          <p:nvSpPr>
            <p:cNvPr id="6" name="object 6"/>
            <p:cNvSpPr/>
            <p:nvPr/>
          </p:nvSpPr>
          <p:spPr>
            <a:xfrm>
              <a:off x="6219824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4"/>
                  </a:moveTo>
                  <a:lnTo>
                    <a:pt x="95249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6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8" y="0"/>
                  </a:lnTo>
                  <a:lnTo>
                    <a:pt x="5143501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4905376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52882" y="5000171"/>
                  </a:lnTo>
                  <a:lnTo>
                    <a:pt x="5143499" y="5000624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19812" y="1510906"/>
              <a:ext cx="5238750" cy="4956810"/>
            </a:xfrm>
            <a:custGeom>
              <a:avLst/>
              <a:gdLst/>
              <a:ahLst/>
              <a:cxnLst/>
              <a:rect l="l" t="t" r="r" b="b"/>
              <a:pathLst>
                <a:path w="5238750" h="4956810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4861318"/>
                  </a:lnTo>
                  <a:lnTo>
                    <a:pt x="5219090" y="4901781"/>
                  </a:lnTo>
                  <a:lnTo>
                    <a:pt x="5203647" y="4922355"/>
                  </a:lnTo>
                  <a:lnTo>
                    <a:pt x="5168354" y="4943373"/>
                  </a:lnTo>
                  <a:lnTo>
                    <a:pt x="5143500" y="4947043"/>
                  </a:lnTo>
                  <a:lnTo>
                    <a:pt x="95250" y="4947043"/>
                  </a:lnTo>
                  <a:lnTo>
                    <a:pt x="54800" y="4936909"/>
                  </a:lnTo>
                  <a:lnTo>
                    <a:pt x="23964" y="4908956"/>
                  </a:lnTo>
                  <a:lnTo>
                    <a:pt x="9944" y="4869764"/>
                  </a:lnTo>
                  <a:lnTo>
                    <a:pt x="9525" y="4861318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4861318"/>
                  </a:lnTo>
                  <a:lnTo>
                    <a:pt x="11264" y="4906264"/>
                  </a:lnTo>
                  <a:lnTo>
                    <a:pt x="27952" y="4928628"/>
                  </a:lnTo>
                  <a:lnTo>
                    <a:pt x="67652" y="4952492"/>
                  </a:lnTo>
                  <a:lnTo>
                    <a:pt x="95250" y="4956568"/>
                  </a:lnTo>
                  <a:lnTo>
                    <a:pt x="5143512" y="4956568"/>
                  </a:lnTo>
                  <a:lnTo>
                    <a:pt x="5184775" y="4947043"/>
                  </a:lnTo>
                  <a:lnTo>
                    <a:pt x="5188445" y="4945316"/>
                  </a:lnTo>
                  <a:lnTo>
                    <a:pt x="5196433" y="4940541"/>
                  </a:lnTo>
                  <a:lnTo>
                    <a:pt x="5203901" y="4934991"/>
                  </a:lnTo>
                  <a:lnTo>
                    <a:pt x="5210861" y="4928679"/>
                  </a:lnTo>
                  <a:lnTo>
                    <a:pt x="5217172" y="4921720"/>
                  </a:lnTo>
                  <a:lnTo>
                    <a:pt x="5236946" y="4879911"/>
                  </a:lnTo>
                  <a:lnTo>
                    <a:pt x="5238750" y="4861331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62346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2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0" y="7250"/>
                  </a:lnTo>
                  <a:lnTo>
                    <a:pt x="80450" y="0"/>
                  </a:lnTo>
                  <a:lnTo>
                    <a:pt x="5128704" y="0"/>
                  </a:lnTo>
                  <a:lnTo>
                    <a:pt x="5173646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7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4" y="62334"/>
                  </a:moveTo>
                  <a:lnTo>
                    <a:pt x="5169153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6" y="34853"/>
                  </a:lnTo>
                  <a:lnTo>
                    <a:pt x="5207912" y="42321"/>
                  </a:lnTo>
                  <a:lnTo>
                    <a:pt x="5209154" y="44395"/>
                  </a:lnTo>
                  <a:lnTo>
                    <a:pt x="5203174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434137" y="2466974"/>
              <a:ext cx="4824730" cy="581025"/>
            </a:xfrm>
            <a:custGeom>
              <a:avLst/>
              <a:gdLst/>
              <a:ahLst/>
              <a:cxnLst/>
              <a:rect l="l" t="t" r="r" b="b"/>
              <a:pathLst>
                <a:path w="4824730" h="581025">
                  <a:moveTo>
                    <a:pt x="4753215" y="581024"/>
                  </a:moveTo>
                  <a:lnTo>
                    <a:pt x="0" y="581024"/>
                  </a:lnTo>
                  <a:lnTo>
                    <a:pt x="0" y="0"/>
                  </a:lnTo>
                  <a:lnTo>
                    <a:pt x="4753215" y="0"/>
                  </a:lnTo>
                  <a:lnTo>
                    <a:pt x="4758169" y="488"/>
                  </a:lnTo>
                  <a:lnTo>
                    <a:pt x="4794704" y="15620"/>
                  </a:lnTo>
                  <a:lnTo>
                    <a:pt x="4820524" y="51660"/>
                  </a:lnTo>
                  <a:lnTo>
                    <a:pt x="4824410" y="71196"/>
                  </a:lnTo>
                  <a:lnTo>
                    <a:pt x="4824410" y="509828"/>
                  </a:lnTo>
                  <a:lnTo>
                    <a:pt x="4808787" y="551317"/>
                  </a:lnTo>
                  <a:lnTo>
                    <a:pt x="4772747" y="577136"/>
                  </a:lnTo>
                  <a:lnTo>
                    <a:pt x="4753215" y="581024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6419849" y="2466975"/>
              <a:ext cx="28575" cy="581025"/>
            </a:xfrm>
            <a:custGeom>
              <a:avLst/>
              <a:gdLst/>
              <a:ahLst/>
              <a:cxnLst/>
              <a:rect l="l" t="t" r="r" b="b"/>
              <a:pathLst>
                <a:path w="28575" h="581025">
                  <a:moveTo>
                    <a:pt x="28574" y="581024"/>
                  </a:moveTo>
                  <a:lnTo>
                    <a:pt x="0" y="581024"/>
                  </a:lnTo>
                  <a:lnTo>
                    <a:pt x="0" y="0"/>
                  </a:lnTo>
                  <a:lnTo>
                    <a:pt x="28574" y="0"/>
                  </a:lnTo>
                  <a:lnTo>
                    <a:pt x="28574" y="58102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" name="object 11"/>
          <p:cNvGrpSpPr/>
          <p:nvPr/>
        </p:nvGrpSpPr>
        <p:grpSpPr>
          <a:xfrm>
            <a:off x="733424" y="1466850"/>
            <a:ext cx="5238750" cy="5000625"/>
            <a:chOff x="733424" y="1466850"/>
            <a:chExt cx="5238750" cy="5000625"/>
          </a:xfrm>
        </p:grpSpPr>
        <p:sp>
          <p:nvSpPr>
            <p:cNvPr id="12" name="object 12"/>
            <p:cNvSpPr/>
            <p:nvPr/>
          </p:nvSpPr>
          <p:spPr>
            <a:xfrm>
              <a:off x="733425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4"/>
                  </a:moveTo>
                  <a:lnTo>
                    <a:pt x="95249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5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8" y="0"/>
                  </a:lnTo>
                  <a:lnTo>
                    <a:pt x="5143501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8"/>
                  </a:lnTo>
                  <a:lnTo>
                    <a:pt x="5238749" y="4905375"/>
                  </a:lnTo>
                  <a:lnTo>
                    <a:pt x="5227489" y="4950319"/>
                  </a:lnTo>
                  <a:lnTo>
                    <a:pt x="5196426" y="4984586"/>
                  </a:lnTo>
                  <a:lnTo>
                    <a:pt x="5152882" y="5000171"/>
                  </a:lnTo>
                  <a:lnTo>
                    <a:pt x="5143499" y="5000624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3412" y="1510906"/>
              <a:ext cx="5238750" cy="4956810"/>
            </a:xfrm>
            <a:custGeom>
              <a:avLst/>
              <a:gdLst/>
              <a:ahLst/>
              <a:cxnLst/>
              <a:rect l="l" t="t" r="r" b="b"/>
              <a:pathLst>
                <a:path w="5238750" h="4956810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4861331"/>
                  </a:lnTo>
                  <a:lnTo>
                    <a:pt x="5219090" y="4901781"/>
                  </a:lnTo>
                  <a:lnTo>
                    <a:pt x="5191137" y="4932616"/>
                  </a:lnTo>
                  <a:lnTo>
                    <a:pt x="5151945" y="4946637"/>
                  </a:lnTo>
                  <a:lnTo>
                    <a:pt x="5143500" y="4947043"/>
                  </a:lnTo>
                  <a:lnTo>
                    <a:pt x="95250" y="4947043"/>
                  </a:lnTo>
                  <a:lnTo>
                    <a:pt x="54800" y="4936909"/>
                  </a:lnTo>
                  <a:lnTo>
                    <a:pt x="23964" y="4908956"/>
                  </a:lnTo>
                  <a:lnTo>
                    <a:pt x="9944" y="4869764"/>
                  </a:lnTo>
                  <a:lnTo>
                    <a:pt x="9525" y="4861318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4861318"/>
                  </a:lnTo>
                  <a:lnTo>
                    <a:pt x="11264" y="4906264"/>
                  </a:lnTo>
                  <a:lnTo>
                    <a:pt x="27952" y="4928628"/>
                  </a:lnTo>
                  <a:lnTo>
                    <a:pt x="67652" y="4952492"/>
                  </a:lnTo>
                  <a:lnTo>
                    <a:pt x="95250" y="4956568"/>
                  </a:lnTo>
                  <a:lnTo>
                    <a:pt x="5143512" y="4956568"/>
                  </a:lnTo>
                  <a:lnTo>
                    <a:pt x="5184775" y="4947043"/>
                  </a:lnTo>
                  <a:lnTo>
                    <a:pt x="5188445" y="4945316"/>
                  </a:lnTo>
                  <a:lnTo>
                    <a:pt x="5222722" y="4914252"/>
                  </a:lnTo>
                  <a:lnTo>
                    <a:pt x="5238305" y="4870704"/>
                  </a:lnTo>
                  <a:lnTo>
                    <a:pt x="5238750" y="4861331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7482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6" y="34853"/>
                  </a:lnTo>
                  <a:lnTo>
                    <a:pt x="44001" y="7250"/>
                  </a:lnTo>
                  <a:lnTo>
                    <a:pt x="80450" y="0"/>
                  </a:lnTo>
                  <a:lnTo>
                    <a:pt x="5128703" y="0"/>
                  </a:lnTo>
                  <a:lnTo>
                    <a:pt x="5173647" y="11259"/>
                  </a:lnTo>
                  <a:lnTo>
                    <a:pt x="5196668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7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4" y="62334"/>
                  </a:moveTo>
                  <a:lnTo>
                    <a:pt x="5169153" y="36456"/>
                  </a:lnTo>
                  <a:lnTo>
                    <a:pt x="5128702" y="28574"/>
                  </a:lnTo>
                  <a:lnTo>
                    <a:pt x="5196668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4" y="44393"/>
                  </a:lnTo>
                  <a:lnTo>
                    <a:pt x="5203174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009774"/>
              <a:ext cx="66674" cy="66673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295524"/>
              <a:ext cx="66674" cy="66674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409233" y="1682750"/>
            <a:ext cx="4687570" cy="1250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50" dirty="0">
                <a:solidFill>
                  <a:srgbClr val="898681"/>
                </a:solidFill>
                <a:latin typeface="맑은 고딕"/>
                <a:cs typeface="맑은 고딕"/>
              </a:rPr>
              <a:t>프로젝트</a:t>
            </a:r>
            <a:r>
              <a:rPr sz="900" b="1" spc="8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목표</a:t>
            </a:r>
            <a:endParaRPr sz="900">
              <a:latin typeface="맑은 고딕"/>
              <a:cs typeface="맑은 고딕"/>
            </a:endParaRPr>
          </a:p>
          <a:p>
            <a:pPr marL="12700" marR="5080">
              <a:lnSpc>
                <a:spcPct val="130700"/>
              </a:lnSpc>
              <a:spcBef>
                <a:spcPts val="565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어떤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언어로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들어온 신고든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자동으로 분석해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지원</a:t>
            </a:r>
            <a:r>
              <a:rPr sz="1100" b="1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유형·긴급도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를 판단하고, </a:t>
            </a:r>
            <a:r>
              <a:rPr sz="1100" spc="-37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부족한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정보는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재요청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하는 접수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보조 서비스를 만든다.</a:t>
            </a:r>
            <a:endParaRPr sz="11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</a:pPr>
            <a:endParaRPr sz="850">
              <a:latin typeface="맑은 고딕"/>
              <a:cs typeface="맑은 고딕"/>
            </a:endParaRPr>
          </a:p>
          <a:p>
            <a:pPr marL="193040" marR="102870">
              <a:lnSpc>
                <a:spcPct val="131600"/>
              </a:lnSpc>
            </a:pP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재난은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언어를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가리지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않지만,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신고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접수는</a:t>
            </a:r>
            <a:r>
              <a:rPr sz="9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언어를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가린다</a:t>
            </a:r>
            <a:r>
              <a:rPr sz="9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—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이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간극을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AI로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메 </a:t>
            </a:r>
            <a:r>
              <a:rPr sz="950" spc="-32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운다.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22535" y="1682750"/>
            <a:ext cx="3921125" cy="103105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문제</a:t>
            </a:r>
            <a:r>
              <a:rPr sz="900" b="1" spc="7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상황</a:t>
            </a:r>
            <a:endParaRPr sz="900" dirty="0">
              <a:latin typeface="맑은 고딕"/>
              <a:cs typeface="맑은 고딕"/>
            </a:endParaRPr>
          </a:p>
          <a:p>
            <a:pPr marL="202565" marR="5080">
              <a:lnSpc>
                <a:spcPts val="2250"/>
              </a:lnSpc>
              <a:spcBef>
                <a:spcPts val="19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국내 체류 </a:t>
            </a:r>
            <a:r>
              <a:rPr sz="1050" dirty="0" err="1">
                <a:solidFill>
                  <a:srgbClr val="0A0A0A"/>
                </a:solidFill>
                <a:latin typeface="맑은 고딕"/>
                <a:cs typeface="맑은 고딕"/>
              </a:rPr>
              <a:t>외국인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2</a:t>
            </a:r>
            <a:r>
              <a:rPr lang="en-US" sz="1050" b="1" dirty="0">
                <a:solidFill>
                  <a:srgbClr val="0A0A0A"/>
                </a:solidFill>
                <a:latin typeface="맑은 고딕"/>
                <a:cs typeface="맑은 고딕"/>
              </a:rPr>
              <a:t>8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0만 명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시대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— 유학생·이주노동자·관광객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재난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상황에서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언어장벽 = 골든타임 손실</a:t>
            </a:r>
            <a:endParaRPr sz="1050" dirty="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75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기존 119 등 신고체계는 다국어 대응 인력·시스템에 한계</a:t>
            </a:r>
            <a:endParaRPr sz="1050" dirty="0">
              <a:latin typeface="맑은 고딕"/>
              <a:cs typeface="맑은 고딕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49" y="2581274"/>
            <a:ext cx="66674" cy="6667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59702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2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5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04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194" y="920750"/>
            <a:ext cx="1656714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A0A0A"/>
                </a:solidFill>
                <a:latin typeface="맑은 고딕"/>
                <a:cs typeface="맑은 고딕"/>
              </a:rPr>
              <a:t>데이터</a:t>
            </a:r>
            <a:r>
              <a:rPr sz="2400" b="1" spc="-9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2400" b="1" dirty="0">
                <a:solidFill>
                  <a:srgbClr val="0A0A0A"/>
                </a:solidFill>
                <a:latin typeface="맑은 고딕"/>
                <a:cs typeface="맑은 고딕"/>
              </a:rPr>
              <a:t>수집</a:t>
            </a:r>
            <a:endParaRPr sz="2400">
              <a:latin typeface="맑은 고딕"/>
              <a:cs typeface="맑은 고딕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219824" y="1466849"/>
            <a:ext cx="5238750" cy="5000625"/>
            <a:chOff x="6219824" y="1466849"/>
            <a:chExt cx="5238750" cy="5000625"/>
          </a:xfrm>
        </p:grpSpPr>
        <p:sp>
          <p:nvSpPr>
            <p:cNvPr id="6" name="object 6"/>
            <p:cNvSpPr/>
            <p:nvPr/>
          </p:nvSpPr>
          <p:spPr>
            <a:xfrm>
              <a:off x="6219824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513" y="5000624"/>
                  </a:moveTo>
                  <a:lnTo>
                    <a:pt x="95235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6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4905376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52882" y="5000171"/>
                  </a:lnTo>
                  <a:lnTo>
                    <a:pt x="5143513" y="5000624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19824" y="1466849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4"/>
                  </a:moveTo>
                  <a:lnTo>
                    <a:pt x="95249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4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47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4" y="89621"/>
                  </a:lnTo>
                  <a:lnTo>
                    <a:pt x="9524" y="4911003"/>
                  </a:lnTo>
                  <a:lnTo>
                    <a:pt x="20845" y="4948320"/>
                  </a:lnTo>
                  <a:lnTo>
                    <a:pt x="52303" y="4979778"/>
                  </a:lnTo>
                  <a:lnTo>
                    <a:pt x="89621" y="4991099"/>
                  </a:lnTo>
                  <a:lnTo>
                    <a:pt x="5184767" y="4991099"/>
                  </a:lnTo>
                  <a:lnTo>
                    <a:pt x="5179949" y="4993373"/>
                  </a:lnTo>
                  <a:lnTo>
                    <a:pt x="5171107" y="4996545"/>
                  </a:lnTo>
                  <a:lnTo>
                    <a:pt x="5162084" y="4998811"/>
                  </a:lnTo>
                  <a:lnTo>
                    <a:pt x="5152882" y="5000171"/>
                  </a:lnTo>
                  <a:lnTo>
                    <a:pt x="5143499" y="5000624"/>
                  </a:lnTo>
                  <a:close/>
                </a:path>
                <a:path w="5238750" h="5000625">
                  <a:moveTo>
                    <a:pt x="5184767" y="4991099"/>
                  </a:moveTo>
                  <a:lnTo>
                    <a:pt x="5149128" y="4991099"/>
                  </a:lnTo>
                  <a:lnTo>
                    <a:pt x="5154703" y="4990550"/>
                  </a:lnTo>
                  <a:lnTo>
                    <a:pt x="5165744" y="4988353"/>
                  </a:lnTo>
                  <a:lnTo>
                    <a:pt x="5200136" y="4969971"/>
                  </a:lnTo>
                  <a:lnTo>
                    <a:pt x="5224853" y="4932979"/>
                  </a:lnTo>
                  <a:lnTo>
                    <a:pt x="5229224" y="4911003"/>
                  </a:lnTo>
                  <a:lnTo>
                    <a:pt x="5229224" y="89621"/>
                  </a:lnTo>
                  <a:lnTo>
                    <a:pt x="5217904" y="52303"/>
                  </a:lnTo>
                  <a:lnTo>
                    <a:pt x="5186445" y="20845"/>
                  </a:lnTo>
                  <a:lnTo>
                    <a:pt x="5149128" y="9525"/>
                  </a:lnTo>
                  <a:lnTo>
                    <a:pt x="5184768" y="9525"/>
                  </a:lnTo>
                  <a:lnTo>
                    <a:pt x="5217164" y="34853"/>
                  </a:lnTo>
                  <a:lnTo>
                    <a:pt x="5236935" y="76664"/>
                  </a:lnTo>
                  <a:lnTo>
                    <a:pt x="5238749" y="95249"/>
                  </a:lnTo>
                  <a:lnTo>
                    <a:pt x="5238749" y="4905374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88444" y="4989364"/>
                  </a:lnTo>
                  <a:lnTo>
                    <a:pt x="5184767" y="49910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33424" y="1466850"/>
            <a:ext cx="5238750" cy="5000625"/>
            <a:chOff x="733424" y="1466850"/>
            <a:chExt cx="5238750" cy="5000625"/>
          </a:xfrm>
        </p:grpSpPr>
        <p:sp>
          <p:nvSpPr>
            <p:cNvPr id="9" name="object 9"/>
            <p:cNvSpPr/>
            <p:nvPr/>
          </p:nvSpPr>
          <p:spPr>
            <a:xfrm>
              <a:off x="733425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513" y="5000624"/>
                  </a:moveTo>
                  <a:lnTo>
                    <a:pt x="95235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5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9"/>
                  </a:lnTo>
                  <a:lnTo>
                    <a:pt x="5238749" y="4905375"/>
                  </a:lnTo>
                  <a:lnTo>
                    <a:pt x="5227489" y="4950319"/>
                  </a:lnTo>
                  <a:lnTo>
                    <a:pt x="5196426" y="4984586"/>
                  </a:lnTo>
                  <a:lnTo>
                    <a:pt x="5152882" y="5000171"/>
                  </a:lnTo>
                  <a:lnTo>
                    <a:pt x="5143513" y="5000624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3412" y="1510905"/>
              <a:ext cx="5238750" cy="4956810"/>
            </a:xfrm>
            <a:custGeom>
              <a:avLst/>
              <a:gdLst/>
              <a:ahLst/>
              <a:cxnLst/>
              <a:rect l="l" t="t" r="r" b="b"/>
              <a:pathLst>
                <a:path w="5238750" h="4956810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4861331"/>
                  </a:lnTo>
                  <a:lnTo>
                    <a:pt x="5219090" y="4901781"/>
                  </a:lnTo>
                  <a:lnTo>
                    <a:pt x="5191137" y="4932616"/>
                  </a:lnTo>
                  <a:lnTo>
                    <a:pt x="5151945" y="4946637"/>
                  </a:lnTo>
                  <a:lnTo>
                    <a:pt x="5143500" y="4947056"/>
                  </a:lnTo>
                  <a:lnTo>
                    <a:pt x="95250" y="4947056"/>
                  </a:lnTo>
                  <a:lnTo>
                    <a:pt x="54800" y="4936922"/>
                  </a:lnTo>
                  <a:lnTo>
                    <a:pt x="23964" y="4908956"/>
                  </a:lnTo>
                  <a:lnTo>
                    <a:pt x="9944" y="4869764"/>
                  </a:lnTo>
                  <a:lnTo>
                    <a:pt x="9525" y="4861318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4861318"/>
                  </a:lnTo>
                  <a:lnTo>
                    <a:pt x="11264" y="4906264"/>
                  </a:lnTo>
                  <a:lnTo>
                    <a:pt x="27952" y="4928628"/>
                  </a:lnTo>
                  <a:lnTo>
                    <a:pt x="67652" y="4952492"/>
                  </a:lnTo>
                  <a:lnTo>
                    <a:pt x="95237" y="4956568"/>
                  </a:lnTo>
                  <a:lnTo>
                    <a:pt x="5143525" y="4956568"/>
                  </a:lnTo>
                  <a:lnTo>
                    <a:pt x="5184775" y="4947056"/>
                  </a:lnTo>
                  <a:lnTo>
                    <a:pt x="5217172" y="4921720"/>
                  </a:lnTo>
                  <a:lnTo>
                    <a:pt x="5236946" y="4879911"/>
                  </a:lnTo>
                  <a:lnTo>
                    <a:pt x="5238750" y="4861331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482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6" y="34853"/>
                  </a:lnTo>
                  <a:lnTo>
                    <a:pt x="44001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7" y="11259"/>
                  </a:lnTo>
                  <a:lnTo>
                    <a:pt x="5196668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7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4" y="62334"/>
                  </a:moveTo>
                  <a:lnTo>
                    <a:pt x="5169153" y="36456"/>
                  </a:lnTo>
                  <a:lnTo>
                    <a:pt x="5128702" y="28574"/>
                  </a:lnTo>
                  <a:lnTo>
                    <a:pt x="5196668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4" y="44393"/>
                  </a:lnTo>
                  <a:lnTo>
                    <a:pt x="5203174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009774"/>
              <a:ext cx="66674" cy="6667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495548"/>
              <a:ext cx="66674" cy="66674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6409233" y="1663700"/>
            <a:ext cx="2635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70" dirty="0">
                <a:solidFill>
                  <a:srgbClr val="898681"/>
                </a:solidFill>
                <a:latin typeface="맑은 고딕"/>
                <a:cs typeface="맑은 고딕"/>
              </a:rPr>
              <a:t>규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모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409233" y="1678669"/>
            <a:ext cx="3599179" cy="871855"/>
          </a:xfrm>
          <a:prstGeom prst="rect">
            <a:avLst/>
          </a:prstGeom>
        </p:spPr>
        <p:txBody>
          <a:bodyPr vert="horz" wrap="square" lIns="0" tIns="2070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30"/>
              </a:spcBef>
              <a:tabLst>
                <a:tab pos="1377315" algn="l"/>
                <a:tab pos="2584450" algn="l"/>
              </a:tabLst>
            </a:pPr>
            <a:r>
              <a:rPr sz="3000" spc="190" dirty="0">
                <a:solidFill>
                  <a:srgbClr val="2978D5"/>
                </a:solidFill>
                <a:latin typeface="Bahnschrift"/>
                <a:cs typeface="Bahnschrift"/>
              </a:rPr>
              <a:t>21</a:t>
            </a:r>
            <a:r>
              <a:rPr sz="3000" spc="-5" dirty="0">
                <a:solidFill>
                  <a:srgbClr val="2978D5"/>
                </a:solidFill>
                <a:latin typeface="Bahnschrift"/>
                <a:cs typeface="Bahnschrift"/>
              </a:rPr>
              <a:t>,</a:t>
            </a:r>
            <a:r>
              <a:rPr sz="3000" spc="245" dirty="0">
                <a:solidFill>
                  <a:srgbClr val="2978D5"/>
                </a:solidFill>
                <a:latin typeface="Bahnschrift"/>
                <a:cs typeface="Bahnschrift"/>
              </a:rPr>
              <a:t>046</a:t>
            </a:r>
            <a:r>
              <a:rPr sz="3000" dirty="0">
                <a:solidFill>
                  <a:srgbClr val="2978D5"/>
                </a:solidFill>
                <a:latin typeface="Bahnschrift"/>
                <a:cs typeface="Bahnschrift"/>
              </a:rPr>
              <a:t>	</a:t>
            </a:r>
            <a:r>
              <a:rPr sz="3000" spc="204" dirty="0">
                <a:solidFill>
                  <a:srgbClr val="2978D5"/>
                </a:solidFill>
                <a:latin typeface="Bahnschrift"/>
                <a:cs typeface="Bahnschrift"/>
              </a:rPr>
              <a:t>2,573</a:t>
            </a:r>
            <a:r>
              <a:rPr sz="3000" dirty="0">
                <a:solidFill>
                  <a:srgbClr val="2978D5"/>
                </a:solidFill>
                <a:latin typeface="Bahnschrift"/>
                <a:cs typeface="Bahnschrift"/>
              </a:rPr>
              <a:t>	</a:t>
            </a:r>
            <a:r>
              <a:rPr sz="3000" spc="204" dirty="0">
                <a:solidFill>
                  <a:srgbClr val="2978D5"/>
                </a:solidFill>
                <a:latin typeface="Bahnschrift"/>
                <a:cs typeface="Bahnschrift"/>
              </a:rPr>
              <a:t>2,629</a:t>
            </a:r>
            <a:endParaRPr sz="3000">
              <a:latin typeface="Bahnschrift"/>
              <a:cs typeface="Bahnschrift"/>
            </a:endParaRPr>
          </a:p>
          <a:p>
            <a:pPr marL="12700">
              <a:lnSpc>
                <a:spcPct val="100000"/>
              </a:lnSpc>
              <a:spcBef>
                <a:spcPts val="450"/>
              </a:spcBef>
              <a:tabLst>
                <a:tab pos="1377315" algn="l"/>
                <a:tab pos="2584450" algn="l"/>
              </a:tabLst>
            </a:pPr>
            <a:r>
              <a:rPr sz="900" spc="-20" dirty="0">
                <a:solidFill>
                  <a:srgbClr val="898681"/>
                </a:solidFill>
                <a:latin typeface="맑은 고딕"/>
                <a:cs typeface="맑은 고딕"/>
              </a:rPr>
              <a:t>Train	</a:t>
            </a:r>
            <a:r>
              <a:rPr sz="900" spc="-10" dirty="0">
                <a:solidFill>
                  <a:srgbClr val="898681"/>
                </a:solidFill>
                <a:latin typeface="맑은 고딕"/>
                <a:cs typeface="맑은 고딕"/>
              </a:rPr>
              <a:t>Validation	</a:t>
            </a:r>
            <a:r>
              <a:rPr sz="900" spc="-30" dirty="0">
                <a:solidFill>
                  <a:srgbClr val="898681"/>
                </a:solidFill>
                <a:latin typeface="맑은 고딕"/>
                <a:cs typeface="맑은 고딕"/>
              </a:rPr>
              <a:t>Test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409233" y="2691828"/>
            <a:ext cx="4798060" cy="463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700"/>
              </a:lnSpc>
              <a:spcBef>
                <a:spcPts val="100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별도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크롤링 대신,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실제 재난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현장의 언어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다양성이 그대로 담긴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공개 데이터 </a:t>
            </a:r>
            <a:r>
              <a:rPr sz="1100" spc="-37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셋을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채택했다.</a:t>
            </a:r>
            <a:endParaRPr sz="1100">
              <a:latin typeface="맑은 고딕"/>
              <a:cs typeface="맑은 고딕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922535" y="1682750"/>
            <a:ext cx="4831080" cy="16243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출처</a:t>
            </a:r>
            <a:endParaRPr sz="900">
              <a:latin typeface="맑은 고딕"/>
              <a:cs typeface="맑은 고딕"/>
            </a:endParaRPr>
          </a:p>
          <a:p>
            <a:pPr marL="202565" marR="5080">
              <a:lnSpc>
                <a:spcPct val="125000"/>
              </a:lnSpc>
              <a:spcBef>
                <a:spcPts val="63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Kaggle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"Multilingual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Disaster</a:t>
            </a:r>
            <a:r>
              <a:rPr sz="1050" b="1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Response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Messages"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(외부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데이터셋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다운로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드)</a:t>
            </a:r>
            <a:endParaRPr sz="1050">
              <a:latin typeface="맑은 고딕"/>
              <a:cs typeface="맑은 고딕"/>
            </a:endParaRPr>
          </a:p>
          <a:p>
            <a:pPr marL="202565" marR="41910">
              <a:lnSpc>
                <a:spcPct val="125000"/>
              </a:lnSpc>
              <a:spcBef>
                <a:spcPts val="67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2010년 아이티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지진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당시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실제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재난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대응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메시지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(Figure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Eight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/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Appen 공개 </a:t>
            </a:r>
            <a:r>
              <a:rPr sz="1050" spc="-35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데이터셋)</a:t>
            </a:r>
            <a:endParaRPr sz="1050">
              <a:latin typeface="맑은 고딕"/>
              <a:cs typeface="맑은 고딕"/>
            </a:endParaRPr>
          </a:p>
          <a:p>
            <a:pPr marL="202565" marR="213995">
              <a:lnSpc>
                <a:spcPct val="125000"/>
              </a:lnSpc>
              <a:spcBef>
                <a:spcPts val="75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원문(프랑스어·아이티 크레올어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등) +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영어 번역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+ 37개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지원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유형 라벨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+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genre(direct/news/social)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49" y="2981324"/>
            <a:ext cx="66674" cy="666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31953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2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5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Q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3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40" dirty="0">
                <a:solidFill>
                  <a:srgbClr val="2978D5"/>
                </a:solidFill>
                <a:latin typeface="Bahnschrift"/>
                <a:cs typeface="Bahnschrift"/>
              </a:rPr>
              <a:t>Y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05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23736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데이터</a:t>
            </a:r>
            <a:r>
              <a:rPr spc="-50" dirty="0"/>
              <a:t> </a:t>
            </a:r>
            <a:r>
              <a:rPr dirty="0"/>
              <a:t>품질</a:t>
            </a:r>
            <a:r>
              <a:rPr spc="-45" dirty="0"/>
              <a:t> </a:t>
            </a:r>
            <a:r>
              <a:rPr dirty="0"/>
              <a:t>점검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4" y="1466849"/>
            <a:ext cx="10725150" cy="1609725"/>
            <a:chOff x="733424" y="1466849"/>
            <a:chExt cx="10725150" cy="1609725"/>
          </a:xfrm>
        </p:grpSpPr>
        <p:sp>
          <p:nvSpPr>
            <p:cNvPr id="6" name="object 6"/>
            <p:cNvSpPr/>
            <p:nvPr/>
          </p:nvSpPr>
          <p:spPr>
            <a:xfrm>
              <a:off x="733425" y="1466851"/>
              <a:ext cx="10725150" cy="1609725"/>
            </a:xfrm>
            <a:custGeom>
              <a:avLst/>
              <a:gdLst/>
              <a:ahLst/>
              <a:cxnLst/>
              <a:rect l="l" t="t" r="r" b="b"/>
              <a:pathLst>
                <a:path w="10725150" h="1609725">
                  <a:moveTo>
                    <a:pt x="10629928" y="1609723"/>
                  </a:moveTo>
                  <a:lnTo>
                    <a:pt x="95221" y="1609723"/>
                  </a:lnTo>
                  <a:lnTo>
                    <a:pt x="85866" y="1609271"/>
                  </a:lnTo>
                  <a:lnTo>
                    <a:pt x="42321" y="1593686"/>
                  </a:lnTo>
                  <a:lnTo>
                    <a:pt x="11259" y="1559420"/>
                  </a:lnTo>
                  <a:lnTo>
                    <a:pt x="0" y="1514476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10629899" y="0"/>
                  </a:lnTo>
                  <a:lnTo>
                    <a:pt x="10674843" y="11259"/>
                  </a:lnTo>
                  <a:lnTo>
                    <a:pt x="10709110" y="42321"/>
                  </a:lnTo>
                  <a:lnTo>
                    <a:pt x="10724695" y="85866"/>
                  </a:lnTo>
                  <a:lnTo>
                    <a:pt x="10725149" y="95248"/>
                  </a:lnTo>
                  <a:lnTo>
                    <a:pt x="10725149" y="1514476"/>
                  </a:lnTo>
                  <a:lnTo>
                    <a:pt x="10713887" y="1559420"/>
                  </a:lnTo>
                  <a:lnTo>
                    <a:pt x="10682826" y="1593686"/>
                  </a:lnTo>
                  <a:lnTo>
                    <a:pt x="10639282" y="1609271"/>
                  </a:lnTo>
                  <a:lnTo>
                    <a:pt x="10629928" y="1609723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24" y="1466849"/>
              <a:ext cx="10725150" cy="1609725"/>
            </a:xfrm>
            <a:custGeom>
              <a:avLst/>
              <a:gdLst/>
              <a:ahLst/>
              <a:cxnLst/>
              <a:rect l="l" t="t" r="r" b="b"/>
              <a:pathLst>
                <a:path w="10725150" h="1609725">
                  <a:moveTo>
                    <a:pt x="10629899" y="1609724"/>
                  </a:moveTo>
                  <a:lnTo>
                    <a:pt x="95249" y="1609724"/>
                  </a:lnTo>
                  <a:lnTo>
                    <a:pt x="85866" y="1609271"/>
                  </a:lnTo>
                  <a:lnTo>
                    <a:pt x="42321" y="1593686"/>
                  </a:lnTo>
                  <a:lnTo>
                    <a:pt x="11259" y="1559420"/>
                  </a:lnTo>
                  <a:lnTo>
                    <a:pt x="0" y="1514474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10629899" y="0"/>
                  </a:lnTo>
                  <a:lnTo>
                    <a:pt x="106711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5" y="89621"/>
                  </a:lnTo>
                  <a:lnTo>
                    <a:pt x="9525" y="1520103"/>
                  </a:lnTo>
                  <a:lnTo>
                    <a:pt x="20845" y="1557421"/>
                  </a:lnTo>
                  <a:lnTo>
                    <a:pt x="52303" y="1588879"/>
                  </a:lnTo>
                  <a:lnTo>
                    <a:pt x="89621" y="1600200"/>
                  </a:lnTo>
                  <a:lnTo>
                    <a:pt x="10671167" y="1600200"/>
                  </a:lnTo>
                  <a:lnTo>
                    <a:pt x="10666349" y="1602474"/>
                  </a:lnTo>
                  <a:lnTo>
                    <a:pt x="10657506" y="1605646"/>
                  </a:lnTo>
                  <a:lnTo>
                    <a:pt x="10648484" y="1607911"/>
                  </a:lnTo>
                  <a:lnTo>
                    <a:pt x="10639282" y="1609271"/>
                  </a:lnTo>
                  <a:lnTo>
                    <a:pt x="10629899" y="1609724"/>
                  </a:lnTo>
                  <a:close/>
                </a:path>
                <a:path w="10725150" h="1609725">
                  <a:moveTo>
                    <a:pt x="10671167" y="1600200"/>
                  </a:moveTo>
                  <a:lnTo>
                    <a:pt x="10635529" y="1600200"/>
                  </a:lnTo>
                  <a:lnTo>
                    <a:pt x="10641103" y="1599650"/>
                  </a:lnTo>
                  <a:lnTo>
                    <a:pt x="10652143" y="1597454"/>
                  </a:lnTo>
                  <a:lnTo>
                    <a:pt x="10686536" y="1579071"/>
                  </a:lnTo>
                  <a:lnTo>
                    <a:pt x="10711253" y="1542080"/>
                  </a:lnTo>
                  <a:lnTo>
                    <a:pt x="10715624" y="1520103"/>
                  </a:lnTo>
                  <a:lnTo>
                    <a:pt x="10715624" y="89621"/>
                  </a:lnTo>
                  <a:lnTo>
                    <a:pt x="10704303" y="52303"/>
                  </a:lnTo>
                  <a:lnTo>
                    <a:pt x="10672846" y="20845"/>
                  </a:lnTo>
                  <a:lnTo>
                    <a:pt x="10635529" y="9525"/>
                  </a:lnTo>
                  <a:lnTo>
                    <a:pt x="10671168" y="9525"/>
                  </a:lnTo>
                  <a:lnTo>
                    <a:pt x="10703564" y="34853"/>
                  </a:lnTo>
                  <a:lnTo>
                    <a:pt x="10723335" y="76664"/>
                  </a:lnTo>
                  <a:lnTo>
                    <a:pt x="10725149" y="95249"/>
                  </a:lnTo>
                  <a:lnTo>
                    <a:pt x="10725149" y="1514474"/>
                  </a:lnTo>
                  <a:lnTo>
                    <a:pt x="10713887" y="1559420"/>
                  </a:lnTo>
                  <a:lnTo>
                    <a:pt x="10682826" y="1593686"/>
                  </a:lnTo>
                  <a:lnTo>
                    <a:pt x="10674844" y="1598464"/>
                  </a:lnTo>
                  <a:lnTo>
                    <a:pt x="10671167" y="1600200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933449" y="1733815"/>
          <a:ext cx="10328270" cy="106740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16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55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274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77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2742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496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56400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18808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구분</a:t>
                      </a:r>
                      <a:endParaRPr sz="800">
                        <a:latin typeface="맑은 고딕"/>
                        <a:cs typeface="맑은 고딕"/>
                      </a:endParaRPr>
                    </a:p>
                  </a:txBody>
                  <a:tcPr marL="0" marR="0" marT="12065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768350" algn="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700" b="1" spc="14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행</a:t>
                      </a:r>
                      <a:r>
                        <a:rPr sz="700" b="1" spc="31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b="1" spc="14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수</a:t>
                      </a:r>
                      <a:endParaRPr sz="70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29209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컬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럼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2159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수</a:t>
                      </a:r>
                      <a:endParaRPr sz="70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29209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중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복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2159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행</a:t>
                      </a:r>
                      <a:endParaRPr sz="70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28905" algn="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원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문  </a:t>
                      </a:r>
                      <a:r>
                        <a:rPr sz="650" b="1" spc="-5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결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측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2159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562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sz="950" spc="-1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Train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890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748030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21,046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45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19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12,855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99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spc="-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Validation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748030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2,573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45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10350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2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1,586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233">
                <a:tc>
                  <a:txBody>
                    <a:bodyPr/>
                    <a:lstStyle/>
                    <a:p>
                      <a:pPr marL="115570">
                        <a:lnSpc>
                          <a:spcPts val="1080"/>
                        </a:lnSpc>
                        <a:spcBef>
                          <a:spcPts val="660"/>
                        </a:spcBef>
                      </a:pPr>
                      <a:r>
                        <a:rPr sz="950" spc="-2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Test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748030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2,629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45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36830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11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1,623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424" y="3276598"/>
            <a:ext cx="66675" cy="66673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08694" y="3215703"/>
            <a:ext cx="4546600" cy="4724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message(영어)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컬럼은 결측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없음 → 모델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학습에 안전하게 사용</a:t>
            </a:r>
            <a:endParaRPr sz="10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original(원문)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결측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다수(과반) →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원문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언어 비교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분석 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별도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필터링 필요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424" y="3562348"/>
            <a:ext cx="66675" cy="6667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59944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3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06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48367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탐색적</a:t>
            </a:r>
            <a:r>
              <a:rPr spc="-20" dirty="0"/>
              <a:t> </a:t>
            </a:r>
            <a:r>
              <a:rPr dirty="0"/>
              <a:t>데이터</a:t>
            </a:r>
            <a:r>
              <a:rPr spc="-20" dirty="0"/>
              <a:t> </a:t>
            </a:r>
            <a:r>
              <a:rPr dirty="0"/>
              <a:t>분석</a:t>
            </a:r>
            <a:r>
              <a:rPr spc="-20" dirty="0"/>
              <a:t> </a:t>
            </a:r>
            <a:r>
              <a:rPr dirty="0"/>
              <a:t>—</a:t>
            </a:r>
            <a:r>
              <a:rPr spc="-20" dirty="0"/>
              <a:t> </a:t>
            </a:r>
            <a:r>
              <a:rPr dirty="0"/>
              <a:t>라벨</a:t>
            </a:r>
            <a:r>
              <a:rPr spc="-20" dirty="0"/>
              <a:t> </a:t>
            </a:r>
            <a:r>
              <a:rPr dirty="0"/>
              <a:t>불균형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4" y="1466850"/>
            <a:ext cx="5238750" cy="5000625"/>
            <a:chOff x="733424" y="1466850"/>
            <a:chExt cx="5238750" cy="5000625"/>
          </a:xfrm>
        </p:grpSpPr>
        <p:sp>
          <p:nvSpPr>
            <p:cNvPr id="6" name="object 6"/>
            <p:cNvSpPr/>
            <p:nvPr/>
          </p:nvSpPr>
          <p:spPr>
            <a:xfrm>
              <a:off x="733425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501" y="5000624"/>
                  </a:moveTo>
                  <a:lnTo>
                    <a:pt x="95248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5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9"/>
                  </a:lnTo>
                  <a:lnTo>
                    <a:pt x="5238749" y="4905375"/>
                  </a:lnTo>
                  <a:lnTo>
                    <a:pt x="5227489" y="4950319"/>
                  </a:lnTo>
                  <a:lnTo>
                    <a:pt x="5196426" y="4984586"/>
                  </a:lnTo>
                  <a:lnTo>
                    <a:pt x="5152882" y="5000171"/>
                  </a:lnTo>
                  <a:lnTo>
                    <a:pt x="5143501" y="5000624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12" y="1510906"/>
              <a:ext cx="5238750" cy="4956810"/>
            </a:xfrm>
            <a:custGeom>
              <a:avLst/>
              <a:gdLst/>
              <a:ahLst/>
              <a:cxnLst/>
              <a:rect l="l" t="t" r="r" b="b"/>
              <a:pathLst>
                <a:path w="5238750" h="4956810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4861331"/>
                  </a:lnTo>
                  <a:lnTo>
                    <a:pt x="5219090" y="4901781"/>
                  </a:lnTo>
                  <a:lnTo>
                    <a:pt x="5191137" y="4932616"/>
                  </a:lnTo>
                  <a:lnTo>
                    <a:pt x="5151945" y="4946637"/>
                  </a:lnTo>
                  <a:lnTo>
                    <a:pt x="5143500" y="4947043"/>
                  </a:lnTo>
                  <a:lnTo>
                    <a:pt x="95250" y="4947043"/>
                  </a:lnTo>
                  <a:lnTo>
                    <a:pt x="54800" y="4936909"/>
                  </a:lnTo>
                  <a:lnTo>
                    <a:pt x="23964" y="4908956"/>
                  </a:lnTo>
                  <a:lnTo>
                    <a:pt x="9944" y="4869764"/>
                  </a:lnTo>
                  <a:lnTo>
                    <a:pt x="9525" y="4861318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4861318"/>
                  </a:lnTo>
                  <a:lnTo>
                    <a:pt x="11264" y="4906264"/>
                  </a:lnTo>
                  <a:lnTo>
                    <a:pt x="27952" y="4928628"/>
                  </a:lnTo>
                  <a:lnTo>
                    <a:pt x="67652" y="4952492"/>
                  </a:lnTo>
                  <a:lnTo>
                    <a:pt x="95250" y="4956568"/>
                  </a:lnTo>
                  <a:lnTo>
                    <a:pt x="5143512" y="4956568"/>
                  </a:lnTo>
                  <a:lnTo>
                    <a:pt x="5184775" y="4947043"/>
                  </a:lnTo>
                  <a:lnTo>
                    <a:pt x="5188445" y="4945316"/>
                  </a:lnTo>
                  <a:lnTo>
                    <a:pt x="5222722" y="4914252"/>
                  </a:lnTo>
                  <a:lnTo>
                    <a:pt x="5238305" y="4870704"/>
                  </a:lnTo>
                  <a:lnTo>
                    <a:pt x="5238750" y="4861331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482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1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7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6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3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3" y="44393"/>
                  </a:lnTo>
                  <a:lnTo>
                    <a:pt x="5203173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22535" y="1682750"/>
            <a:ext cx="167195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훈련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45" dirty="0">
                <a:solidFill>
                  <a:srgbClr val="898681"/>
                </a:solidFill>
                <a:latin typeface="맑은 고딕"/>
                <a:cs typeface="맑은 고딕"/>
              </a:rPr>
              <a:t>데이터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라벨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분포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50" dirty="0">
                <a:solidFill>
                  <a:srgbClr val="898681"/>
                </a:solidFill>
                <a:latin typeface="맑은 고딕"/>
                <a:cs typeface="맑은 고딕"/>
              </a:rPr>
              <a:t>(건수)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56819" y="1930400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75.0%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56819" y="2187575"/>
            <a:ext cx="3282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620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건</a:t>
            </a:r>
            <a:endParaRPr sz="900">
              <a:latin typeface="굴림체"/>
              <a:cs typeface="굴림체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56819" y="2444750"/>
            <a:ext cx="3282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252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건</a:t>
            </a:r>
            <a:endParaRPr sz="900">
              <a:latin typeface="굴림체"/>
              <a:cs typeface="굴림체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956819" y="2701925"/>
            <a:ext cx="3282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228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건</a:t>
            </a:r>
            <a:endParaRPr sz="900">
              <a:latin typeface="굴림체"/>
              <a:cs typeface="굴림체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15442" y="1935162"/>
            <a:ext cx="1271270" cy="11969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35"/>
              </a:spcBef>
            </a:pP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related</a:t>
            </a:r>
            <a:endParaRPr sz="900">
              <a:latin typeface="맑은 고딕"/>
              <a:cs typeface="맑은 고딕"/>
            </a:endParaRPr>
          </a:p>
          <a:p>
            <a:pPr marL="429259" marR="5080" indent="-162560" algn="r">
              <a:lnSpc>
                <a:spcPct val="187500"/>
              </a:lnSpc>
            </a:pP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sea</a:t>
            </a:r>
            <a:r>
              <a:rPr sz="900" spc="-5" dirty="0">
                <a:solidFill>
                  <a:srgbClr val="52504E"/>
                </a:solidFill>
                <a:latin typeface="맑은 고딕"/>
                <a:cs typeface="맑은 고딕"/>
              </a:rPr>
              <a:t>r</a:t>
            </a: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ch_and_</a:t>
            </a:r>
            <a:r>
              <a:rPr sz="900" spc="-5" dirty="0">
                <a:solidFill>
                  <a:srgbClr val="52504E"/>
                </a:solidFill>
                <a:latin typeface="맑은 고딕"/>
                <a:cs typeface="맑은 고딕"/>
              </a:rPr>
              <a:t>r</a:t>
            </a: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escue  missing_people</a:t>
            </a:r>
            <a:endParaRPr sz="900">
              <a:latin typeface="맑은 고딕"/>
              <a:cs typeface="맑은 고딕"/>
            </a:endParaRPr>
          </a:p>
          <a:p>
            <a:pPr marL="12700" marR="5080" indent="768350" algn="r">
              <a:lnSpc>
                <a:spcPct val="187500"/>
              </a:lnSpc>
            </a:pP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hospitals  </a:t>
            </a: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PII</a:t>
            </a:r>
            <a:r>
              <a:rPr sz="9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/</a:t>
            </a:r>
            <a:r>
              <a:rPr sz="90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offer</a:t>
            </a:r>
            <a:r>
              <a:rPr sz="90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/</a:t>
            </a:r>
            <a:r>
              <a:rPr sz="90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child_alone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956819" y="2959100"/>
            <a:ext cx="61976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건</a:t>
            </a:r>
            <a:r>
              <a:rPr sz="900" spc="-5" dirty="0">
                <a:solidFill>
                  <a:srgbClr val="52504E"/>
                </a:solidFill>
                <a:latin typeface="굴림체"/>
                <a:cs typeface="굴림체"/>
              </a:rPr>
              <a:t> </a:t>
            </a: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·</a:t>
            </a:r>
            <a:r>
              <a:rPr sz="900" spc="-50" dirty="0">
                <a:solidFill>
                  <a:srgbClr val="52504E"/>
                </a:solidFill>
                <a:latin typeface="Consolas"/>
                <a:cs typeface="Consolas"/>
              </a:rPr>
              <a:t> 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불가</a:t>
            </a:r>
            <a:endParaRPr sz="900">
              <a:latin typeface="굴림체"/>
              <a:cs typeface="굴림체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666999" y="1943098"/>
            <a:ext cx="2209800" cy="1171575"/>
            <a:chOff x="2666999" y="1943098"/>
            <a:chExt cx="2209800" cy="1171575"/>
          </a:xfrm>
        </p:grpSpPr>
        <p:sp>
          <p:nvSpPr>
            <p:cNvPr id="17" name="object 17"/>
            <p:cNvSpPr/>
            <p:nvPr/>
          </p:nvSpPr>
          <p:spPr>
            <a:xfrm>
              <a:off x="2666999" y="1943098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73"/>
                  </a:moveTo>
                  <a:lnTo>
                    <a:pt x="24785" y="142873"/>
                  </a:lnTo>
                  <a:lnTo>
                    <a:pt x="21140" y="142147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5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85"/>
                  </a:lnTo>
                  <a:lnTo>
                    <a:pt x="2209799" y="118086"/>
                  </a:lnTo>
                  <a:lnTo>
                    <a:pt x="2188658" y="142147"/>
                  </a:lnTo>
                  <a:lnTo>
                    <a:pt x="2185014" y="142873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666999" y="1943100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76752" y="142873"/>
                  </a:moveTo>
                  <a:lnTo>
                    <a:pt x="24785" y="142873"/>
                  </a:lnTo>
                  <a:lnTo>
                    <a:pt x="21140" y="142147"/>
                  </a:lnTo>
                  <a:lnTo>
                    <a:pt x="0" y="118087"/>
                  </a:lnTo>
                  <a:lnTo>
                    <a:pt x="0" y="24783"/>
                  </a:lnTo>
                  <a:lnTo>
                    <a:pt x="24785" y="0"/>
                  </a:lnTo>
                  <a:lnTo>
                    <a:pt x="2176752" y="0"/>
                  </a:lnTo>
                  <a:lnTo>
                    <a:pt x="2208832" y="28184"/>
                  </a:lnTo>
                  <a:lnTo>
                    <a:pt x="2209799" y="33046"/>
                  </a:lnTo>
                  <a:lnTo>
                    <a:pt x="2209799" y="109823"/>
                  </a:lnTo>
                  <a:lnTo>
                    <a:pt x="2181612" y="141905"/>
                  </a:lnTo>
                  <a:lnTo>
                    <a:pt x="2176752" y="142873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666999" y="2200273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73"/>
                  </a:moveTo>
                  <a:lnTo>
                    <a:pt x="24785" y="142873"/>
                  </a:lnTo>
                  <a:lnTo>
                    <a:pt x="21140" y="142144"/>
                  </a:lnTo>
                  <a:lnTo>
                    <a:pt x="0" y="118088"/>
                  </a:lnTo>
                  <a:lnTo>
                    <a:pt x="0" y="114299"/>
                  </a:lnTo>
                  <a:lnTo>
                    <a:pt x="0" y="24782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82"/>
                  </a:lnTo>
                  <a:lnTo>
                    <a:pt x="2209799" y="118088"/>
                  </a:lnTo>
                  <a:lnTo>
                    <a:pt x="2188658" y="142144"/>
                  </a:lnTo>
                  <a:lnTo>
                    <a:pt x="2185014" y="142873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66999" y="2200275"/>
              <a:ext cx="85724" cy="14287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666999" y="2457448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73"/>
                  </a:moveTo>
                  <a:lnTo>
                    <a:pt x="24785" y="142873"/>
                  </a:lnTo>
                  <a:lnTo>
                    <a:pt x="21140" y="142147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2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82"/>
                  </a:lnTo>
                  <a:lnTo>
                    <a:pt x="2209799" y="118086"/>
                  </a:lnTo>
                  <a:lnTo>
                    <a:pt x="2188658" y="142147"/>
                  </a:lnTo>
                  <a:lnTo>
                    <a:pt x="2185014" y="142873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" name="object 2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666999" y="2457450"/>
              <a:ext cx="66674" cy="142873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666999" y="2714623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73"/>
                  </a:moveTo>
                  <a:lnTo>
                    <a:pt x="24785" y="142873"/>
                  </a:lnTo>
                  <a:lnTo>
                    <a:pt x="21140" y="142144"/>
                  </a:lnTo>
                  <a:lnTo>
                    <a:pt x="0" y="118088"/>
                  </a:lnTo>
                  <a:lnTo>
                    <a:pt x="0" y="114299"/>
                  </a:lnTo>
                  <a:lnTo>
                    <a:pt x="0" y="24782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82"/>
                  </a:lnTo>
                  <a:lnTo>
                    <a:pt x="2209799" y="118088"/>
                  </a:lnTo>
                  <a:lnTo>
                    <a:pt x="2188658" y="142144"/>
                  </a:lnTo>
                  <a:lnTo>
                    <a:pt x="2185014" y="142873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666999" y="2714625"/>
              <a:ext cx="66674" cy="14287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2666999" y="2971798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73"/>
                  </a:moveTo>
                  <a:lnTo>
                    <a:pt x="24785" y="142873"/>
                  </a:lnTo>
                  <a:lnTo>
                    <a:pt x="21140" y="142147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2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82"/>
                  </a:lnTo>
                  <a:lnTo>
                    <a:pt x="2209799" y="118086"/>
                  </a:lnTo>
                  <a:lnTo>
                    <a:pt x="2188658" y="142147"/>
                  </a:lnTo>
                  <a:lnTo>
                    <a:pt x="2185014" y="142873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666999" y="2971800"/>
              <a:ext cx="47625" cy="142875"/>
            </a:xfrm>
            <a:custGeom>
              <a:avLst/>
              <a:gdLst/>
              <a:ahLst/>
              <a:cxnLst/>
              <a:rect l="l" t="t" r="r" b="b"/>
              <a:pathLst>
                <a:path w="47625" h="142875">
                  <a:moveTo>
                    <a:pt x="20684" y="142874"/>
                  </a:moveTo>
                  <a:lnTo>
                    <a:pt x="13949" y="140085"/>
                  </a:lnTo>
                  <a:lnTo>
                    <a:pt x="2789" y="128925"/>
                  </a:lnTo>
                  <a:lnTo>
                    <a:pt x="0" y="122190"/>
                  </a:lnTo>
                  <a:lnTo>
                    <a:pt x="0" y="20683"/>
                  </a:lnTo>
                  <a:lnTo>
                    <a:pt x="2789" y="13948"/>
                  </a:lnTo>
                  <a:lnTo>
                    <a:pt x="13949" y="2789"/>
                  </a:lnTo>
                  <a:lnTo>
                    <a:pt x="20684" y="0"/>
                  </a:lnTo>
                  <a:lnTo>
                    <a:pt x="24019" y="0"/>
                  </a:lnTo>
                  <a:lnTo>
                    <a:pt x="47624" y="23602"/>
                  </a:lnTo>
                  <a:lnTo>
                    <a:pt x="47624" y="119267"/>
                  </a:lnTo>
                  <a:lnTo>
                    <a:pt x="20684" y="142874"/>
                  </a:lnTo>
                  <a:close/>
                </a:path>
              </a:pathLst>
            </a:custGeom>
            <a:solidFill>
              <a:srgbClr val="89868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7" name="object 27"/>
          <p:cNvGrpSpPr/>
          <p:nvPr/>
        </p:nvGrpSpPr>
        <p:grpSpPr>
          <a:xfrm>
            <a:off x="6219824" y="1466849"/>
            <a:ext cx="5238750" cy="5000625"/>
            <a:chOff x="6219824" y="1466849"/>
            <a:chExt cx="5238750" cy="5000625"/>
          </a:xfrm>
        </p:grpSpPr>
        <p:sp>
          <p:nvSpPr>
            <p:cNvPr id="28" name="object 28"/>
            <p:cNvSpPr/>
            <p:nvPr/>
          </p:nvSpPr>
          <p:spPr>
            <a:xfrm>
              <a:off x="6219824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501" y="5000624"/>
                  </a:moveTo>
                  <a:lnTo>
                    <a:pt x="95248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6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4905376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52882" y="5000171"/>
                  </a:lnTo>
                  <a:lnTo>
                    <a:pt x="5143501" y="5000624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6219824" y="1466849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4"/>
                  </a:moveTo>
                  <a:lnTo>
                    <a:pt x="95249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4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47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4" y="89621"/>
                  </a:lnTo>
                  <a:lnTo>
                    <a:pt x="9524" y="4911003"/>
                  </a:lnTo>
                  <a:lnTo>
                    <a:pt x="20845" y="4948320"/>
                  </a:lnTo>
                  <a:lnTo>
                    <a:pt x="52303" y="4979778"/>
                  </a:lnTo>
                  <a:lnTo>
                    <a:pt x="89621" y="4991099"/>
                  </a:lnTo>
                  <a:lnTo>
                    <a:pt x="5184767" y="4991099"/>
                  </a:lnTo>
                  <a:lnTo>
                    <a:pt x="5179949" y="4993373"/>
                  </a:lnTo>
                  <a:lnTo>
                    <a:pt x="5171107" y="4996545"/>
                  </a:lnTo>
                  <a:lnTo>
                    <a:pt x="5162084" y="4998811"/>
                  </a:lnTo>
                  <a:lnTo>
                    <a:pt x="5152882" y="5000171"/>
                  </a:lnTo>
                  <a:lnTo>
                    <a:pt x="5143499" y="5000624"/>
                  </a:lnTo>
                  <a:close/>
                </a:path>
                <a:path w="5238750" h="5000625">
                  <a:moveTo>
                    <a:pt x="5184767" y="4991099"/>
                  </a:moveTo>
                  <a:lnTo>
                    <a:pt x="5149128" y="4991099"/>
                  </a:lnTo>
                  <a:lnTo>
                    <a:pt x="5154703" y="4990550"/>
                  </a:lnTo>
                  <a:lnTo>
                    <a:pt x="5165744" y="4988353"/>
                  </a:lnTo>
                  <a:lnTo>
                    <a:pt x="5200136" y="4969971"/>
                  </a:lnTo>
                  <a:lnTo>
                    <a:pt x="5224853" y="4932979"/>
                  </a:lnTo>
                  <a:lnTo>
                    <a:pt x="5229224" y="4911003"/>
                  </a:lnTo>
                  <a:lnTo>
                    <a:pt x="5229224" y="89621"/>
                  </a:lnTo>
                  <a:lnTo>
                    <a:pt x="5217904" y="52303"/>
                  </a:lnTo>
                  <a:lnTo>
                    <a:pt x="5186445" y="20845"/>
                  </a:lnTo>
                  <a:lnTo>
                    <a:pt x="5149128" y="9525"/>
                  </a:lnTo>
                  <a:lnTo>
                    <a:pt x="5184768" y="9525"/>
                  </a:lnTo>
                  <a:lnTo>
                    <a:pt x="5217164" y="34853"/>
                  </a:lnTo>
                  <a:lnTo>
                    <a:pt x="5236935" y="76664"/>
                  </a:lnTo>
                  <a:lnTo>
                    <a:pt x="5238749" y="95249"/>
                  </a:lnTo>
                  <a:lnTo>
                    <a:pt x="5238749" y="4905374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88444" y="4989364"/>
                  </a:lnTo>
                  <a:lnTo>
                    <a:pt x="5184767" y="49910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19848" y="1990723"/>
              <a:ext cx="66674" cy="66673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19848" y="2276473"/>
              <a:ext cx="66674" cy="66673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419848" y="2562223"/>
              <a:ext cx="66674" cy="66674"/>
            </a:xfrm>
            <a:prstGeom prst="rect">
              <a:avLst/>
            </a:prstGeom>
          </p:spPr>
        </p:pic>
      </p:grpSp>
      <p:sp>
        <p:nvSpPr>
          <p:cNvPr id="33" name="object 33"/>
          <p:cNvSpPr txBox="1"/>
          <p:nvPr/>
        </p:nvSpPr>
        <p:spPr>
          <a:xfrm>
            <a:off x="6409233" y="1663700"/>
            <a:ext cx="4761865" cy="1300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50" dirty="0">
                <a:solidFill>
                  <a:srgbClr val="898681"/>
                </a:solidFill>
                <a:latin typeface="맑은 고딕"/>
                <a:cs typeface="맑은 고딕"/>
              </a:rPr>
              <a:t>인사이트</a:t>
            </a:r>
            <a:endParaRPr sz="90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45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PII · 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offer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 ·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child_alone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— 양성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 </a:t>
            </a:r>
            <a:r>
              <a:rPr sz="1050" dirty="0">
                <a:solidFill>
                  <a:srgbClr val="52504E"/>
                </a:solidFill>
                <a:latin typeface="맑은 고딕"/>
                <a:cs typeface="맑은 고딕"/>
              </a:rPr>
              <a:t>0건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, 학습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자체가 불가능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90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related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는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훈련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데이터의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약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75%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에서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등장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90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search_and_rescue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620건 ·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missing_people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252건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·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hospitals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228건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전체 정확도만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보면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불균형이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가려짐 →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Macro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F1·Recall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을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함께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봐야 함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34" name="object 3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19848" y="2847973"/>
            <a:ext cx="66674" cy="6667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59944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3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07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52482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탐색적</a:t>
            </a:r>
            <a:r>
              <a:rPr spc="-20" dirty="0"/>
              <a:t> </a:t>
            </a:r>
            <a:r>
              <a:rPr dirty="0"/>
              <a:t>데이터</a:t>
            </a:r>
            <a:r>
              <a:rPr spc="-15" dirty="0"/>
              <a:t> </a:t>
            </a:r>
            <a:r>
              <a:rPr dirty="0"/>
              <a:t>분석</a:t>
            </a:r>
            <a:r>
              <a:rPr spc="-15" dirty="0"/>
              <a:t> </a:t>
            </a:r>
            <a:r>
              <a:rPr dirty="0"/>
              <a:t>—</a:t>
            </a:r>
            <a:r>
              <a:rPr spc="-20" dirty="0"/>
              <a:t> </a:t>
            </a:r>
            <a:r>
              <a:rPr dirty="0"/>
              <a:t>다중</a:t>
            </a:r>
            <a:r>
              <a:rPr spc="-15" dirty="0"/>
              <a:t> </a:t>
            </a:r>
            <a:r>
              <a:rPr dirty="0"/>
              <a:t>라벨</a:t>
            </a:r>
            <a:r>
              <a:rPr spc="-15" dirty="0"/>
              <a:t> </a:t>
            </a:r>
            <a:r>
              <a:rPr dirty="0"/>
              <a:t>구조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6219824" y="1466849"/>
            <a:ext cx="5238750" cy="5000625"/>
            <a:chOff x="6219824" y="1466849"/>
            <a:chExt cx="5238750" cy="5000625"/>
          </a:xfrm>
        </p:grpSpPr>
        <p:sp>
          <p:nvSpPr>
            <p:cNvPr id="6" name="object 6"/>
            <p:cNvSpPr/>
            <p:nvPr/>
          </p:nvSpPr>
          <p:spPr>
            <a:xfrm>
              <a:off x="6219824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1"/>
                  </a:moveTo>
                  <a:lnTo>
                    <a:pt x="95249" y="5000621"/>
                  </a:lnTo>
                  <a:lnTo>
                    <a:pt x="85866" y="5000167"/>
                  </a:lnTo>
                  <a:lnTo>
                    <a:pt x="42321" y="4984583"/>
                  </a:lnTo>
                  <a:lnTo>
                    <a:pt x="11259" y="4950316"/>
                  </a:lnTo>
                  <a:lnTo>
                    <a:pt x="0" y="4905373"/>
                  </a:lnTo>
                  <a:lnTo>
                    <a:pt x="0" y="95244"/>
                  </a:lnTo>
                  <a:lnTo>
                    <a:pt x="11259" y="50300"/>
                  </a:lnTo>
                  <a:lnTo>
                    <a:pt x="42321" y="16034"/>
                  </a:lnTo>
                  <a:lnTo>
                    <a:pt x="85866" y="449"/>
                  </a:lnTo>
                  <a:lnTo>
                    <a:pt x="95180" y="0"/>
                  </a:lnTo>
                  <a:lnTo>
                    <a:pt x="5143569" y="0"/>
                  </a:lnTo>
                  <a:lnTo>
                    <a:pt x="5188443" y="11256"/>
                  </a:lnTo>
                  <a:lnTo>
                    <a:pt x="5222710" y="42318"/>
                  </a:lnTo>
                  <a:lnTo>
                    <a:pt x="5238295" y="85863"/>
                  </a:lnTo>
                  <a:lnTo>
                    <a:pt x="5238749" y="95244"/>
                  </a:lnTo>
                  <a:lnTo>
                    <a:pt x="5238749" y="4905373"/>
                  </a:lnTo>
                  <a:lnTo>
                    <a:pt x="5227487" y="4950316"/>
                  </a:lnTo>
                  <a:lnTo>
                    <a:pt x="5196426" y="4984583"/>
                  </a:lnTo>
                  <a:lnTo>
                    <a:pt x="5152882" y="5000167"/>
                  </a:lnTo>
                  <a:lnTo>
                    <a:pt x="5143499" y="5000621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19824" y="1466849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4"/>
                  </a:moveTo>
                  <a:lnTo>
                    <a:pt x="95249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4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47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4" y="89621"/>
                  </a:lnTo>
                  <a:lnTo>
                    <a:pt x="9524" y="4911003"/>
                  </a:lnTo>
                  <a:lnTo>
                    <a:pt x="20845" y="4948320"/>
                  </a:lnTo>
                  <a:lnTo>
                    <a:pt x="52303" y="4979778"/>
                  </a:lnTo>
                  <a:lnTo>
                    <a:pt x="89621" y="4991099"/>
                  </a:lnTo>
                  <a:lnTo>
                    <a:pt x="5184767" y="4991099"/>
                  </a:lnTo>
                  <a:lnTo>
                    <a:pt x="5179949" y="4993373"/>
                  </a:lnTo>
                  <a:lnTo>
                    <a:pt x="5171107" y="4996545"/>
                  </a:lnTo>
                  <a:lnTo>
                    <a:pt x="5162084" y="4998811"/>
                  </a:lnTo>
                  <a:lnTo>
                    <a:pt x="5152882" y="5000171"/>
                  </a:lnTo>
                  <a:lnTo>
                    <a:pt x="5143499" y="5000624"/>
                  </a:lnTo>
                  <a:close/>
                </a:path>
                <a:path w="5238750" h="5000625">
                  <a:moveTo>
                    <a:pt x="5184767" y="4991099"/>
                  </a:moveTo>
                  <a:lnTo>
                    <a:pt x="5149128" y="4991099"/>
                  </a:lnTo>
                  <a:lnTo>
                    <a:pt x="5154703" y="4990550"/>
                  </a:lnTo>
                  <a:lnTo>
                    <a:pt x="5165744" y="4988353"/>
                  </a:lnTo>
                  <a:lnTo>
                    <a:pt x="5200136" y="4969971"/>
                  </a:lnTo>
                  <a:lnTo>
                    <a:pt x="5224853" y="4932979"/>
                  </a:lnTo>
                  <a:lnTo>
                    <a:pt x="5229224" y="4911003"/>
                  </a:lnTo>
                  <a:lnTo>
                    <a:pt x="5229224" y="89621"/>
                  </a:lnTo>
                  <a:lnTo>
                    <a:pt x="5217904" y="52303"/>
                  </a:lnTo>
                  <a:lnTo>
                    <a:pt x="5186445" y="20845"/>
                  </a:lnTo>
                  <a:lnTo>
                    <a:pt x="5149128" y="9525"/>
                  </a:lnTo>
                  <a:lnTo>
                    <a:pt x="5184768" y="9525"/>
                  </a:lnTo>
                  <a:lnTo>
                    <a:pt x="5217164" y="34853"/>
                  </a:lnTo>
                  <a:lnTo>
                    <a:pt x="5236935" y="76664"/>
                  </a:lnTo>
                  <a:lnTo>
                    <a:pt x="5238749" y="95249"/>
                  </a:lnTo>
                  <a:lnTo>
                    <a:pt x="5238749" y="4905374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88444" y="4989364"/>
                  </a:lnTo>
                  <a:lnTo>
                    <a:pt x="5184767" y="49910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33424" y="1466850"/>
            <a:ext cx="5238750" cy="5000625"/>
            <a:chOff x="733424" y="1466850"/>
            <a:chExt cx="5238750" cy="5000625"/>
          </a:xfrm>
        </p:grpSpPr>
        <p:sp>
          <p:nvSpPr>
            <p:cNvPr id="9" name="object 9"/>
            <p:cNvSpPr/>
            <p:nvPr/>
          </p:nvSpPr>
          <p:spPr>
            <a:xfrm>
              <a:off x="733425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1"/>
                  </a:moveTo>
                  <a:lnTo>
                    <a:pt x="95249" y="5000621"/>
                  </a:lnTo>
                  <a:lnTo>
                    <a:pt x="85866" y="5000167"/>
                  </a:lnTo>
                  <a:lnTo>
                    <a:pt x="42321" y="4984583"/>
                  </a:lnTo>
                  <a:lnTo>
                    <a:pt x="11259" y="4950316"/>
                  </a:lnTo>
                  <a:lnTo>
                    <a:pt x="0" y="4905372"/>
                  </a:lnTo>
                  <a:lnTo>
                    <a:pt x="0" y="95245"/>
                  </a:lnTo>
                  <a:lnTo>
                    <a:pt x="453" y="85863"/>
                  </a:lnTo>
                  <a:lnTo>
                    <a:pt x="16037" y="42318"/>
                  </a:lnTo>
                  <a:lnTo>
                    <a:pt x="50303" y="11256"/>
                  </a:lnTo>
                  <a:lnTo>
                    <a:pt x="95180" y="0"/>
                  </a:lnTo>
                  <a:lnTo>
                    <a:pt x="5143569" y="0"/>
                  </a:lnTo>
                  <a:lnTo>
                    <a:pt x="5188444" y="11256"/>
                  </a:lnTo>
                  <a:lnTo>
                    <a:pt x="5222711" y="42318"/>
                  </a:lnTo>
                  <a:lnTo>
                    <a:pt x="5238296" y="85863"/>
                  </a:lnTo>
                  <a:lnTo>
                    <a:pt x="5238749" y="95245"/>
                  </a:lnTo>
                  <a:lnTo>
                    <a:pt x="5238749" y="4905372"/>
                  </a:lnTo>
                  <a:lnTo>
                    <a:pt x="5227489" y="4950316"/>
                  </a:lnTo>
                  <a:lnTo>
                    <a:pt x="5196426" y="4984583"/>
                  </a:lnTo>
                  <a:lnTo>
                    <a:pt x="5152882" y="5000167"/>
                  </a:lnTo>
                  <a:lnTo>
                    <a:pt x="5143499" y="5000621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3412" y="1510906"/>
              <a:ext cx="5238750" cy="4956810"/>
            </a:xfrm>
            <a:custGeom>
              <a:avLst/>
              <a:gdLst/>
              <a:ahLst/>
              <a:cxnLst/>
              <a:rect l="l" t="t" r="r" b="b"/>
              <a:pathLst>
                <a:path w="5238750" h="4956810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4861318"/>
                  </a:lnTo>
                  <a:lnTo>
                    <a:pt x="5219090" y="4901768"/>
                  </a:lnTo>
                  <a:lnTo>
                    <a:pt x="5191137" y="4932616"/>
                  </a:lnTo>
                  <a:lnTo>
                    <a:pt x="5151945" y="4946637"/>
                  </a:lnTo>
                  <a:lnTo>
                    <a:pt x="5143500" y="4947043"/>
                  </a:lnTo>
                  <a:lnTo>
                    <a:pt x="95250" y="4947043"/>
                  </a:lnTo>
                  <a:lnTo>
                    <a:pt x="54800" y="4936909"/>
                  </a:lnTo>
                  <a:lnTo>
                    <a:pt x="23964" y="4908956"/>
                  </a:lnTo>
                  <a:lnTo>
                    <a:pt x="9944" y="4869764"/>
                  </a:lnTo>
                  <a:lnTo>
                    <a:pt x="9525" y="4861318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08"/>
                  </a:lnTo>
                  <a:lnTo>
                    <a:pt x="0" y="51193"/>
                  </a:lnTo>
                  <a:lnTo>
                    <a:pt x="0" y="4861318"/>
                  </a:lnTo>
                  <a:lnTo>
                    <a:pt x="11264" y="4906264"/>
                  </a:lnTo>
                  <a:lnTo>
                    <a:pt x="27940" y="4928628"/>
                  </a:lnTo>
                  <a:lnTo>
                    <a:pt x="67652" y="4952492"/>
                  </a:lnTo>
                  <a:lnTo>
                    <a:pt x="95250" y="4956568"/>
                  </a:lnTo>
                  <a:lnTo>
                    <a:pt x="5143512" y="4956568"/>
                  </a:lnTo>
                  <a:lnTo>
                    <a:pt x="5184775" y="4947043"/>
                  </a:lnTo>
                  <a:lnTo>
                    <a:pt x="5188445" y="4945316"/>
                  </a:lnTo>
                  <a:lnTo>
                    <a:pt x="5196433" y="4940528"/>
                  </a:lnTo>
                  <a:lnTo>
                    <a:pt x="5203901" y="4934991"/>
                  </a:lnTo>
                  <a:lnTo>
                    <a:pt x="5210353" y="4929124"/>
                  </a:lnTo>
                  <a:lnTo>
                    <a:pt x="5210861" y="4928667"/>
                  </a:lnTo>
                  <a:lnTo>
                    <a:pt x="5234673" y="4888928"/>
                  </a:lnTo>
                  <a:lnTo>
                    <a:pt x="5238750" y="4861318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482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0"/>
                  </a:moveTo>
                  <a:lnTo>
                    <a:pt x="0" y="44389"/>
                  </a:lnTo>
                  <a:lnTo>
                    <a:pt x="1239" y="42318"/>
                  </a:lnTo>
                  <a:lnTo>
                    <a:pt x="6785" y="34849"/>
                  </a:lnTo>
                  <a:lnTo>
                    <a:pt x="44001" y="7246"/>
                  </a:lnTo>
                  <a:lnTo>
                    <a:pt x="80382" y="0"/>
                  </a:lnTo>
                  <a:lnTo>
                    <a:pt x="5128771" y="0"/>
                  </a:lnTo>
                  <a:lnTo>
                    <a:pt x="5173647" y="11256"/>
                  </a:lnTo>
                  <a:lnTo>
                    <a:pt x="5196667" y="28571"/>
                  </a:lnTo>
                  <a:lnTo>
                    <a:pt x="80452" y="28571"/>
                  </a:lnTo>
                  <a:lnTo>
                    <a:pt x="72007" y="28888"/>
                  </a:lnTo>
                  <a:lnTo>
                    <a:pt x="32816" y="39797"/>
                  </a:lnTo>
                  <a:lnTo>
                    <a:pt x="9161" y="58196"/>
                  </a:lnTo>
                  <a:lnTo>
                    <a:pt x="5980" y="62330"/>
                  </a:lnTo>
                  <a:close/>
                </a:path>
                <a:path w="5209540" h="62865">
                  <a:moveTo>
                    <a:pt x="5203173" y="62330"/>
                  </a:moveTo>
                  <a:lnTo>
                    <a:pt x="5169152" y="36453"/>
                  </a:lnTo>
                  <a:lnTo>
                    <a:pt x="5128702" y="28571"/>
                  </a:lnTo>
                  <a:lnTo>
                    <a:pt x="5196667" y="28571"/>
                  </a:lnTo>
                  <a:lnTo>
                    <a:pt x="5202367" y="34849"/>
                  </a:lnTo>
                  <a:lnTo>
                    <a:pt x="5207913" y="42318"/>
                  </a:lnTo>
                  <a:lnTo>
                    <a:pt x="5209153" y="44390"/>
                  </a:lnTo>
                  <a:lnTo>
                    <a:pt x="5203173" y="62330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009773"/>
              <a:ext cx="66674" cy="6667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6409233" y="1663700"/>
            <a:ext cx="5594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설계</a:t>
            </a:r>
            <a:r>
              <a:rPr sz="900" b="1" spc="5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근거</a:t>
            </a:r>
            <a:endParaRPr sz="900">
              <a:latin typeface="맑은 고딕"/>
              <a:cs typeface="맑은 고딕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6419849" y="1914523"/>
            <a:ext cx="4838700" cy="590550"/>
            <a:chOff x="6419849" y="1914523"/>
            <a:chExt cx="4838700" cy="590550"/>
          </a:xfrm>
        </p:grpSpPr>
        <p:sp>
          <p:nvSpPr>
            <p:cNvPr id="15" name="object 15"/>
            <p:cNvSpPr/>
            <p:nvPr/>
          </p:nvSpPr>
          <p:spPr>
            <a:xfrm>
              <a:off x="6434136" y="1914523"/>
              <a:ext cx="4824730" cy="590550"/>
            </a:xfrm>
            <a:custGeom>
              <a:avLst/>
              <a:gdLst/>
              <a:ahLst/>
              <a:cxnLst/>
              <a:rect l="l" t="t" r="r" b="b"/>
              <a:pathLst>
                <a:path w="4824730" h="590550">
                  <a:moveTo>
                    <a:pt x="4753215" y="590545"/>
                  </a:moveTo>
                  <a:lnTo>
                    <a:pt x="0" y="590549"/>
                  </a:lnTo>
                  <a:lnTo>
                    <a:pt x="0" y="0"/>
                  </a:lnTo>
                  <a:lnTo>
                    <a:pt x="4753215" y="0"/>
                  </a:lnTo>
                  <a:lnTo>
                    <a:pt x="4758169" y="488"/>
                  </a:lnTo>
                  <a:lnTo>
                    <a:pt x="4794704" y="15617"/>
                  </a:lnTo>
                  <a:lnTo>
                    <a:pt x="4820524" y="51656"/>
                  </a:lnTo>
                  <a:lnTo>
                    <a:pt x="4824410" y="71195"/>
                  </a:lnTo>
                  <a:lnTo>
                    <a:pt x="4824410" y="519349"/>
                  </a:lnTo>
                  <a:lnTo>
                    <a:pt x="4808787" y="560840"/>
                  </a:lnTo>
                  <a:lnTo>
                    <a:pt x="4772747" y="586652"/>
                  </a:lnTo>
                  <a:lnTo>
                    <a:pt x="4753215" y="59054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419849" y="1914524"/>
              <a:ext cx="28575" cy="590550"/>
            </a:xfrm>
            <a:custGeom>
              <a:avLst/>
              <a:gdLst/>
              <a:ahLst/>
              <a:cxnLst/>
              <a:rect l="l" t="t" r="r" b="b"/>
              <a:pathLst>
                <a:path w="28575" h="590550">
                  <a:moveTo>
                    <a:pt x="28574" y="590546"/>
                  </a:moveTo>
                  <a:lnTo>
                    <a:pt x="0" y="590546"/>
                  </a:lnTo>
                  <a:lnTo>
                    <a:pt x="0" y="0"/>
                  </a:lnTo>
                  <a:lnTo>
                    <a:pt x="28574" y="0"/>
                  </a:lnTo>
                  <a:lnTo>
                    <a:pt x="28574" y="590546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/>
          <p:nvPr/>
        </p:nvSpPr>
        <p:spPr>
          <a:xfrm>
            <a:off x="6409233" y="1964689"/>
            <a:ext cx="4770120" cy="8388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93040" marR="149860">
              <a:lnSpc>
                <a:spcPct val="138200"/>
              </a:lnSpc>
              <a:spcBef>
                <a:spcPts val="95"/>
              </a:spcBef>
            </a:pP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"의료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지원이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필요하고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동시에</a:t>
            </a:r>
            <a:r>
              <a:rPr sz="9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물도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필요하다"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—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하나만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고르는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단일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분류는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데 </a:t>
            </a:r>
            <a:r>
              <a:rPr sz="950" spc="-32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이터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구조를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훼손한다.</a:t>
            </a:r>
            <a:endParaRPr sz="95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0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→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다중</a:t>
            </a:r>
            <a:r>
              <a:rPr sz="1100" b="1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라벨 분류(Multi-label</a:t>
            </a:r>
            <a:r>
              <a:rPr sz="1100" b="1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Classification)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를 채택하는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직접적 근거가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됨</a:t>
            </a:r>
            <a:endParaRPr sz="110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22535" y="1682750"/>
            <a:ext cx="4751705" cy="9290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관찰</a:t>
            </a:r>
            <a:endParaRPr sz="900">
              <a:latin typeface="맑은 고딕"/>
              <a:cs typeface="맑은 고딕"/>
            </a:endParaRPr>
          </a:p>
          <a:p>
            <a:pPr marL="202565" marR="5080">
              <a:lnSpc>
                <a:spcPct val="125000"/>
              </a:lnSpc>
              <a:spcBef>
                <a:spcPts val="63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한 메시지에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related + aid_related + request +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direct_report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처럼 여러 라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벨이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동시 활성화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의료·식수·식량·대피소 등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세부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요구가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한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문장에 동시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등장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하는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경우가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흔함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49" y="2495548"/>
            <a:ext cx="66674" cy="66674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00203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3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95" dirty="0">
                <a:solidFill>
                  <a:srgbClr val="2978D5"/>
                </a:solidFill>
                <a:latin typeface="Bahnschrift"/>
                <a:cs typeface="Bahnschrift"/>
              </a:rPr>
              <a:t>H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25" dirty="0">
                <a:solidFill>
                  <a:srgbClr val="2978D5"/>
                </a:solidFill>
                <a:latin typeface="Bahnschrift"/>
                <a:cs typeface="Bahnschrift"/>
              </a:rPr>
              <a:t>1</a:t>
            </a:r>
            <a:endParaRPr sz="8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08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50260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인사이트</a:t>
            </a:r>
            <a:r>
              <a:rPr spc="-25" dirty="0"/>
              <a:t> </a:t>
            </a:r>
            <a:r>
              <a:rPr dirty="0"/>
              <a:t>①</a:t>
            </a:r>
            <a:r>
              <a:rPr spc="-25" dirty="0"/>
              <a:t> </a:t>
            </a:r>
            <a:r>
              <a:rPr dirty="0"/>
              <a:t>데이터량과</a:t>
            </a:r>
            <a:r>
              <a:rPr spc="-25" dirty="0"/>
              <a:t> </a:t>
            </a:r>
            <a:r>
              <a:rPr dirty="0"/>
              <a:t>성능의</a:t>
            </a:r>
            <a:r>
              <a:rPr spc="-25" dirty="0"/>
              <a:t> </a:t>
            </a:r>
            <a:r>
              <a:rPr dirty="0"/>
              <a:t>관계</a:t>
            </a:r>
          </a:p>
        </p:txBody>
      </p:sp>
      <p:grpSp>
        <p:nvGrpSpPr>
          <p:cNvPr id="6" name="object 6"/>
          <p:cNvGrpSpPr/>
          <p:nvPr/>
        </p:nvGrpSpPr>
        <p:grpSpPr>
          <a:xfrm>
            <a:off x="980167" y="1430566"/>
            <a:ext cx="5238750" cy="4000500"/>
            <a:chOff x="733424" y="1466851"/>
            <a:chExt cx="5238750" cy="4000500"/>
          </a:xfrm>
        </p:grpSpPr>
        <p:sp>
          <p:nvSpPr>
            <p:cNvPr id="8" name="object 8"/>
            <p:cNvSpPr/>
            <p:nvPr/>
          </p:nvSpPr>
          <p:spPr>
            <a:xfrm>
              <a:off x="733412" y="1510906"/>
              <a:ext cx="5211445" cy="3956685"/>
            </a:xfrm>
            <a:custGeom>
              <a:avLst/>
              <a:gdLst/>
              <a:ahLst/>
              <a:cxnLst/>
              <a:rect l="l" t="t" r="r" b="b"/>
              <a:pathLst>
                <a:path w="5211445" h="3956685">
                  <a:moveTo>
                    <a:pt x="5210861" y="3928554"/>
                  </a:moveTo>
                  <a:lnTo>
                    <a:pt x="5204117" y="3921823"/>
                  </a:lnTo>
                  <a:lnTo>
                    <a:pt x="5197868" y="3927500"/>
                  </a:lnTo>
                  <a:lnTo>
                    <a:pt x="5191137" y="3932491"/>
                  </a:lnTo>
                  <a:lnTo>
                    <a:pt x="5151945" y="3946512"/>
                  </a:lnTo>
                  <a:lnTo>
                    <a:pt x="5143500" y="3946931"/>
                  </a:lnTo>
                  <a:lnTo>
                    <a:pt x="95250" y="3946931"/>
                  </a:lnTo>
                  <a:lnTo>
                    <a:pt x="54800" y="3936796"/>
                  </a:lnTo>
                  <a:lnTo>
                    <a:pt x="35128" y="3922280"/>
                  </a:lnTo>
                  <a:lnTo>
                    <a:pt x="28956" y="3915562"/>
                  </a:lnTo>
                  <a:lnTo>
                    <a:pt x="11163" y="3877932"/>
                  </a:lnTo>
                  <a:lnTo>
                    <a:pt x="9525" y="3861193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3861193"/>
                  </a:lnTo>
                  <a:lnTo>
                    <a:pt x="11264" y="3906139"/>
                  </a:lnTo>
                  <a:lnTo>
                    <a:pt x="27952" y="3928503"/>
                  </a:lnTo>
                  <a:lnTo>
                    <a:pt x="67652" y="3952367"/>
                  </a:lnTo>
                  <a:lnTo>
                    <a:pt x="95224" y="3956443"/>
                  </a:lnTo>
                  <a:lnTo>
                    <a:pt x="5143538" y="3956443"/>
                  </a:lnTo>
                  <a:lnTo>
                    <a:pt x="5184775" y="3946931"/>
                  </a:lnTo>
                  <a:lnTo>
                    <a:pt x="5203901" y="3934866"/>
                  </a:lnTo>
                  <a:lnTo>
                    <a:pt x="5210861" y="3928554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25" y="1466851"/>
              <a:ext cx="5238750" cy="4000500"/>
            </a:xfrm>
            <a:custGeom>
              <a:avLst/>
              <a:gdLst/>
              <a:ahLst/>
              <a:cxnLst/>
              <a:rect l="l" t="t" r="r" b="b"/>
              <a:pathLst>
                <a:path w="5238750" h="4000500">
                  <a:moveTo>
                    <a:pt x="5143531" y="4000498"/>
                  </a:moveTo>
                  <a:lnTo>
                    <a:pt x="95218" y="4000498"/>
                  </a:lnTo>
                  <a:lnTo>
                    <a:pt x="85866" y="4000046"/>
                  </a:lnTo>
                  <a:lnTo>
                    <a:pt x="42321" y="3984461"/>
                  </a:lnTo>
                  <a:lnTo>
                    <a:pt x="11259" y="3950195"/>
                  </a:lnTo>
                  <a:lnTo>
                    <a:pt x="0" y="3905250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9"/>
                  </a:lnTo>
                  <a:lnTo>
                    <a:pt x="5238749" y="3905250"/>
                  </a:lnTo>
                  <a:lnTo>
                    <a:pt x="5227489" y="3950195"/>
                  </a:lnTo>
                  <a:lnTo>
                    <a:pt x="5196426" y="3984461"/>
                  </a:lnTo>
                  <a:lnTo>
                    <a:pt x="5152882" y="4000046"/>
                  </a:lnTo>
                  <a:lnTo>
                    <a:pt x="5143531" y="4000498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48222" y="1466851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1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7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6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3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3" y="44393"/>
                  </a:lnTo>
                  <a:lnTo>
                    <a:pt x="5203173" y="62334"/>
                  </a:lnTo>
                  <a:close/>
                </a:path>
              </a:pathLst>
            </a:custGeom>
            <a:solidFill>
              <a:srgbClr val="0CA20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6219825" y="1466851"/>
            <a:ext cx="5238750" cy="4000500"/>
            <a:chOff x="6219825" y="1466851"/>
            <a:chExt cx="5238750" cy="4000500"/>
          </a:xfrm>
        </p:grpSpPr>
        <p:sp>
          <p:nvSpPr>
            <p:cNvPr id="11" name="object 11"/>
            <p:cNvSpPr/>
            <p:nvPr/>
          </p:nvSpPr>
          <p:spPr>
            <a:xfrm>
              <a:off x="6219825" y="1466851"/>
              <a:ext cx="5238750" cy="4000500"/>
            </a:xfrm>
            <a:custGeom>
              <a:avLst/>
              <a:gdLst/>
              <a:ahLst/>
              <a:cxnLst/>
              <a:rect l="l" t="t" r="r" b="b"/>
              <a:pathLst>
                <a:path w="5238750" h="4000500">
                  <a:moveTo>
                    <a:pt x="5143531" y="4000498"/>
                  </a:moveTo>
                  <a:lnTo>
                    <a:pt x="95218" y="4000498"/>
                  </a:lnTo>
                  <a:lnTo>
                    <a:pt x="85866" y="4000046"/>
                  </a:lnTo>
                  <a:lnTo>
                    <a:pt x="42321" y="3984461"/>
                  </a:lnTo>
                  <a:lnTo>
                    <a:pt x="11259" y="3950195"/>
                  </a:lnTo>
                  <a:lnTo>
                    <a:pt x="0" y="3905251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3905251"/>
                  </a:lnTo>
                  <a:lnTo>
                    <a:pt x="5227487" y="3950195"/>
                  </a:lnTo>
                  <a:lnTo>
                    <a:pt x="5196426" y="3984461"/>
                  </a:lnTo>
                  <a:lnTo>
                    <a:pt x="5152882" y="4000046"/>
                  </a:lnTo>
                  <a:lnTo>
                    <a:pt x="5143531" y="4000498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6247714" y="1510906"/>
              <a:ext cx="5211445" cy="3956685"/>
            </a:xfrm>
            <a:custGeom>
              <a:avLst/>
              <a:gdLst/>
              <a:ahLst/>
              <a:cxnLst/>
              <a:rect l="l" t="t" r="r" b="b"/>
              <a:pathLst>
                <a:path w="5211445" h="3956685">
                  <a:moveTo>
                    <a:pt x="5210848" y="51193"/>
                  </a:moveTo>
                  <a:lnTo>
                    <a:pt x="5199596" y="6248"/>
                  </a:lnTo>
                  <a:lnTo>
                    <a:pt x="5195849" y="0"/>
                  </a:lnTo>
                  <a:lnTo>
                    <a:pt x="5189855" y="17995"/>
                  </a:lnTo>
                  <a:lnTo>
                    <a:pt x="5191188" y="19735"/>
                  </a:lnTo>
                  <a:lnTo>
                    <a:pt x="5194808" y="25679"/>
                  </a:lnTo>
                  <a:lnTo>
                    <a:pt x="5197653" y="31877"/>
                  </a:lnTo>
                  <a:lnTo>
                    <a:pt x="5199697" y="38188"/>
                  </a:lnTo>
                  <a:lnTo>
                    <a:pt x="5200916" y="44627"/>
                  </a:lnTo>
                  <a:lnTo>
                    <a:pt x="5201323" y="51193"/>
                  </a:lnTo>
                  <a:lnTo>
                    <a:pt x="5201323" y="3861193"/>
                  </a:lnTo>
                  <a:lnTo>
                    <a:pt x="5191188" y="3901656"/>
                  </a:lnTo>
                  <a:lnTo>
                    <a:pt x="5175720" y="3922268"/>
                  </a:lnTo>
                  <a:lnTo>
                    <a:pt x="5140452" y="3943261"/>
                  </a:lnTo>
                  <a:lnTo>
                    <a:pt x="5115598" y="3946931"/>
                  </a:lnTo>
                  <a:lnTo>
                    <a:pt x="67348" y="3946931"/>
                  </a:lnTo>
                  <a:lnTo>
                    <a:pt x="26898" y="3936796"/>
                  </a:lnTo>
                  <a:lnTo>
                    <a:pt x="6743" y="3921823"/>
                  </a:lnTo>
                  <a:lnTo>
                    <a:pt x="0" y="3928554"/>
                  </a:lnTo>
                  <a:lnTo>
                    <a:pt x="39751" y="3952367"/>
                  </a:lnTo>
                  <a:lnTo>
                    <a:pt x="67322" y="3956443"/>
                  </a:lnTo>
                  <a:lnTo>
                    <a:pt x="5115636" y="3956443"/>
                  </a:lnTo>
                  <a:lnTo>
                    <a:pt x="5156873" y="3946931"/>
                  </a:lnTo>
                  <a:lnTo>
                    <a:pt x="5182959" y="3928554"/>
                  </a:lnTo>
                  <a:lnTo>
                    <a:pt x="5189271" y="3921595"/>
                  </a:lnTo>
                  <a:lnTo>
                    <a:pt x="5209044" y="3879786"/>
                  </a:lnTo>
                  <a:lnTo>
                    <a:pt x="5210848" y="3861206"/>
                  </a:lnTo>
                  <a:lnTo>
                    <a:pt x="5210848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234622" y="1466851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2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0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6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7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4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6" y="34853"/>
                  </a:lnTo>
                  <a:lnTo>
                    <a:pt x="5207912" y="42321"/>
                  </a:lnTo>
                  <a:lnTo>
                    <a:pt x="5209153" y="44395"/>
                  </a:lnTo>
                  <a:lnTo>
                    <a:pt x="5203174" y="62334"/>
                  </a:lnTo>
                  <a:close/>
                </a:path>
              </a:pathLst>
            </a:custGeom>
            <a:solidFill>
              <a:srgbClr val="D03B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718194" y="5558853"/>
            <a:ext cx="4787265" cy="89217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 marR="5080">
              <a:lnSpc>
                <a:spcPct val="128800"/>
              </a:lnSpc>
              <a:spcBef>
                <a:spcPts val="125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검증셋(2,573건) 기준 — 데이터가 많고 표현이 뚜렷한 라벨일수록 성능이 </a:t>
            </a:r>
            <a:r>
              <a:rPr sz="110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높은 경향. 그러나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실제로 가장 중요한 유형(수색·구조 등)이 데이터 희소군 </a:t>
            </a:r>
            <a:r>
              <a:rPr sz="1100" b="1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dirty="0">
                <a:solidFill>
                  <a:srgbClr val="52504E"/>
                </a:solidFill>
                <a:latin typeface="맑은 고딕"/>
                <a:cs typeface="맑은 고딕"/>
              </a:rPr>
              <a:t>에 속함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.</a:t>
            </a:r>
            <a:r>
              <a:rPr sz="110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(참고:</a:t>
            </a:r>
            <a:r>
              <a:rPr sz="110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훈련셋</a:t>
            </a:r>
            <a:r>
              <a:rPr sz="110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기준으로는</a:t>
            </a:r>
            <a:r>
              <a:rPr sz="110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search_and_rescue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 620건·missing_people </a:t>
            </a:r>
            <a:r>
              <a:rPr sz="1100" spc="-37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252건·hospitals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228건 — 슬라이드 6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참고)</a:t>
            </a:r>
            <a:endParaRPr sz="1100">
              <a:latin typeface="맑은 고딕"/>
              <a:cs typeface="맑은 고딕"/>
            </a:endParaRPr>
          </a:p>
        </p:txBody>
      </p:sp>
      <p:graphicFrame>
        <p:nvGraphicFramePr>
          <p:cNvPr id="5" name="object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8038751"/>
              </p:ext>
            </p:extLst>
          </p:nvPr>
        </p:nvGraphicFramePr>
        <p:xfrm>
          <a:off x="1136649" y="1590729"/>
          <a:ext cx="10378423" cy="39677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41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06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042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6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54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9817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19189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7055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290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406213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270">
                        <a:lnSpc>
                          <a:spcPct val="100000"/>
                        </a:lnSpc>
                      </a:pPr>
                      <a:r>
                        <a:rPr sz="900" b="1" spc="4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데이터</a:t>
                      </a:r>
                      <a:r>
                        <a:rPr sz="900" b="1" spc="114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충분</a:t>
                      </a:r>
                      <a:r>
                        <a:rPr sz="900" b="1" spc="12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→</a:t>
                      </a:r>
                      <a:r>
                        <a:rPr sz="900" b="1" spc="12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성능</a:t>
                      </a:r>
                      <a:r>
                        <a:rPr sz="900" b="1" spc="12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높음</a:t>
                      </a:r>
                      <a:endParaRPr sz="9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R w="38100">
                      <a:solidFill>
                        <a:srgbClr val="0A0A0A"/>
                      </a:solidFill>
                      <a:prstDash val="solid"/>
                    </a:lnR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A0A0A"/>
                      </a:solidFill>
                      <a:prstDash val="solid"/>
                    </a:lnL>
                    <a:lnR w="38100">
                      <a:solidFill>
                        <a:srgbClr val="0A0A0A"/>
                      </a:solidFill>
                      <a:prstDash val="solid"/>
                    </a:lnR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250">
                        <a:latin typeface="Times New Roman"/>
                        <a:cs typeface="Times New Roman"/>
                      </a:endParaRPr>
                    </a:p>
                    <a:p>
                      <a:pPr marL="184150">
                        <a:lnSpc>
                          <a:spcPct val="100000"/>
                        </a:lnSpc>
                      </a:pPr>
                      <a:r>
                        <a:rPr sz="900" b="1" spc="4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데이터</a:t>
                      </a:r>
                      <a:r>
                        <a:rPr sz="900" b="1" spc="114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희소</a:t>
                      </a:r>
                      <a:r>
                        <a:rPr sz="900" b="1" spc="12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→</a:t>
                      </a:r>
                      <a:r>
                        <a:rPr sz="900" b="1" spc="12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성능</a:t>
                      </a:r>
                      <a:r>
                        <a:rPr sz="900" b="1" spc="12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낮음</a:t>
                      </a:r>
                      <a:endParaRPr sz="9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L w="38100">
                      <a:solidFill>
                        <a:srgbClr val="0A0A0A"/>
                      </a:solidFill>
                      <a:prstDash val="solid"/>
                    </a:lnL>
                    <a:solidFill>
                      <a:srgbClr val="F9F9F6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0377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8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라벨</a:t>
                      </a:r>
                      <a:endParaRPr sz="800">
                        <a:latin typeface="맑은 고딕"/>
                        <a:cs typeface="맑은 고딕"/>
                      </a:endParaRPr>
                    </a:p>
                  </a:txBody>
                  <a:tcPr marL="0" marR="0" marT="9398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32384" algn="r">
                        <a:lnSpc>
                          <a:spcPct val="100000"/>
                        </a:lnSpc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검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증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L="40005">
                        <a:lnSpc>
                          <a:spcPct val="100000"/>
                        </a:lnSpc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건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수</a:t>
                      </a:r>
                      <a:endParaRPr sz="7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29464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검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증  </a:t>
                      </a:r>
                      <a:r>
                        <a:rPr sz="650" b="1" spc="-5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800" b="1" spc="20" dirty="0">
                          <a:solidFill>
                            <a:srgbClr val="898681"/>
                          </a:solidFill>
                          <a:latin typeface="Consolas"/>
                          <a:cs typeface="Consolas"/>
                        </a:rPr>
                        <a:t>F</a:t>
                      </a:r>
                      <a:r>
                        <a:rPr sz="800" b="1" dirty="0">
                          <a:solidFill>
                            <a:srgbClr val="898681"/>
                          </a:solidFill>
                          <a:latin typeface="Consolas"/>
                          <a:cs typeface="Consolas"/>
                        </a:rPr>
                        <a:t>1</a:t>
                      </a:r>
                      <a:endParaRPr sz="800">
                        <a:latin typeface="Consolas"/>
                        <a:cs typeface="Consolas"/>
                      </a:endParaRPr>
                    </a:p>
                  </a:txBody>
                  <a:tcPr marL="0" marR="0" marT="84455" marB="0">
                    <a:lnR w="38100">
                      <a:solidFill>
                        <a:srgbClr val="0A0A0A"/>
                      </a:solidFill>
                      <a:prstDash val="solid"/>
                    </a:lnR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A0A0A"/>
                      </a:solidFill>
                      <a:prstDash val="solid"/>
                    </a:lnL>
                    <a:lnR w="38100">
                      <a:solidFill>
                        <a:srgbClr val="0A0A0A"/>
                      </a:solidFill>
                      <a:prstDash val="solid"/>
                    </a:lnR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298450">
                        <a:lnSpc>
                          <a:spcPct val="100000"/>
                        </a:lnSpc>
                        <a:spcBef>
                          <a:spcPts val="740"/>
                        </a:spcBef>
                      </a:pPr>
                      <a:r>
                        <a:rPr sz="8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라벨</a:t>
                      </a:r>
                      <a:endParaRPr sz="800">
                        <a:latin typeface="맑은 고딕"/>
                        <a:cs typeface="맑은 고딕"/>
                      </a:endParaRPr>
                    </a:p>
                  </a:txBody>
                  <a:tcPr marL="0" marR="0" marT="93980" marB="0">
                    <a:lnL w="38100">
                      <a:solidFill>
                        <a:srgbClr val="0A0A0A"/>
                      </a:solidFill>
                      <a:prstDash val="solid"/>
                    </a:lnL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32384" algn="r">
                        <a:lnSpc>
                          <a:spcPct val="100000"/>
                        </a:lnSpc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검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증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127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650">
                        <a:latin typeface="Times New Roman"/>
                        <a:cs typeface="Times New Roman"/>
                      </a:endParaRPr>
                    </a:p>
                    <a:p>
                      <a:pPr marR="387985" algn="r">
                        <a:lnSpc>
                          <a:spcPct val="100000"/>
                        </a:lnSpc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건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수</a:t>
                      </a:r>
                      <a:endParaRPr sz="70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ct val="100000"/>
                        </a:lnSpc>
                        <a:spcBef>
                          <a:spcPts val="665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검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증  </a:t>
                      </a:r>
                      <a:r>
                        <a:rPr sz="650" b="1" spc="-5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800" b="1" spc="20" dirty="0">
                          <a:solidFill>
                            <a:srgbClr val="898681"/>
                          </a:solidFill>
                          <a:latin typeface="Consolas"/>
                          <a:cs typeface="Consolas"/>
                        </a:rPr>
                        <a:t>F</a:t>
                      </a:r>
                      <a:r>
                        <a:rPr sz="800" b="1" dirty="0">
                          <a:solidFill>
                            <a:srgbClr val="898681"/>
                          </a:solidFill>
                          <a:latin typeface="Consolas"/>
                          <a:cs typeface="Consolas"/>
                        </a:rPr>
                        <a:t>1</a:t>
                      </a:r>
                      <a:endParaRPr sz="800">
                        <a:latin typeface="Consolas"/>
                        <a:cs typeface="Consolas"/>
                      </a:endParaRPr>
                    </a:p>
                  </a:txBody>
                  <a:tcPr marL="0" marR="0" marT="84455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0183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food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890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275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291465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0.765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R w="38100">
                      <a:solidFill>
                        <a:srgbClr val="0A0A0A"/>
                      </a:solidFill>
                      <a:prstDash val="solid"/>
                    </a:lnR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A0A0A"/>
                      </a:solidFill>
                      <a:prstDash val="solid"/>
                    </a:lnL>
                    <a:lnR w="38100">
                      <a:solidFill>
                        <a:srgbClr val="0A0A0A"/>
                      </a:solidFill>
                      <a:prstDash val="solid"/>
                    </a:lnR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29845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search_and_rescue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8900" marB="0">
                    <a:lnL w="38100">
                      <a:solidFill>
                        <a:srgbClr val="0A0A0A"/>
                      </a:solidFill>
                      <a:prstDash val="solid"/>
                    </a:lnL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368300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77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b="1" spc="5" dirty="0">
                          <a:solidFill>
                            <a:srgbClr val="D03B3B"/>
                          </a:solidFill>
                          <a:latin typeface="Consolas"/>
                          <a:cs typeface="Consolas"/>
                        </a:rPr>
                        <a:t>0.309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99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earthquake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249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29146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0.820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R w="38100">
                      <a:solidFill>
                        <a:srgbClr val="0A0A0A"/>
                      </a:solidFill>
                      <a:prstDash val="solid"/>
                    </a:lnR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A0A0A"/>
                      </a:solidFill>
                      <a:prstDash val="solid"/>
                    </a:lnL>
                    <a:lnR w="38100">
                      <a:solidFill>
                        <a:srgbClr val="0A0A0A"/>
                      </a:solidFill>
                      <a:prstDash val="solid"/>
                    </a:lnR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29845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hospitals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L w="38100">
                      <a:solidFill>
                        <a:srgbClr val="0A0A0A"/>
                      </a:solidFill>
                      <a:prstDash val="solid"/>
                    </a:lnL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368300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37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D03B3B"/>
                          </a:solidFill>
                          <a:latin typeface="Consolas"/>
                          <a:cs typeface="Consolas"/>
                        </a:rPr>
                        <a:t>0.222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6220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weather_related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93345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708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29146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0.756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R w="38100">
                      <a:solidFill>
                        <a:srgbClr val="0A0A0A"/>
                      </a:solidFill>
                      <a:prstDash val="solid"/>
                    </a:lnR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38100">
                      <a:solidFill>
                        <a:srgbClr val="0A0A0A"/>
                      </a:solidFill>
                      <a:prstDash val="solid"/>
                    </a:lnL>
                    <a:lnR w="38100">
                      <a:solidFill>
                        <a:srgbClr val="0A0A0A"/>
                      </a:solidFill>
                      <a:prstDash val="solid"/>
                    </a:lnR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29845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missing_people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L w="38100">
                      <a:solidFill>
                        <a:srgbClr val="0A0A0A"/>
                      </a:solidFill>
                      <a:prstDash val="solid"/>
                    </a:lnL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368300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31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D03B3B"/>
                          </a:solidFill>
                          <a:latin typeface="Consolas"/>
                          <a:cs typeface="Consolas"/>
                        </a:rPr>
                        <a:t>0.154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023619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3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95" dirty="0">
                <a:solidFill>
                  <a:srgbClr val="2978D5"/>
                </a:solidFill>
                <a:latin typeface="Bahnschrift"/>
                <a:cs typeface="Bahnschrift"/>
              </a:rPr>
              <a:t>H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2</a:t>
            </a:r>
            <a:endParaRPr sz="8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09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70694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인사이트</a:t>
            </a:r>
            <a:r>
              <a:rPr spc="-20" dirty="0"/>
              <a:t> </a:t>
            </a:r>
            <a:r>
              <a:rPr dirty="0"/>
              <a:t>②</a:t>
            </a:r>
            <a:r>
              <a:rPr spc="-15" dirty="0"/>
              <a:t> </a:t>
            </a:r>
            <a:r>
              <a:rPr dirty="0"/>
              <a:t>정보</a:t>
            </a:r>
            <a:r>
              <a:rPr spc="-15" dirty="0"/>
              <a:t> </a:t>
            </a:r>
            <a:r>
              <a:rPr dirty="0"/>
              <a:t>완성도가</a:t>
            </a:r>
            <a:r>
              <a:rPr spc="-20" dirty="0"/>
              <a:t> </a:t>
            </a:r>
            <a:r>
              <a:rPr dirty="0"/>
              <a:t>서비스</a:t>
            </a:r>
            <a:r>
              <a:rPr spc="-15" dirty="0"/>
              <a:t> </a:t>
            </a:r>
            <a:r>
              <a:rPr dirty="0"/>
              <a:t>설계로</a:t>
            </a:r>
            <a:r>
              <a:rPr spc="-15" dirty="0"/>
              <a:t> </a:t>
            </a:r>
            <a:r>
              <a:rPr dirty="0"/>
              <a:t>이어지다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6219824" y="1466849"/>
            <a:ext cx="5238750" cy="4476750"/>
            <a:chOff x="6219824" y="1466849"/>
            <a:chExt cx="5238750" cy="4476750"/>
          </a:xfrm>
        </p:grpSpPr>
        <p:sp>
          <p:nvSpPr>
            <p:cNvPr id="6" name="object 6"/>
            <p:cNvSpPr/>
            <p:nvPr/>
          </p:nvSpPr>
          <p:spPr>
            <a:xfrm>
              <a:off x="6219824" y="1466852"/>
              <a:ext cx="5238750" cy="4476750"/>
            </a:xfrm>
            <a:custGeom>
              <a:avLst/>
              <a:gdLst/>
              <a:ahLst/>
              <a:cxnLst/>
              <a:rect l="l" t="t" r="r" b="b"/>
              <a:pathLst>
                <a:path w="5238750" h="4476750">
                  <a:moveTo>
                    <a:pt x="5143546" y="4476747"/>
                  </a:moveTo>
                  <a:lnTo>
                    <a:pt x="95203" y="4476747"/>
                  </a:lnTo>
                  <a:lnTo>
                    <a:pt x="85866" y="4476296"/>
                  </a:lnTo>
                  <a:lnTo>
                    <a:pt x="42321" y="4460711"/>
                  </a:lnTo>
                  <a:lnTo>
                    <a:pt x="11259" y="4426445"/>
                  </a:lnTo>
                  <a:lnTo>
                    <a:pt x="0" y="4381501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4381501"/>
                  </a:lnTo>
                  <a:lnTo>
                    <a:pt x="5227487" y="4426445"/>
                  </a:lnTo>
                  <a:lnTo>
                    <a:pt x="5196426" y="4460711"/>
                  </a:lnTo>
                  <a:lnTo>
                    <a:pt x="5152882" y="4476296"/>
                  </a:lnTo>
                  <a:lnTo>
                    <a:pt x="5143546" y="4476747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19824" y="1466849"/>
              <a:ext cx="5238750" cy="4476750"/>
            </a:xfrm>
            <a:custGeom>
              <a:avLst/>
              <a:gdLst/>
              <a:ahLst/>
              <a:cxnLst/>
              <a:rect l="l" t="t" r="r" b="b"/>
              <a:pathLst>
                <a:path w="5238750" h="4476750">
                  <a:moveTo>
                    <a:pt x="5143500" y="4476749"/>
                  </a:moveTo>
                  <a:lnTo>
                    <a:pt x="95249" y="4476749"/>
                  </a:lnTo>
                  <a:lnTo>
                    <a:pt x="85867" y="4476296"/>
                  </a:lnTo>
                  <a:lnTo>
                    <a:pt x="42321" y="4460711"/>
                  </a:lnTo>
                  <a:lnTo>
                    <a:pt x="11259" y="4426445"/>
                  </a:lnTo>
                  <a:lnTo>
                    <a:pt x="0" y="4381499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47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4" y="89621"/>
                  </a:lnTo>
                  <a:lnTo>
                    <a:pt x="9524" y="4387128"/>
                  </a:lnTo>
                  <a:lnTo>
                    <a:pt x="20845" y="4424445"/>
                  </a:lnTo>
                  <a:lnTo>
                    <a:pt x="52303" y="4455904"/>
                  </a:lnTo>
                  <a:lnTo>
                    <a:pt x="89621" y="4467224"/>
                  </a:lnTo>
                  <a:lnTo>
                    <a:pt x="5184767" y="4467224"/>
                  </a:lnTo>
                  <a:lnTo>
                    <a:pt x="5179948" y="4469498"/>
                  </a:lnTo>
                  <a:lnTo>
                    <a:pt x="5171106" y="4472670"/>
                  </a:lnTo>
                  <a:lnTo>
                    <a:pt x="5162084" y="4474936"/>
                  </a:lnTo>
                  <a:lnTo>
                    <a:pt x="5152882" y="4476296"/>
                  </a:lnTo>
                  <a:lnTo>
                    <a:pt x="5143500" y="4476749"/>
                  </a:lnTo>
                  <a:close/>
                </a:path>
                <a:path w="5238750" h="4476750">
                  <a:moveTo>
                    <a:pt x="5184767" y="4467224"/>
                  </a:moveTo>
                  <a:lnTo>
                    <a:pt x="5149128" y="4467224"/>
                  </a:lnTo>
                  <a:lnTo>
                    <a:pt x="5154703" y="4466675"/>
                  </a:lnTo>
                  <a:lnTo>
                    <a:pt x="5165744" y="4464479"/>
                  </a:lnTo>
                  <a:lnTo>
                    <a:pt x="5200136" y="4446096"/>
                  </a:lnTo>
                  <a:lnTo>
                    <a:pt x="5224853" y="4409104"/>
                  </a:lnTo>
                  <a:lnTo>
                    <a:pt x="5229224" y="4387128"/>
                  </a:lnTo>
                  <a:lnTo>
                    <a:pt x="5229224" y="89621"/>
                  </a:lnTo>
                  <a:lnTo>
                    <a:pt x="5217904" y="52303"/>
                  </a:lnTo>
                  <a:lnTo>
                    <a:pt x="5186445" y="20845"/>
                  </a:lnTo>
                  <a:lnTo>
                    <a:pt x="5149128" y="9525"/>
                  </a:lnTo>
                  <a:lnTo>
                    <a:pt x="5184768" y="9525"/>
                  </a:lnTo>
                  <a:lnTo>
                    <a:pt x="5217164" y="34853"/>
                  </a:lnTo>
                  <a:lnTo>
                    <a:pt x="5236935" y="76664"/>
                  </a:lnTo>
                  <a:lnTo>
                    <a:pt x="5238749" y="95249"/>
                  </a:lnTo>
                  <a:lnTo>
                    <a:pt x="5238749" y="4381499"/>
                  </a:lnTo>
                  <a:lnTo>
                    <a:pt x="5227487" y="4426445"/>
                  </a:lnTo>
                  <a:lnTo>
                    <a:pt x="5196426" y="4460711"/>
                  </a:lnTo>
                  <a:lnTo>
                    <a:pt x="5188444" y="4465489"/>
                  </a:lnTo>
                  <a:lnTo>
                    <a:pt x="5184767" y="4467224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33424" y="1466852"/>
            <a:ext cx="5238750" cy="4476750"/>
            <a:chOff x="733424" y="1466852"/>
            <a:chExt cx="5238750" cy="4476750"/>
          </a:xfrm>
        </p:grpSpPr>
        <p:sp>
          <p:nvSpPr>
            <p:cNvPr id="9" name="object 9"/>
            <p:cNvSpPr/>
            <p:nvPr/>
          </p:nvSpPr>
          <p:spPr>
            <a:xfrm>
              <a:off x="733425" y="1466852"/>
              <a:ext cx="5238750" cy="4476750"/>
            </a:xfrm>
            <a:custGeom>
              <a:avLst/>
              <a:gdLst/>
              <a:ahLst/>
              <a:cxnLst/>
              <a:rect l="l" t="t" r="r" b="b"/>
              <a:pathLst>
                <a:path w="5238750" h="4476750">
                  <a:moveTo>
                    <a:pt x="5143546" y="4476747"/>
                  </a:moveTo>
                  <a:lnTo>
                    <a:pt x="95203" y="4476747"/>
                  </a:lnTo>
                  <a:lnTo>
                    <a:pt x="85867" y="4476296"/>
                  </a:lnTo>
                  <a:lnTo>
                    <a:pt x="42321" y="4460711"/>
                  </a:lnTo>
                  <a:lnTo>
                    <a:pt x="11259" y="4426445"/>
                  </a:lnTo>
                  <a:lnTo>
                    <a:pt x="0" y="4381500"/>
                  </a:lnTo>
                  <a:lnTo>
                    <a:pt x="0" y="95249"/>
                  </a:lnTo>
                  <a:lnTo>
                    <a:pt x="453" y="85866"/>
                  </a:lnTo>
                  <a:lnTo>
                    <a:pt x="16037" y="42321"/>
                  </a:lnTo>
                  <a:lnTo>
                    <a:pt x="50303" y="11259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9"/>
                  </a:lnTo>
                  <a:lnTo>
                    <a:pt x="5238749" y="4381500"/>
                  </a:lnTo>
                  <a:lnTo>
                    <a:pt x="5227489" y="4426445"/>
                  </a:lnTo>
                  <a:lnTo>
                    <a:pt x="5196426" y="4460711"/>
                  </a:lnTo>
                  <a:lnTo>
                    <a:pt x="5152882" y="4476296"/>
                  </a:lnTo>
                  <a:lnTo>
                    <a:pt x="5143546" y="4476747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3412" y="1510906"/>
              <a:ext cx="5238750" cy="4432935"/>
            </a:xfrm>
            <a:custGeom>
              <a:avLst/>
              <a:gdLst/>
              <a:ahLst/>
              <a:cxnLst/>
              <a:rect l="l" t="t" r="r" b="b"/>
              <a:pathLst>
                <a:path w="5238750" h="4432935">
                  <a:moveTo>
                    <a:pt x="5238750" y="51206"/>
                  </a:moveTo>
                  <a:lnTo>
                    <a:pt x="5227498" y="6261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92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206"/>
                  </a:lnTo>
                  <a:lnTo>
                    <a:pt x="5229225" y="4337456"/>
                  </a:lnTo>
                  <a:lnTo>
                    <a:pt x="5219090" y="4377906"/>
                  </a:lnTo>
                  <a:lnTo>
                    <a:pt x="5203622" y="4398518"/>
                  </a:lnTo>
                  <a:lnTo>
                    <a:pt x="5168354" y="4419511"/>
                  </a:lnTo>
                  <a:lnTo>
                    <a:pt x="5143500" y="4423181"/>
                  </a:lnTo>
                  <a:lnTo>
                    <a:pt x="95250" y="4423181"/>
                  </a:lnTo>
                  <a:lnTo>
                    <a:pt x="54800" y="4413047"/>
                  </a:lnTo>
                  <a:lnTo>
                    <a:pt x="35128" y="4398530"/>
                  </a:lnTo>
                  <a:lnTo>
                    <a:pt x="28956" y="4391812"/>
                  </a:lnTo>
                  <a:lnTo>
                    <a:pt x="11163" y="4354182"/>
                  </a:lnTo>
                  <a:lnTo>
                    <a:pt x="9525" y="4337443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4337443"/>
                  </a:lnTo>
                  <a:lnTo>
                    <a:pt x="11264" y="4382389"/>
                  </a:lnTo>
                  <a:lnTo>
                    <a:pt x="27952" y="4404753"/>
                  </a:lnTo>
                  <a:lnTo>
                    <a:pt x="67652" y="4428617"/>
                  </a:lnTo>
                  <a:lnTo>
                    <a:pt x="95211" y="4432693"/>
                  </a:lnTo>
                  <a:lnTo>
                    <a:pt x="5143551" y="4432693"/>
                  </a:lnTo>
                  <a:lnTo>
                    <a:pt x="5184775" y="4423181"/>
                  </a:lnTo>
                  <a:lnTo>
                    <a:pt x="5210353" y="4405261"/>
                  </a:lnTo>
                  <a:lnTo>
                    <a:pt x="5210861" y="4404804"/>
                  </a:lnTo>
                  <a:lnTo>
                    <a:pt x="5234673" y="4365053"/>
                  </a:lnTo>
                  <a:lnTo>
                    <a:pt x="5238750" y="4337456"/>
                  </a:lnTo>
                  <a:lnTo>
                    <a:pt x="5238750" y="51206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48222" y="1466852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1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7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6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3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3" y="44393"/>
                  </a:lnTo>
                  <a:lnTo>
                    <a:pt x="5203173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009772"/>
              <a:ext cx="66674" cy="66670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6409233" y="1663700"/>
            <a:ext cx="122618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45" dirty="0">
                <a:solidFill>
                  <a:srgbClr val="898681"/>
                </a:solidFill>
                <a:latin typeface="맑은 고딕"/>
                <a:cs typeface="맑은 고딕"/>
              </a:rPr>
              <a:t>레포트</a:t>
            </a:r>
            <a:r>
              <a:rPr sz="900" b="1" spc="10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예시</a:t>
            </a:r>
            <a:r>
              <a:rPr sz="900" b="1" spc="10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50" dirty="0">
                <a:solidFill>
                  <a:srgbClr val="898681"/>
                </a:solidFill>
                <a:latin typeface="맑은 고딕"/>
                <a:cs typeface="맑은 고딕"/>
              </a:rPr>
              <a:t>시나리오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409233" y="1913254"/>
            <a:ext cx="556260" cy="8864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50" spc="10" dirty="0">
                <a:solidFill>
                  <a:srgbClr val="898681"/>
                </a:solidFill>
                <a:latin typeface="맑은 고딕"/>
                <a:cs typeface="맑은 고딕"/>
              </a:rPr>
              <a:t>입력</a:t>
            </a:r>
            <a:endParaRPr sz="950">
              <a:latin typeface="맑은 고딕"/>
              <a:cs typeface="맑은 고딕"/>
            </a:endParaRPr>
          </a:p>
          <a:p>
            <a:pPr marL="12700" marR="5080" algn="just">
              <a:lnSpc>
                <a:spcPct val="164500"/>
              </a:lnSpc>
            </a:pPr>
            <a:r>
              <a:rPr sz="950" spc="10" dirty="0">
                <a:solidFill>
                  <a:srgbClr val="898681"/>
                </a:solidFill>
                <a:latin typeface="맑은 고딕"/>
                <a:cs typeface="맑은 고딕"/>
              </a:rPr>
              <a:t>예측 </a:t>
            </a:r>
            <a:r>
              <a:rPr sz="950" spc="5" dirty="0">
                <a:solidFill>
                  <a:srgbClr val="898681"/>
                </a:solidFill>
                <a:latin typeface="맑은 고딕"/>
                <a:cs typeface="맑은 고딕"/>
              </a:rPr>
              <a:t>결과  누락 정보  추가 </a:t>
            </a:r>
            <a:r>
              <a:rPr sz="950" spc="10" dirty="0">
                <a:solidFill>
                  <a:srgbClr val="898681"/>
                </a:solidFill>
                <a:latin typeface="맑은 고딕"/>
                <a:cs typeface="맑은 고딕"/>
              </a:rPr>
              <a:t>질문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228383" y="1913254"/>
            <a:ext cx="2338705" cy="8864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"친구가</a:t>
            </a:r>
            <a:r>
              <a:rPr sz="950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다쳤어요.</a:t>
            </a:r>
            <a:r>
              <a:rPr sz="9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빨리</a:t>
            </a:r>
            <a:r>
              <a:rPr sz="950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도와주세요."</a:t>
            </a:r>
            <a:endParaRPr sz="9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의료</a:t>
            </a:r>
            <a:r>
              <a:rPr sz="950" spc="-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지원</a:t>
            </a:r>
            <a:endParaRPr sz="9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950" spc="10" dirty="0">
                <a:solidFill>
                  <a:srgbClr val="D03B3B"/>
                </a:solidFill>
                <a:latin typeface="맑은 고딕"/>
                <a:cs typeface="맑은 고딕"/>
              </a:rPr>
              <a:t>정확한</a:t>
            </a:r>
            <a:r>
              <a:rPr sz="950" spc="-25" dirty="0">
                <a:solidFill>
                  <a:srgbClr val="D03B3B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D03B3B"/>
                </a:solidFill>
                <a:latin typeface="맑은 고딕"/>
                <a:cs typeface="맑은 고딕"/>
              </a:rPr>
              <a:t>위치,</a:t>
            </a:r>
            <a:r>
              <a:rPr sz="950" spc="-25" dirty="0">
                <a:solidFill>
                  <a:srgbClr val="D03B3B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D03B3B"/>
                </a:solidFill>
                <a:latin typeface="맑은 고딕"/>
                <a:cs typeface="맑은 고딕"/>
              </a:rPr>
              <a:t>부상자</a:t>
            </a:r>
            <a:r>
              <a:rPr sz="950" spc="-25" dirty="0">
                <a:solidFill>
                  <a:srgbClr val="D03B3B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D03B3B"/>
                </a:solidFill>
                <a:latin typeface="맑은 고딕"/>
                <a:cs typeface="맑은 고딕"/>
              </a:rPr>
              <a:t>수</a:t>
            </a:r>
            <a:endParaRPr sz="9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735"/>
              </a:spcBef>
            </a:pP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"현재</a:t>
            </a:r>
            <a:r>
              <a:rPr sz="950" b="1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맑은 고딕"/>
                <a:cs typeface="맑은 고딕"/>
              </a:rPr>
              <a:t>위치와</a:t>
            </a:r>
            <a:r>
              <a:rPr sz="950" b="1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맑은 고딕"/>
                <a:cs typeface="맑은 고딕"/>
              </a:rPr>
              <a:t>부상자</a:t>
            </a:r>
            <a:r>
              <a:rPr sz="950" b="1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맑은 고딕"/>
                <a:cs typeface="맑은 고딕"/>
              </a:rPr>
              <a:t>수를</a:t>
            </a:r>
            <a:r>
              <a:rPr sz="950" b="1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맑은 고딕"/>
                <a:cs typeface="맑은 고딕"/>
              </a:rPr>
              <a:t>입력해</a:t>
            </a:r>
            <a:r>
              <a:rPr sz="950" b="1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주세요."</a:t>
            </a:r>
            <a:endParaRPr sz="950">
              <a:latin typeface="맑은 고딕"/>
              <a:cs typeface="맑은 고딕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733425" y="6076947"/>
            <a:ext cx="10725150" cy="390525"/>
            <a:chOff x="733425" y="6076947"/>
            <a:chExt cx="10725150" cy="390525"/>
          </a:xfrm>
        </p:grpSpPr>
        <p:sp>
          <p:nvSpPr>
            <p:cNvPr id="17" name="object 17"/>
            <p:cNvSpPr/>
            <p:nvPr/>
          </p:nvSpPr>
          <p:spPr>
            <a:xfrm>
              <a:off x="747712" y="6076947"/>
              <a:ext cx="10711180" cy="390525"/>
            </a:xfrm>
            <a:custGeom>
              <a:avLst/>
              <a:gdLst/>
              <a:ahLst/>
              <a:cxnLst/>
              <a:rect l="l" t="t" r="r" b="b"/>
              <a:pathLst>
                <a:path w="10711180" h="390525">
                  <a:moveTo>
                    <a:pt x="10639664" y="390520"/>
                  </a:moveTo>
                  <a:lnTo>
                    <a:pt x="0" y="390524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88"/>
                  </a:lnTo>
                  <a:lnTo>
                    <a:pt x="10681155" y="15617"/>
                  </a:lnTo>
                  <a:lnTo>
                    <a:pt x="10706974" y="51653"/>
                  </a:lnTo>
                  <a:lnTo>
                    <a:pt x="10710861" y="71195"/>
                  </a:lnTo>
                  <a:lnTo>
                    <a:pt x="10710861" y="319324"/>
                  </a:lnTo>
                  <a:lnTo>
                    <a:pt x="10695238" y="360819"/>
                  </a:lnTo>
                  <a:lnTo>
                    <a:pt x="10659197" y="386632"/>
                  </a:lnTo>
                  <a:lnTo>
                    <a:pt x="10639664" y="390520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733425" y="6076951"/>
              <a:ext cx="28575" cy="390525"/>
            </a:xfrm>
            <a:custGeom>
              <a:avLst/>
              <a:gdLst/>
              <a:ahLst/>
              <a:cxnLst/>
              <a:rect l="l" t="t" r="r" b="b"/>
              <a:pathLst>
                <a:path w="28575" h="390525">
                  <a:moveTo>
                    <a:pt x="0" y="390522"/>
                  </a:moveTo>
                  <a:lnTo>
                    <a:pt x="0" y="0"/>
                  </a:lnTo>
                  <a:lnTo>
                    <a:pt x="28574" y="0"/>
                  </a:lnTo>
                  <a:lnTo>
                    <a:pt x="28574" y="390522"/>
                  </a:lnTo>
                  <a:lnTo>
                    <a:pt x="0" y="390522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899169" y="6178549"/>
            <a:ext cx="6278245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이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인사이트가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맑은 고딕"/>
                <a:cs typeface="맑은 고딕"/>
              </a:rPr>
              <a:t>6~7번(웹앱의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"누락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정보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재요청"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기능)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으로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직접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이어짐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—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분석과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실제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서비스가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연결되는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지점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922535" y="1682750"/>
            <a:ext cx="4851400" cy="11290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분석</a:t>
            </a:r>
            <a:r>
              <a:rPr sz="900" b="1" spc="7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방법</a:t>
            </a:r>
            <a:endParaRPr sz="900">
              <a:latin typeface="맑은 고딕"/>
              <a:cs typeface="맑은 고딕"/>
            </a:endParaRPr>
          </a:p>
          <a:p>
            <a:pPr marL="202565" marR="5080">
              <a:lnSpc>
                <a:spcPct val="125000"/>
              </a:lnSpc>
              <a:spcBef>
                <a:spcPts val="630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위치 · 피해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인원 ·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피해 상황 ·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명시적 요청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4가지 핵심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정보의 포함 여부를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규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칙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기반으로 측정</a:t>
            </a:r>
            <a:endParaRPr sz="1050">
              <a:latin typeface="맑은 고딕"/>
              <a:cs typeface="맑은 고딕"/>
            </a:endParaRPr>
          </a:p>
          <a:p>
            <a:pPr marL="202565" marR="17145">
              <a:lnSpc>
                <a:spcPct val="125000"/>
              </a:lnSpc>
              <a:spcBef>
                <a:spcPts val="67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정보가 부족한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메시지일수록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분류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품질과 실제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대응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가능성이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낮아질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수 있음 </a:t>
            </a:r>
            <a:r>
              <a:rPr sz="1050" spc="-35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을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확인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21" name="object 2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49" y="2495547"/>
            <a:ext cx="66674" cy="6667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39001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4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5" dirty="0">
                <a:solidFill>
                  <a:srgbClr val="2978D5"/>
                </a:solidFill>
                <a:latin typeface="Bahnschrift"/>
                <a:cs typeface="Bahnschrift"/>
              </a:rPr>
              <a:t>V</a:t>
            </a:r>
            <a:r>
              <a:rPr sz="650" b="1" spc="-2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55" dirty="0">
                <a:solidFill>
                  <a:srgbClr val="2978D5"/>
                </a:solidFill>
                <a:latin typeface="Bahnschrift"/>
                <a:cs typeface="Bahnschrift"/>
              </a:rPr>
              <a:t>Z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10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44164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데이터</a:t>
            </a:r>
            <a:r>
              <a:rPr spc="-25" dirty="0"/>
              <a:t> </a:t>
            </a:r>
            <a:r>
              <a:rPr dirty="0"/>
              <a:t>시각화</a:t>
            </a:r>
            <a:r>
              <a:rPr spc="-25" dirty="0"/>
              <a:t> </a:t>
            </a:r>
            <a:r>
              <a:rPr dirty="0"/>
              <a:t>①</a:t>
            </a:r>
            <a:r>
              <a:rPr spc="-25" dirty="0"/>
              <a:t> </a:t>
            </a:r>
            <a:r>
              <a:rPr dirty="0"/>
              <a:t>분석</a:t>
            </a:r>
            <a:r>
              <a:rPr spc="-25" dirty="0"/>
              <a:t> </a:t>
            </a:r>
            <a:r>
              <a:rPr dirty="0"/>
              <a:t>대시보드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718194" y="1425003"/>
            <a:ext cx="4748530" cy="463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30700"/>
              </a:lnSpc>
              <a:spcBef>
                <a:spcPts val="100"/>
              </a:spcBef>
            </a:pPr>
            <a:r>
              <a:rPr sz="1100" dirty="0">
                <a:solidFill>
                  <a:srgbClr val="52504E"/>
                </a:solidFill>
                <a:latin typeface="Consolas"/>
                <a:cs typeface="Consolas"/>
              </a:rPr>
              <a:t>analysis_dashboard.py</a:t>
            </a:r>
            <a:r>
              <a:rPr sz="1100" spc="-220" dirty="0">
                <a:solidFill>
                  <a:srgbClr val="52504E"/>
                </a:solidFill>
                <a:latin typeface="Consolas"/>
                <a:cs typeface="Consolas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(</a:t>
            </a:r>
            <a:r>
              <a:rPr sz="1100" spc="-40" dirty="0">
                <a:solidFill>
                  <a:srgbClr val="52504E"/>
                </a:solidFill>
                <a:latin typeface="맑은 고딕"/>
                <a:cs typeface="맑은 고딕"/>
              </a:rPr>
              <a:t>S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t</a:t>
            </a:r>
            <a:r>
              <a:rPr sz="1100" spc="-20" dirty="0">
                <a:solidFill>
                  <a:srgbClr val="52504E"/>
                </a:solidFill>
                <a:latin typeface="맑은 고딕"/>
                <a:cs typeface="맑은 고딕"/>
              </a:rPr>
              <a:t>r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eamlit, 2개 탭) — 실제 서비스 화면과 분리된  연구·분석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전용 대시보드</a:t>
            </a:r>
            <a:endParaRPr sz="1100">
              <a:latin typeface="맑은 고딕"/>
              <a:cs typeface="맑은 고딕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733424" y="2038352"/>
            <a:ext cx="5238750" cy="4429125"/>
            <a:chOff x="733424" y="2038352"/>
            <a:chExt cx="5238750" cy="4429125"/>
          </a:xfrm>
        </p:grpSpPr>
        <p:sp>
          <p:nvSpPr>
            <p:cNvPr id="7" name="object 7"/>
            <p:cNvSpPr/>
            <p:nvPr/>
          </p:nvSpPr>
          <p:spPr>
            <a:xfrm>
              <a:off x="733425" y="2038352"/>
              <a:ext cx="5238750" cy="4429125"/>
            </a:xfrm>
            <a:custGeom>
              <a:avLst/>
              <a:gdLst/>
              <a:ahLst/>
              <a:cxnLst/>
              <a:rect l="l" t="t" r="r" b="b"/>
              <a:pathLst>
                <a:path w="5238750" h="4429125">
                  <a:moveTo>
                    <a:pt x="5143561" y="4429121"/>
                  </a:moveTo>
                  <a:lnTo>
                    <a:pt x="95188" y="4429121"/>
                  </a:lnTo>
                  <a:lnTo>
                    <a:pt x="85866" y="4428671"/>
                  </a:lnTo>
                  <a:lnTo>
                    <a:pt x="42321" y="4413086"/>
                  </a:lnTo>
                  <a:lnTo>
                    <a:pt x="11259" y="4378819"/>
                  </a:lnTo>
                  <a:lnTo>
                    <a:pt x="0" y="4333875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9"/>
                  </a:lnTo>
                  <a:lnTo>
                    <a:pt x="5238749" y="4333875"/>
                  </a:lnTo>
                  <a:lnTo>
                    <a:pt x="5227489" y="4378819"/>
                  </a:lnTo>
                  <a:lnTo>
                    <a:pt x="5196426" y="4413086"/>
                  </a:lnTo>
                  <a:lnTo>
                    <a:pt x="5152882" y="4428671"/>
                  </a:lnTo>
                  <a:lnTo>
                    <a:pt x="5143561" y="4429121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33412" y="2082405"/>
              <a:ext cx="5238750" cy="4385310"/>
            </a:xfrm>
            <a:custGeom>
              <a:avLst/>
              <a:gdLst/>
              <a:ahLst/>
              <a:cxnLst/>
              <a:rect l="l" t="t" r="r" b="b"/>
              <a:pathLst>
                <a:path w="5238750" h="4385310">
                  <a:moveTo>
                    <a:pt x="5238750" y="51206"/>
                  </a:moveTo>
                  <a:lnTo>
                    <a:pt x="5227498" y="6261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92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40"/>
                  </a:lnTo>
                  <a:lnTo>
                    <a:pt x="5229225" y="51206"/>
                  </a:lnTo>
                  <a:lnTo>
                    <a:pt x="5229225" y="4289831"/>
                  </a:lnTo>
                  <a:lnTo>
                    <a:pt x="5219090" y="4330281"/>
                  </a:lnTo>
                  <a:lnTo>
                    <a:pt x="5203622" y="4350893"/>
                  </a:lnTo>
                  <a:lnTo>
                    <a:pt x="5168354" y="4371886"/>
                  </a:lnTo>
                  <a:lnTo>
                    <a:pt x="5143500" y="4375556"/>
                  </a:lnTo>
                  <a:lnTo>
                    <a:pt x="95250" y="4375556"/>
                  </a:lnTo>
                  <a:lnTo>
                    <a:pt x="54800" y="4365422"/>
                  </a:lnTo>
                  <a:lnTo>
                    <a:pt x="35128" y="4350905"/>
                  </a:lnTo>
                  <a:lnTo>
                    <a:pt x="28956" y="4344187"/>
                  </a:lnTo>
                  <a:lnTo>
                    <a:pt x="11163" y="4306557"/>
                  </a:lnTo>
                  <a:lnTo>
                    <a:pt x="9525" y="4289818"/>
                  </a:lnTo>
                  <a:lnTo>
                    <a:pt x="9525" y="51206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206"/>
                  </a:lnTo>
                  <a:lnTo>
                    <a:pt x="0" y="4289831"/>
                  </a:lnTo>
                  <a:lnTo>
                    <a:pt x="11264" y="4334764"/>
                  </a:lnTo>
                  <a:lnTo>
                    <a:pt x="27952" y="4357128"/>
                  </a:lnTo>
                  <a:lnTo>
                    <a:pt x="67652" y="4381004"/>
                  </a:lnTo>
                  <a:lnTo>
                    <a:pt x="95199" y="4385068"/>
                  </a:lnTo>
                  <a:lnTo>
                    <a:pt x="5143563" y="4385068"/>
                  </a:lnTo>
                  <a:lnTo>
                    <a:pt x="5184775" y="4375556"/>
                  </a:lnTo>
                  <a:lnTo>
                    <a:pt x="5210353" y="4357636"/>
                  </a:lnTo>
                  <a:lnTo>
                    <a:pt x="5210861" y="4357179"/>
                  </a:lnTo>
                  <a:lnTo>
                    <a:pt x="5234673" y="4317441"/>
                  </a:lnTo>
                  <a:lnTo>
                    <a:pt x="5238750" y="4289831"/>
                  </a:lnTo>
                  <a:lnTo>
                    <a:pt x="5238750" y="51206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48222" y="2038352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4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1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7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6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4">
                  <a:moveTo>
                    <a:pt x="5203173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3" y="44393"/>
                  </a:lnTo>
                  <a:lnTo>
                    <a:pt x="5203173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581272"/>
              <a:ext cx="66674" cy="6667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3449" y="2876547"/>
              <a:ext cx="66674" cy="6667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3162297"/>
              <a:ext cx="66674" cy="66674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6219824" y="2038352"/>
            <a:ext cx="5238750" cy="4429125"/>
            <a:chOff x="6219824" y="2038352"/>
            <a:chExt cx="5238750" cy="4429125"/>
          </a:xfrm>
        </p:grpSpPr>
        <p:sp>
          <p:nvSpPr>
            <p:cNvPr id="14" name="object 14"/>
            <p:cNvSpPr/>
            <p:nvPr/>
          </p:nvSpPr>
          <p:spPr>
            <a:xfrm>
              <a:off x="6219824" y="2038352"/>
              <a:ext cx="5238750" cy="4429125"/>
            </a:xfrm>
            <a:custGeom>
              <a:avLst/>
              <a:gdLst/>
              <a:ahLst/>
              <a:cxnLst/>
              <a:rect l="l" t="t" r="r" b="b"/>
              <a:pathLst>
                <a:path w="5238750" h="4429125">
                  <a:moveTo>
                    <a:pt x="5143561" y="4429121"/>
                  </a:moveTo>
                  <a:lnTo>
                    <a:pt x="95188" y="4429121"/>
                  </a:lnTo>
                  <a:lnTo>
                    <a:pt x="85866" y="4428671"/>
                  </a:lnTo>
                  <a:lnTo>
                    <a:pt x="42321" y="4413086"/>
                  </a:lnTo>
                  <a:lnTo>
                    <a:pt x="11259" y="4378819"/>
                  </a:lnTo>
                  <a:lnTo>
                    <a:pt x="0" y="4333876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4333876"/>
                  </a:lnTo>
                  <a:lnTo>
                    <a:pt x="5227487" y="4378819"/>
                  </a:lnTo>
                  <a:lnTo>
                    <a:pt x="5196426" y="4413086"/>
                  </a:lnTo>
                  <a:lnTo>
                    <a:pt x="5152882" y="4428671"/>
                  </a:lnTo>
                  <a:lnTo>
                    <a:pt x="5143561" y="4429121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219812" y="2082405"/>
              <a:ext cx="5238750" cy="4385310"/>
            </a:xfrm>
            <a:custGeom>
              <a:avLst/>
              <a:gdLst/>
              <a:ahLst/>
              <a:cxnLst/>
              <a:rect l="l" t="t" r="r" b="b"/>
              <a:pathLst>
                <a:path w="5238750" h="4385310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206"/>
                  </a:lnTo>
                  <a:lnTo>
                    <a:pt x="5229225" y="4289818"/>
                  </a:lnTo>
                  <a:lnTo>
                    <a:pt x="5219090" y="4330281"/>
                  </a:lnTo>
                  <a:lnTo>
                    <a:pt x="5203622" y="4350893"/>
                  </a:lnTo>
                  <a:lnTo>
                    <a:pt x="5168354" y="4371886"/>
                  </a:lnTo>
                  <a:lnTo>
                    <a:pt x="5143500" y="4375556"/>
                  </a:lnTo>
                  <a:lnTo>
                    <a:pt x="95250" y="4375556"/>
                  </a:lnTo>
                  <a:lnTo>
                    <a:pt x="54800" y="4365422"/>
                  </a:lnTo>
                  <a:lnTo>
                    <a:pt x="35128" y="4350905"/>
                  </a:lnTo>
                  <a:lnTo>
                    <a:pt x="28956" y="4344187"/>
                  </a:lnTo>
                  <a:lnTo>
                    <a:pt x="11163" y="4306557"/>
                  </a:lnTo>
                  <a:lnTo>
                    <a:pt x="9525" y="4289818"/>
                  </a:lnTo>
                  <a:lnTo>
                    <a:pt x="9525" y="51206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206"/>
                  </a:lnTo>
                  <a:lnTo>
                    <a:pt x="0" y="4289831"/>
                  </a:lnTo>
                  <a:lnTo>
                    <a:pt x="11264" y="4334764"/>
                  </a:lnTo>
                  <a:lnTo>
                    <a:pt x="27940" y="4357141"/>
                  </a:lnTo>
                  <a:lnTo>
                    <a:pt x="67652" y="4381004"/>
                  </a:lnTo>
                  <a:lnTo>
                    <a:pt x="95199" y="4385068"/>
                  </a:lnTo>
                  <a:lnTo>
                    <a:pt x="5143563" y="4385068"/>
                  </a:lnTo>
                  <a:lnTo>
                    <a:pt x="5184775" y="4375556"/>
                  </a:lnTo>
                  <a:lnTo>
                    <a:pt x="5210861" y="4357179"/>
                  </a:lnTo>
                  <a:lnTo>
                    <a:pt x="5217172" y="4350220"/>
                  </a:lnTo>
                  <a:lnTo>
                    <a:pt x="5236946" y="4308411"/>
                  </a:lnTo>
                  <a:lnTo>
                    <a:pt x="5238750" y="4289831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234622" y="2038352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4">
                  <a:moveTo>
                    <a:pt x="5980" y="62333"/>
                  </a:moveTo>
                  <a:lnTo>
                    <a:pt x="0" y="44392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0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6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7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4">
                  <a:moveTo>
                    <a:pt x="5203174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6" y="34853"/>
                  </a:lnTo>
                  <a:lnTo>
                    <a:pt x="5207912" y="42321"/>
                  </a:lnTo>
                  <a:lnTo>
                    <a:pt x="5209153" y="44395"/>
                  </a:lnTo>
                  <a:lnTo>
                    <a:pt x="5203174" y="6233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19848" y="2581272"/>
              <a:ext cx="66674" cy="6667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419848" y="2876547"/>
              <a:ext cx="66674" cy="66670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922535" y="2263775"/>
            <a:ext cx="2669540" cy="1300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탭</a:t>
            </a:r>
            <a:r>
              <a:rPr sz="900" b="1" spc="114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1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·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45" dirty="0">
                <a:solidFill>
                  <a:srgbClr val="898681"/>
                </a:solidFill>
                <a:latin typeface="맑은 고딕"/>
                <a:cs typeface="맑은 고딕"/>
              </a:rPr>
              <a:t>데이터</a:t>
            </a:r>
            <a:r>
              <a:rPr sz="900" b="1" spc="12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현황</a:t>
            </a:r>
            <a:endParaRPr sz="900">
              <a:latin typeface="맑은 고딕"/>
              <a:cs typeface="맑은 고딕"/>
            </a:endParaRPr>
          </a:p>
          <a:p>
            <a:pPr marL="202565" marR="570865">
              <a:lnSpc>
                <a:spcPts val="2250"/>
              </a:lnSpc>
              <a:spcBef>
                <a:spcPts val="19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장르별(direct/news/social)</a:t>
            </a:r>
            <a:r>
              <a:rPr sz="1050" spc="-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분포 </a:t>
            </a:r>
            <a:r>
              <a:rPr sz="1050" spc="-35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상위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지원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유형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순위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75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메시지</a:t>
            </a:r>
            <a:r>
              <a:rPr sz="10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길이</a:t>
            </a:r>
            <a:r>
              <a:rPr sz="10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분포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핵심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정보(위치·인원·피해·요청)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포함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비율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49" y="3448047"/>
            <a:ext cx="66674" cy="66670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6409233" y="2263775"/>
            <a:ext cx="2679065" cy="10147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탭</a:t>
            </a:r>
            <a:r>
              <a:rPr sz="900" b="1" spc="11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2</a:t>
            </a:r>
            <a:r>
              <a:rPr sz="900" b="1" spc="114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·</a:t>
            </a:r>
            <a:r>
              <a:rPr sz="900" b="1" spc="11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60" dirty="0">
                <a:solidFill>
                  <a:srgbClr val="898681"/>
                </a:solidFill>
                <a:latin typeface="맑은 고딕"/>
                <a:cs typeface="맑은 고딕"/>
              </a:rPr>
              <a:t>모델·인사이트</a:t>
            </a:r>
            <a:endParaRPr sz="900">
              <a:latin typeface="맑은 고딕"/>
              <a:cs typeface="맑은 고딕"/>
            </a:endParaRPr>
          </a:p>
          <a:p>
            <a:pPr marL="202565" marR="5080">
              <a:lnSpc>
                <a:spcPts val="2250"/>
              </a:lnSpc>
              <a:spcBef>
                <a:spcPts val="195"/>
              </a:spcBef>
            </a:pP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Micro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/ 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Macro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 F1, 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Recall,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Hamming Loss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정보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완성도 그룹별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성능 비교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75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라벨별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수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↔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F1-score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관계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19848" y="3162297"/>
            <a:ext cx="66674" cy="66674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39001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4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5" dirty="0">
                <a:solidFill>
                  <a:srgbClr val="2978D5"/>
                </a:solidFill>
                <a:latin typeface="Bahnschrift"/>
                <a:cs typeface="Bahnschrift"/>
              </a:rPr>
              <a:t>V</a:t>
            </a:r>
            <a:r>
              <a:rPr sz="650" b="1" spc="-2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55" dirty="0">
                <a:solidFill>
                  <a:srgbClr val="2978D5"/>
                </a:solidFill>
                <a:latin typeface="Bahnschrift"/>
                <a:cs typeface="Bahnschrift"/>
              </a:rPr>
              <a:t>Z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11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65747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데이터</a:t>
            </a:r>
            <a:r>
              <a:rPr spc="-15" dirty="0"/>
              <a:t> </a:t>
            </a:r>
            <a:r>
              <a:rPr dirty="0"/>
              <a:t>시각화</a:t>
            </a:r>
            <a:r>
              <a:rPr spc="-15" dirty="0"/>
              <a:t> </a:t>
            </a:r>
            <a:r>
              <a:rPr dirty="0"/>
              <a:t>②</a:t>
            </a:r>
            <a:r>
              <a:rPr spc="-15" dirty="0"/>
              <a:t> </a:t>
            </a:r>
            <a:r>
              <a:rPr dirty="0"/>
              <a:t>운영</a:t>
            </a:r>
            <a:r>
              <a:rPr spc="-15" dirty="0"/>
              <a:t> </a:t>
            </a:r>
            <a:r>
              <a:rPr dirty="0"/>
              <a:t>대시보드</a:t>
            </a:r>
            <a:r>
              <a:rPr spc="-15" dirty="0"/>
              <a:t> </a:t>
            </a:r>
            <a:r>
              <a:rPr dirty="0"/>
              <a:t>—</a:t>
            </a:r>
            <a:r>
              <a:rPr spc="-10" dirty="0"/>
              <a:t> </a:t>
            </a:r>
            <a:r>
              <a:rPr dirty="0"/>
              <a:t>실시간</a:t>
            </a:r>
            <a:r>
              <a:rPr spc="-15" dirty="0"/>
              <a:t> </a:t>
            </a:r>
            <a:r>
              <a:rPr dirty="0"/>
              <a:t>지도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19824" y="1466849"/>
            <a:ext cx="5238749" cy="4476749"/>
          </a:xfrm>
          <a:prstGeom prst="rect">
            <a:avLst/>
          </a:prstGeom>
        </p:spPr>
      </p:pic>
      <p:grpSp>
        <p:nvGrpSpPr>
          <p:cNvPr id="6" name="object 6"/>
          <p:cNvGrpSpPr/>
          <p:nvPr/>
        </p:nvGrpSpPr>
        <p:grpSpPr>
          <a:xfrm>
            <a:off x="733424" y="1466850"/>
            <a:ext cx="5238750" cy="4476750"/>
            <a:chOff x="733424" y="1466850"/>
            <a:chExt cx="5238750" cy="4476750"/>
          </a:xfrm>
        </p:grpSpPr>
        <p:sp>
          <p:nvSpPr>
            <p:cNvPr id="7" name="object 7"/>
            <p:cNvSpPr/>
            <p:nvPr/>
          </p:nvSpPr>
          <p:spPr>
            <a:xfrm>
              <a:off x="733425" y="1466850"/>
              <a:ext cx="5238750" cy="4476750"/>
            </a:xfrm>
            <a:custGeom>
              <a:avLst/>
              <a:gdLst/>
              <a:ahLst/>
              <a:cxnLst/>
              <a:rect l="l" t="t" r="r" b="b"/>
              <a:pathLst>
                <a:path w="5238750" h="4476750">
                  <a:moveTo>
                    <a:pt x="5143500" y="4476749"/>
                  </a:moveTo>
                  <a:lnTo>
                    <a:pt x="95249" y="4476749"/>
                  </a:lnTo>
                  <a:lnTo>
                    <a:pt x="85867" y="4476295"/>
                  </a:lnTo>
                  <a:lnTo>
                    <a:pt x="42321" y="4460711"/>
                  </a:lnTo>
                  <a:lnTo>
                    <a:pt x="11259" y="4426444"/>
                  </a:lnTo>
                  <a:lnTo>
                    <a:pt x="0" y="4381500"/>
                  </a:lnTo>
                  <a:lnTo>
                    <a:pt x="0" y="95248"/>
                  </a:lnTo>
                  <a:lnTo>
                    <a:pt x="453" y="85866"/>
                  </a:lnTo>
                  <a:lnTo>
                    <a:pt x="16037" y="42321"/>
                  </a:lnTo>
                  <a:lnTo>
                    <a:pt x="50303" y="11259"/>
                  </a:lnTo>
                  <a:lnTo>
                    <a:pt x="95240" y="0"/>
                  </a:lnTo>
                  <a:lnTo>
                    <a:pt x="514350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8"/>
                  </a:lnTo>
                  <a:lnTo>
                    <a:pt x="5238749" y="4381500"/>
                  </a:lnTo>
                  <a:lnTo>
                    <a:pt x="5227489" y="4426444"/>
                  </a:lnTo>
                  <a:lnTo>
                    <a:pt x="5196426" y="4460711"/>
                  </a:lnTo>
                  <a:lnTo>
                    <a:pt x="5152882" y="4476295"/>
                  </a:lnTo>
                  <a:lnTo>
                    <a:pt x="5143500" y="447674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33412" y="1510906"/>
              <a:ext cx="5238750" cy="4432935"/>
            </a:xfrm>
            <a:custGeom>
              <a:avLst/>
              <a:gdLst/>
              <a:ahLst/>
              <a:cxnLst/>
              <a:rect l="l" t="t" r="r" b="b"/>
              <a:pathLst>
                <a:path w="5238750" h="4432935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4337456"/>
                  </a:lnTo>
                  <a:lnTo>
                    <a:pt x="5219090" y="4377906"/>
                  </a:lnTo>
                  <a:lnTo>
                    <a:pt x="5191137" y="4408741"/>
                  </a:lnTo>
                  <a:lnTo>
                    <a:pt x="5151945" y="4422762"/>
                  </a:lnTo>
                  <a:lnTo>
                    <a:pt x="5143500" y="4423168"/>
                  </a:lnTo>
                  <a:lnTo>
                    <a:pt x="95250" y="4423168"/>
                  </a:lnTo>
                  <a:lnTo>
                    <a:pt x="54800" y="4413034"/>
                  </a:lnTo>
                  <a:lnTo>
                    <a:pt x="23964" y="4385081"/>
                  </a:lnTo>
                  <a:lnTo>
                    <a:pt x="9944" y="4345889"/>
                  </a:lnTo>
                  <a:lnTo>
                    <a:pt x="9525" y="4337443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08"/>
                  </a:lnTo>
                  <a:lnTo>
                    <a:pt x="0" y="51193"/>
                  </a:lnTo>
                  <a:lnTo>
                    <a:pt x="0" y="4337443"/>
                  </a:lnTo>
                  <a:lnTo>
                    <a:pt x="11264" y="4382389"/>
                  </a:lnTo>
                  <a:lnTo>
                    <a:pt x="27952" y="4404753"/>
                  </a:lnTo>
                  <a:lnTo>
                    <a:pt x="67652" y="4428617"/>
                  </a:lnTo>
                  <a:lnTo>
                    <a:pt x="95250" y="4432693"/>
                  </a:lnTo>
                  <a:lnTo>
                    <a:pt x="5143512" y="4432693"/>
                  </a:lnTo>
                  <a:lnTo>
                    <a:pt x="5184775" y="4423168"/>
                  </a:lnTo>
                  <a:lnTo>
                    <a:pt x="5188445" y="4421441"/>
                  </a:lnTo>
                  <a:lnTo>
                    <a:pt x="5222722" y="4390377"/>
                  </a:lnTo>
                  <a:lnTo>
                    <a:pt x="5238305" y="4346829"/>
                  </a:lnTo>
                  <a:lnTo>
                    <a:pt x="5238750" y="4337456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482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33"/>
                  </a:moveTo>
                  <a:lnTo>
                    <a:pt x="0" y="44392"/>
                  </a:lnTo>
                  <a:lnTo>
                    <a:pt x="1239" y="42321"/>
                  </a:lnTo>
                  <a:lnTo>
                    <a:pt x="6785" y="34852"/>
                  </a:lnTo>
                  <a:lnTo>
                    <a:pt x="44001" y="7249"/>
                  </a:lnTo>
                  <a:lnTo>
                    <a:pt x="80442" y="0"/>
                  </a:lnTo>
                  <a:lnTo>
                    <a:pt x="5128711" y="0"/>
                  </a:lnTo>
                  <a:lnTo>
                    <a:pt x="5173647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1"/>
                  </a:lnTo>
                  <a:lnTo>
                    <a:pt x="32816" y="39800"/>
                  </a:lnTo>
                  <a:lnTo>
                    <a:pt x="9161" y="58199"/>
                  </a:lnTo>
                  <a:lnTo>
                    <a:pt x="5980" y="62333"/>
                  </a:lnTo>
                  <a:close/>
                </a:path>
                <a:path w="5209540" h="62865">
                  <a:moveTo>
                    <a:pt x="5203173" y="62333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7" y="34852"/>
                  </a:lnTo>
                  <a:lnTo>
                    <a:pt x="5207913" y="42321"/>
                  </a:lnTo>
                  <a:lnTo>
                    <a:pt x="5209153" y="44393"/>
                  </a:lnTo>
                  <a:lnTo>
                    <a:pt x="5203173" y="62333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3449" y="2009772"/>
              <a:ext cx="66674" cy="6667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33449" y="2295522"/>
              <a:ext cx="66674" cy="66670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6409233" y="1663700"/>
            <a:ext cx="5594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지표</a:t>
            </a:r>
            <a:r>
              <a:rPr sz="900" b="1" spc="5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카드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14008" y="1939925"/>
            <a:ext cx="674370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전체</a:t>
            </a:r>
            <a:r>
              <a:rPr sz="90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신고</a:t>
            </a:r>
            <a:r>
              <a:rPr sz="900" spc="8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Consolas"/>
                <a:cs typeface="Consolas"/>
              </a:rPr>
              <a:t>N</a:t>
            </a:r>
            <a:endParaRPr sz="1050">
              <a:latin typeface="Consolas"/>
              <a:cs typeface="Consola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67550" y="1939925"/>
            <a:ext cx="674370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구조</a:t>
            </a:r>
            <a:r>
              <a:rPr sz="90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요청</a:t>
            </a:r>
            <a:r>
              <a:rPr sz="900" spc="8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Consolas"/>
                <a:cs typeface="Consolas"/>
              </a:rPr>
              <a:t>N</a:t>
            </a:r>
            <a:endParaRPr sz="1050">
              <a:latin typeface="Consolas"/>
              <a:cs typeface="Consola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421092" y="1939925"/>
            <a:ext cx="793750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긴급도</a:t>
            </a:r>
            <a:r>
              <a:rPr sz="90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높음</a:t>
            </a:r>
            <a:r>
              <a:rPr sz="900" spc="8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Consolas"/>
                <a:cs typeface="Consolas"/>
              </a:rPr>
              <a:t>N</a:t>
            </a:r>
            <a:endParaRPr sz="1050">
              <a:latin typeface="Consolas"/>
              <a:cs typeface="Consola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9493696" y="1939925"/>
            <a:ext cx="793750" cy="185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위치</a:t>
            </a:r>
            <a:r>
              <a:rPr sz="90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0A0A0A"/>
                </a:solidFill>
                <a:latin typeface="맑은 고딕"/>
                <a:cs typeface="맑은 고딕"/>
              </a:rPr>
              <a:t>확인됨</a:t>
            </a:r>
            <a:r>
              <a:rPr sz="900" spc="8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Consolas"/>
                <a:cs typeface="Consolas"/>
              </a:rPr>
              <a:t>N</a:t>
            </a:r>
            <a:endParaRPr sz="1050">
              <a:latin typeface="Consolas"/>
              <a:cs typeface="Consola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514008" y="2397125"/>
            <a:ext cx="4089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05" indent="-154940">
              <a:lnSpc>
                <a:spcPct val="100000"/>
              </a:lnSpc>
              <a:spcBef>
                <a:spcPts val="100"/>
              </a:spcBef>
              <a:buChar char="●"/>
              <a:tabLst>
                <a:tab pos="167640" algn="l"/>
              </a:tabLst>
            </a:pPr>
            <a:r>
              <a:rPr sz="900" b="1" dirty="0">
                <a:solidFill>
                  <a:srgbClr val="D03B3B"/>
                </a:solidFill>
                <a:latin typeface="맑은 고딕"/>
                <a:cs typeface="맑은 고딕"/>
              </a:rPr>
              <a:t>높음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182842" y="2397125"/>
            <a:ext cx="4089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05" indent="-154940">
              <a:lnSpc>
                <a:spcPct val="100000"/>
              </a:lnSpc>
              <a:spcBef>
                <a:spcPts val="100"/>
              </a:spcBef>
              <a:buChar char="●"/>
              <a:tabLst>
                <a:tab pos="167640" algn="l"/>
              </a:tabLst>
            </a:pPr>
            <a:r>
              <a:rPr sz="900" b="1" dirty="0">
                <a:solidFill>
                  <a:srgbClr val="B4780E"/>
                </a:solidFill>
                <a:latin typeface="맑은 고딕"/>
                <a:cs typeface="맑은 고딕"/>
              </a:rPr>
              <a:t>보통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851675" y="2397125"/>
            <a:ext cx="40894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005" indent="-154940">
              <a:lnSpc>
                <a:spcPct val="100000"/>
              </a:lnSpc>
              <a:spcBef>
                <a:spcPts val="100"/>
              </a:spcBef>
              <a:buChar char="●"/>
              <a:tabLst>
                <a:tab pos="167640" algn="l"/>
              </a:tabLst>
            </a:pPr>
            <a:r>
              <a:rPr sz="900" b="1" dirty="0">
                <a:solidFill>
                  <a:srgbClr val="0CA20C"/>
                </a:solidFill>
                <a:latin typeface="맑은 고딕"/>
                <a:cs typeface="맑은 고딕"/>
              </a:rPr>
              <a:t>낮음</a:t>
            </a:r>
            <a:endParaRPr sz="900">
              <a:latin typeface="맑은 고딕"/>
              <a:cs typeface="맑은 고딕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33425" y="6076946"/>
            <a:ext cx="10725150" cy="390525"/>
            <a:chOff x="733425" y="6076946"/>
            <a:chExt cx="10725150" cy="390525"/>
          </a:xfrm>
        </p:grpSpPr>
        <p:sp>
          <p:nvSpPr>
            <p:cNvPr id="21" name="object 21"/>
            <p:cNvSpPr/>
            <p:nvPr/>
          </p:nvSpPr>
          <p:spPr>
            <a:xfrm>
              <a:off x="747712" y="6076946"/>
              <a:ext cx="10711180" cy="390525"/>
            </a:xfrm>
            <a:custGeom>
              <a:avLst/>
              <a:gdLst/>
              <a:ahLst/>
              <a:cxnLst/>
              <a:rect l="l" t="t" r="r" b="b"/>
              <a:pathLst>
                <a:path w="10711180" h="390525">
                  <a:moveTo>
                    <a:pt x="10639664" y="390524"/>
                  </a:moveTo>
                  <a:lnTo>
                    <a:pt x="0" y="390524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83"/>
                  </a:lnTo>
                  <a:lnTo>
                    <a:pt x="10681155" y="15613"/>
                  </a:lnTo>
                  <a:lnTo>
                    <a:pt x="10706974" y="51653"/>
                  </a:lnTo>
                  <a:lnTo>
                    <a:pt x="10710861" y="71190"/>
                  </a:lnTo>
                  <a:lnTo>
                    <a:pt x="10710861" y="319324"/>
                  </a:lnTo>
                  <a:lnTo>
                    <a:pt x="10695238" y="360815"/>
                  </a:lnTo>
                  <a:lnTo>
                    <a:pt x="10659197" y="386632"/>
                  </a:lnTo>
                  <a:lnTo>
                    <a:pt x="10639664" y="390524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33425" y="6076949"/>
              <a:ext cx="28575" cy="390525"/>
            </a:xfrm>
            <a:custGeom>
              <a:avLst/>
              <a:gdLst/>
              <a:ahLst/>
              <a:cxnLst/>
              <a:rect l="l" t="t" r="r" b="b"/>
              <a:pathLst>
                <a:path w="28575" h="390525">
                  <a:moveTo>
                    <a:pt x="28574" y="390524"/>
                  </a:moveTo>
                  <a:lnTo>
                    <a:pt x="0" y="390524"/>
                  </a:lnTo>
                  <a:lnTo>
                    <a:pt x="0" y="0"/>
                  </a:lnTo>
                  <a:lnTo>
                    <a:pt x="28574" y="0"/>
                  </a:lnTo>
                  <a:lnTo>
                    <a:pt x="28574" y="390524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899169" y="6178549"/>
            <a:ext cx="639064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분석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대시보드가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"왜"를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보여준다면,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운영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대시보드는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"지금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어디서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무슨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일이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일어나는지"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를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실시간으로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보여준다.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922535" y="1682750"/>
            <a:ext cx="4705350" cy="1214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구성</a:t>
            </a:r>
            <a:endParaRPr sz="90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4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실제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배포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웹앱의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관리자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실시간 대시보드</a:t>
            </a:r>
            <a:endParaRPr sz="105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접수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신고를 긴급도별 색상으로 지도에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시각화 (pydeck)</a:t>
            </a:r>
            <a:endParaRPr sz="1050">
              <a:latin typeface="맑은 고딕"/>
              <a:cs typeface="맑은 고딕"/>
            </a:endParaRPr>
          </a:p>
          <a:p>
            <a:pPr marL="202565" marR="5080">
              <a:lnSpc>
                <a:spcPct val="125000"/>
              </a:lnSpc>
              <a:spcBef>
                <a:spcPts val="67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위치는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OpenStreetMap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Nominatim으로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지오코딩,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대한민국으로</a:t>
            </a:r>
            <a:r>
              <a:rPr sz="1050" b="1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검색</a:t>
            </a:r>
            <a:r>
              <a:rPr sz="1050" b="1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범위 </a:t>
            </a:r>
            <a:r>
              <a:rPr sz="1050" b="1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한정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3449" y="2581272"/>
            <a:ext cx="66674" cy="6667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73355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5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20" dirty="0">
                <a:solidFill>
                  <a:srgbClr val="2978D5"/>
                </a:solidFill>
                <a:latin typeface="Bahnschrift"/>
                <a:cs typeface="Bahnschrift"/>
              </a:rPr>
              <a:t>M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6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95" dirty="0">
                <a:solidFill>
                  <a:srgbClr val="2978D5"/>
                </a:solidFill>
                <a:latin typeface="Bahnschrift"/>
                <a:cs typeface="Bahnschrift"/>
              </a:rPr>
              <a:t>H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R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12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30905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머신러닝</a:t>
            </a:r>
            <a:r>
              <a:rPr spc="-35" dirty="0"/>
              <a:t> </a:t>
            </a:r>
            <a:r>
              <a:rPr dirty="0"/>
              <a:t>①</a:t>
            </a:r>
            <a:r>
              <a:rPr spc="-30" dirty="0"/>
              <a:t> </a:t>
            </a:r>
            <a:r>
              <a:rPr dirty="0"/>
              <a:t>모델</a:t>
            </a:r>
            <a:r>
              <a:rPr spc="-35" dirty="0"/>
              <a:t> </a:t>
            </a:r>
            <a:r>
              <a:rPr dirty="0"/>
              <a:t>설계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6219824" y="1466849"/>
            <a:ext cx="5238750" cy="5000625"/>
            <a:chOff x="6219824" y="1466849"/>
            <a:chExt cx="5238750" cy="5000625"/>
          </a:xfrm>
        </p:grpSpPr>
        <p:sp>
          <p:nvSpPr>
            <p:cNvPr id="6" name="object 6"/>
            <p:cNvSpPr/>
            <p:nvPr/>
          </p:nvSpPr>
          <p:spPr>
            <a:xfrm>
              <a:off x="6219824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16"/>
                  </a:moveTo>
                  <a:lnTo>
                    <a:pt x="95249" y="5000616"/>
                  </a:lnTo>
                  <a:lnTo>
                    <a:pt x="85866" y="5000163"/>
                  </a:lnTo>
                  <a:lnTo>
                    <a:pt x="42321" y="4984578"/>
                  </a:lnTo>
                  <a:lnTo>
                    <a:pt x="11259" y="4950311"/>
                  </a:lnTo>
                  <a:lnTo>
                    <a:pt x="0" y="4905368"/>
                  </a:lnTo>
                  <a:lnTo>
                    <a:pt x="0" y="95240"/>
                  </a:lnTo>
                  <a:lnTo>
                    <a:pt x="11259" y="50295"/>
                  </a:lnTo>
                  <a:lnTo>
                    <a:pt x="42321" y="16029"/>
                  </a:lnTo>
                  <a:lnTo>
                    <a:pt x="85866" y="445"/>
                  </a:lnTo>
                  <a:lnTo>
                    <a:pt x="95084" y="0"/>
                  </a:lnTo>
                  <a:lnTo>
                    <a:pt x="5143665" y="0"/>
                  </a:lnTo>
                  <a:lnTo>
                    <a:pt x="5188443" y="11251"/>
                  </a:lnTo>
                  <a:lnTo>
                    <a:pt x="5222710" y="42313"/>
                  </a:lnTo>
                  <a:lnTo>
                    <a:pt x="5238295" y="85858"/>
                  </a:lnTo>
                  <a:lnTo>
                    <a:pt x="5238749" y="95240"/>
                  </a:lnTo>
                  <a:lnTo>
                    <a:pt x="5238749" y="4905368"/>
                  </a:lnTo>
                  <a:lnTo>
                    <a:pt x="5227487" y="4950311"/>
                  </a:lnTo>
                  <a:lnTo>
                    <a:pt x="5196426" y="4984578"/>
                  </a:lnTo>
                  <a:lnTo>
                    <a:pt x="5152882" y="5000163"/>
                  </a:lnTo>
                  <a:lnTo>
                    <a:pt x="5143499" y="5000616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19824" y="1466849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24"/>
                  </a:moveTo>
                  <a:lnTo>
                    <a:pt x="95249" y="5000624"/>
                  </a:lnTo>
                  <a:lnTo>
                    <a:pt x="85866" y="5000171"/>
                  </a:lnTo>
                  <a:lnTo>
                    <a:pt x="42321" y="4984586"/>
                  </a:lnTo>
                  <a:lnTo>
                    <a:pt x="11259" y="4950319"/>
                  </a:lnTo>
                  <a:lnTo>
                    <a:pt x="0" y="4905374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47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4" y="89621"/>
                  </a:lnTo>
                  <a:lnTo>
                    <a:pt x="9524" y="4911003"/>
                  </a:lnTo>
                  <a:lnTo>
                    <a:pt x="20845" y="4948320"/>
                  </a:lnTo>
                  <a:lnTo>
                    <a:pt x="52303" y="4979778"/>
                  </a:lnTo>
                  <a:lnTo>
                    <a:pt x="89621" y="4991099"/>
                  </a:lnTo>
                  <a:lnTo>
                    <a:pt x="5184767" y="4991099"/>
                  </a:lnTo>
                  <a:lnTo>
                    <a:pt x="5179949" y="4993373"/>
                  </a:lnTo>
                  <a:lnTo>
                    <a:pt x="5171107" y="4996545"/>
                  </a:lnTo>
                  <a:lnTo>
                    <a:pt x="5162084" y="4998811"/>
                  </a:lnTo>
                  <a:lnTo>
                    <a:pt x="5152882" y="5000171"/>
                  </a:lnTo>
                  <a:lnTo>
                    <a:pt x="5143499" y="5000624"/>
                  </a:lnTo>
                  <a:close/>
                </a:path>
                <a:path w="5238750" h="5000625">
                  <a:moveTo>
                    <a:pt x="5184767" y="4991099"/>
                  </a:moveTo>
                  <a:lnTo>
                    <a:pt x="5149128" y="4991099"/>
                  </a:lnTo>
                  <a:lnTo>
                    <a:pt x="5154703" y="4990550"/>
                  </a:lnTo>
                  <a:lnTo>
                    <a:pt x="5165744" y="4988353"/>
                  </a:lnTo>
                  <a:lnTo>
                    <a:pt x="5200136" y="4969971"/>
                  </a:lnTo>
                  <a:lnTo>
                    <a:pt x="5224853" y="4932979"/>
                  </a:lnTo>
                  <a:lnTo>
                    <a:pt x="5229224" y="4911003"/>
                  </a:lnTo>
                  <a:lnTo>
                    <a:pt x="5229224" y="89621"/>
                  </a:lnTo>
                  <a:lnTo>
                    <a:pt x="5217904" y="52303"/>
                  </a:lnTo>
                  <a:lnTo>
                    <a:pt x="5186445" y="20845"/>
                  </a:lnTo>
                  <a:lnTo>
                    <a:pt x="5149128" y="9525"/>
                  </a:lnTo>
                  <a:lnTo>
                    <a:pt x="5184768" y="9525"/>
                  </a:lnTo>
                  <a:lnTo>
                    <a:pt x="5217164" y="34853"/>
                  </a:lnTo>
                  <a:lnTo>
                    <a:pt x="5236935" y="76664"/>
                  </a:lnTo>
                  <a:lnTo>
                    <a:pt x="5238749" y="95249"/>
                  </a:lnTo>
                  <a:lnTo>
                    <a:pt x="5238749" y="4905374"/>
                  </a:lnTo>
                  <a:lnTo>
                    <a:pt x="5227487" y="4950319"/>
                  </a:lnTo>
                  <a:lnTo>
                    <a:pt x="5196426" y="4984586"/>
                  </a:lnTo>
                  <a:lnTo>
                    <a:pt x="5188444" y="4989364"/>
                  </a:lnTo>
                  <a:lnTo>
                    <a:pt x="5184767" y="49910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733424" y="1466850"/>
            <a:ext cx="5238750" cy="5000625"/>
            <a:chOff x="733424" y="1466850"/>
            <a:chExt cx="5238750" cy="5000625"/>
          </a:xfrm>
        </p:grpSpPr>
        <p:sp>
          <p:nvSpPr>
            <p:cNvPr id="9" name="object 9"/>
            <p:cNvSpPr/>
            <p:nvPr/>
          </p:nvSpPr>
          <p:spPr>
            <a:xfrm>
              <a:off x="733425" y="1466850"/>
              <a:ext cx="5238750" cy="5000625"/>
            </a:xfrm>
            <a:custGeom>
              <a:avLst/>
              <a:gdLst/>
              <a:ahLst/>
              <a:cxnLst/>
              <a:rect l="l" t="t" r="r" b="b"/>
              <a:pathLst>
                <a:path w="5238750" h="5000625">
                  <a:moveTo>
                    <a:pt x="5143499" y="5000616"/>
                  </a:moveTo>
                  <a:lnTo>
                    <a:pt x="95249" y="5000616"/>
                  </a:lnTo>
                  <a:lnTo>
                    <a:pt x="85866" y="5000163"/>
                  </a:lnTo>
                  <a:lnTo>
                    <a:pt x="42321" y="4984578"/>
                  </a:lnTo>
                  <a:lnTo>
                    <a:pt x="11259" y="4950311"/>
                  </a:lnTo>
                  <a:lnTo>
                    <a:pt x="0" y="4905367"/>
                  </a:lnTo>
                  <a:lnTo>
                    <a:pt x="0" y="95241"/>
                  </a:lnTo>
                  <a:lnTo>
                    <a:pt x="453" y="85858"/>
                  </a:lnTo>
                  <a:lnTo>
                    <a:pt x="16037" y="42313"/>
                  </a:lnTo>
                  <a:lnTo>
                    <a:pt x="50303" y="11251"/>
                  </a:lnTo>
                  <a:lnTo>
                    <a:pt x="95084" y="0"/>
                  </a:lnTo>
                  <a:lnTo>
                    <a:pt x="5143665" y="0"/>
                  </a:lnTo>
                  <a:lnTo>
                    <a:pt x="5188444" y="11251"/>
                  </a:lnTo>
                  <a:lnTo>
                    <a:pt x="5222711" y="42313"/>
                  </a:lnTo>
                  <a:lnTo>
                    <a:pt x="5238296" y="85858"/>
                  </a:lnTo>
                  <a:lnTo>
                    <a:pt x="5238749" y="95241"/>
                  </a:lnTo>
                  <a:lnTo>
                    <a:pt x="5238749" y="4905367"/>
                  </a:lnTo>
                  <a:lnTo>
                    <a:pt x="5227489" y="4950311"/>
                  </a:lnTo>
                  <a:lnTo>
                    <a:pt x="5196426" y="4984578"/>
                  </a:lnTo>
                  <a:lnTo>
                    <a:pt x="5152882" y="5000163"/>
                  </a:lnTo>
                  <a:lnTo>
                    <a:pt x="5143499" y="5000616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33412" y="1510893"/>
              <a:ext cx="5238750" cy="4956810"/>
            </a:xfrm>
            <a:custGeom>
              <a:avLst/>
              <a:gdLst/>
              <a:ahLst/>
              <a:cxnLst/>
              <a:rect l="l" t="t" r="r" b="b"/>
              <a:pathLst>
                <a:path w="5238750" h="4956810">
                  <a:moveTo>
                    <a:pt x="5238750" y="51206"/>
                  </a:moveTo>
                  <a:lnTo>
                    <a:pt x="5227498" y="6261"/>
                  </a:lnTo>
                  <a:lnTo>
                    <a:pt x="5223751" y="12"/>
                  </a:lnTo>
                  <a:lnTo>
                    <a:pt x="5217757" y="17995"/>
                  </a:lnTo>
                  <a:lnTo>
                    <a:pt x="5219090" y="19748"/>
                  </a:lnTo>
                  <a:lnTo>
                    <a:pt x="5222710" y="25692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40"/>
                  </a:lnTo>
                  <a:lnTo>
                    <a:pt x="5229225" y="51206"/>
                  </a:lnTo>
                  <a:lnTo>
                    <a:pt x="5229225" y="4861331"/>
                  </a:lnTo>
                  <a:lnTo>
                    <a:pt x="5219090" y="4901781"/>
                  </a:lnTo>
                  <a:lnTo>
                    <a:pt x="5203622" y="4922393"/>
                  </a:lnTo>
                  <a:lnTo>
                    <a:pt x="5168354" y="4943386"/>
                  </a:lnTo>
                  <a:lnTo>
                    <a:pt x="5143500" y="4947056"/>
                  </a:lnTo>
                  <a:lnTo>
                    <a:pt x="95250" y="4947056"/>
                  </a:lnTo>
                  <a:lnTo>
                    <a:pt x="54800" y="4936922"/>
                  </a:lnTo>
                  <a:lnTo>
                    <a:pt x="35128" y="4922405"/>
                  </a:lnTo>
                  <a:lnTo>
                    <a:pt x="28956" y="4915687"/>
                  </a:lnTo>
                  <a:lnTo>
                    <a:pt x="11163" y="4878057"/>
                  </a:lnTo>
                  <a:lnTo>
                    <a:pt x="9525" y="4861331"/>
                  </a:lnTo>
                  <a:lnTo>
                    <a:pt x="9525" y="51206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206"/>
                  </a:lnTo>
                  <a:lnTo>
                    <a:pt x="0" y="4861331"/>
                  </a:lnTo>
                  <a:lnTo>
                    <a:pt x="11264" y="4906276"/>
                  </a:lnTo>
                  <a:lnTo>
                    <a:pt x="27940" y="4928641"/>
                  </a:lnTo>
                  <a:lnTo>
                    <a:pt x="67652" y="4952504"/>
                  </a:lnTo>
                  <a:lnTo>
                    <a:pt x="95250" y="4956581"/>
                  </a:lnTo>
                  <a:lnTo>
                    <a:pt x="5143512" y="4956581"/>
                  </a:lnTo>
                  <a:lnTo>
                    <a:pt x="5184775" y="4947056"/>
                  </a:lnTo>
                  <a:lnTo>
                    <a:pt x="5210353" y="4929136"/>
                  </a:lnTo>
                  <a:lnTo>
                    <a:pt x="5234673" y="4888941"/>
                  </a:lnTo>
                  <a:lnTo>
                    <a:pt x="5238750" y="4861331"/>
                  </a:lnTo>
                  <a:lnTo>
                    <a:pt x="5238750" y="51206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48222" y="1466850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5">
                  <a:moveTo>
                    <a:pt x="5980" y="62325"/>
                  </a:moveTo>
                  <a:lnTo>
                    <a:pt x="0" y="44385"/>
                  </a:lnTo>
                  <a:lnTo>
                    <a:pt x="1239" y="42313"/>
                  </a:lnTo>
                  <a:lnTo>
                    <a:pt x="6785" y="34845"/>
                  </a:lnTo>
                  <a:lnTo>
                    <a:pt x="44001" y="7242"/>
                  </a:lnTo>
                  <a:lnTo>
                    <a:pt x="80286" y="0"/>
                  </a:lnTo>
                  <a:lnTo>
                    <a:pt x="5128867" y="0"/>
                  </a:lnTo>
                  <a:lnTo>
                    <a:pt x="5173647" y="11251"/>
                  </a:lnTo>
                  <a:lnTo>
                    <a:pt x="5196667" y="28566"/>
                  </a:lnTo>
                  <a:lnTo>
                    <a:pt x="80452" y="28566"/>
                  </a:lnTo>
                  <a:lnTo>
                    <a:pt x="72007" y="28884"/>
                  </a:lnTo>
                  <a:lnTo>
                    <a:pt x="32816" y="39793"/>
                  </a:lnTo>
                  <a:lnTo>
                    <a:pt x="9161" y="58192"/>
                  </a:lnTo>
                  <a:lnTo>
                    <a:pt x="5980" y="62325"/>
                  </a:lnTo>
                  <a:close/>
                </a:path>
                <a:path w="5209540" h="62865">
                  <a:moveTo>
                    <a:pt x="5203173" y="62326"/>
                  </a:moveTo>
                  <a:lnTo>
                    <a:pt x="5169152" y="36448"/>
                  </a:lnTo>
                  <a:lnTo>
                    <a:pt x="5128702" y="28566"/>
                  </a:lnTo>
                  <a:lnTo>
                    <a:pt x="5196667" y="28566"/>
                  </a:lnTo>
                  <a:lnTo>
                    <a:pt x="5202367" y="34845"/>
                  </a:lnTo>
                  <a:lnTo>
                    <a:pt x="5207913" y="42313"/>
                  </a:lnTo>
                  <a:lnTo>
                    <a:pt x="5209153" y="44385"/>
                  </a:lnTo>
                  <a:lnTo>
                    <a:pt x="5203173" y="62326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009771"/>
              <a:ext cx="66674" cy="66674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295521"/>
              <a:ext cx="66674" cy="66670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10443516" y="2225675"/>
            <a:ext cx="7854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재현율</a:t>
            </a: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↑</a:t>
            </a:r>
            <a:r>
              <a:rPr sz="900" spc="-85" dirty="0">
                <a:solidFill>
                  <a:srgbClr val="52504E"/>
                </a:solidFill>
                <a:latin typeface="Consolas"/>
                <a:cs typeface="Consolas"/>
              </a:rPr>
              <a:t> 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오탐</a:t>
            </a: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↑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409233" y="1663700"/>
            <a:ext cx="3058795" cy="9925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45" dirty="0">
                <a:solidFill>
                  <a:srgbClr val="898681"/>
                </a:solidFill>
                <a:latin typeface="맑은 고딕"/>
                <a:cs typeface="맑은 고딕"/>
              </a:rPr>
              <a:t>임계값</a:t>
            </a:r>
            <a:r>
              <a:rPr sz="900" b="1" spc="8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튜닝</a:t>
            </a:r>
            <a:endParaRPr sz="9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70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검증셋에서</a:t>
            </a:r>
            <a:r>
              <a:rPr sz="11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0.15~0.75</a:t>
            </a:r>
            <a:r>
              <a:rPr sz="11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스윕</a:t>
            </a:r>
            <a:r>
              <a:rPr sz="11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→</a:t>
            </a:r>
            <a:r>
              <a:rPr sz="11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b="1" spc="25" dirty="0">
                <a:solidFill>
                  <a:srgbClr val="2978D5"/>
                </a:solidFill>
                <a:latin typeface="맑은 고딕"/>
                <a:cs typeface="맑은 고딕"/>
              </a:rPr>
              <a:t>최적</a:t>
            </a:r>
            <a:r>
              <a:rPr sz="1100" b="1" spc="-5" dirty="0">
                <a:solidFill>
                  <a:srgbClr val="2978D5"/>
                </a:solidFill>
                <a:latin typeface="맑은 고딕"/>
                <a:cs typeface="맑은 고딕"/>
              </a:rPr>
              <a:t> </a:t>
            </a:r>
            <a:r>
              <a:rPr sz="1100" b="1" spc="25" dirty="0">
                <a:solidFill>
                  <a:srgbClr val="2978D5"/>
                </a:solidFill>
                <a:latin typeface="맑은 고딕"/>
                <a:cs typeface="맑은 고딕"/>
              </a:rPr>
              <a:t>임계값</a:t>
            </a:r>
            <a:r>
              <a:rPr sz="1100" b="1" spc="-5" dirty="0">
                <a:solidFill>
                  <a:srgbClr val="2978D5"/>
                </a:solidFill>
                <a:latin typeface="맑은 고딕"/>
                <a:cs typeface="맑은 고딕"/>
              </a:rPr>
              <a:t> </a:t>
            </a:r>
            <a:r>
              <a:rPr sz="1100" b="1" spc="10" dirty="0">
                <a:solidFill>
                  <a:srgbClr val="2978D5"/>
                </a:solidFill>
                <a:latin typeface="맑은 고딕"/>
                <a:cs typeface="맑은 고딕"/>
              </a:rPr>
              <a:t>0.55</a:t>
            </a:r>
            <a:endParaRPr sz="1100">
              <a:latin typeface="맑은 고딕"/>
              <a:cs typeface="맑은 고딕"/>
            </a:endParaRPr>
          </a:p>
          <a:p>
            <a:pPr marL="1013460" marR="1399540">
              <a:lnSpc>
                <a:spcPct val="187500"/>
              </a:lnSpc>
              <a:spcBef>
                <a:spcPts val="185"/>
              </a:spcBef>
            </a:pPr>
            <a:r>
              <a:rPr sz="900" spc="35" dirty="0">
                <a:solidFill>
                  <a:srgbClr val="52504E"/>
                </a:solidFill>
                <a:latin typeface="맑은 고딕"/>
                <a:cs typeface="맑은 고딕"/>
              </a:rPr>
              <a:t>낮은</a:t>
            </a:r>
            <a:r>
              <a:rPr sz="900" spc="-7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52504E"/>
                </a:solidFill>
                <a:latin typeface="맑은 고딕"/>
                <a:cs typeface="맑은 고딕"/>
              </a:rPr>
              <a:t>임계값 </a:t>
            </a:r>
            <a:r>
              <a:rPr sz="900" spc="-30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52504E"/>
                </a:solidFill>
                <a:latin typeface="맑은 고딕"/>
                <a:cs typeface="맑은 고딕"/>
              </a:rPr>
              <a:t>높은</a:t>
            </a:r>
            <a:r>
              <a:rPr sz="900" spc="-7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35" dirty="0">
                <a:solidFill>
                  <a:srgbClr val="52504E"/>
                </a:solidFill>
                <a:latin typeface="맑은 고딕"/>
                <a:cs typeface="맑은 고딕"/>
              </a:rPr>
              <a:t>임계값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443516" y="2482850"/>
            <a:ext cx="78549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정밀도</a:t>
            </a: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↑</a:t>
            </a:r>
            <a:r>
              <a:rPr sz="900" spc="-85" dirty="0">
                <a:solidFill>
                  <a:srgbClr val="52504E"/>
                </a:solidFill>
                <a:latin typeface="Consolas"/>
                <a:cs typeface="Consolas"/>
              </a:rPr>
              <a:t> </a:t>
            </a:r>
            <a:r>
              <a:rPr sz="900" dirty="0">
                <a:solidFill>
                  <a:srgbClr val="52504E"/>
                </a:solidFill>
                <a:latin typeface="굴림체"/>
                <a:cs typeface="굴림체"/>
              </a:rPr>
              <a:t>누락</a:t>
            </a: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↑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09233" y="2809557"/>
            <a:ext cx="216471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0.55는</a:t>
            </a:r>
            <a:r>
              <a:rPr sz="1100" spc="-2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두</a:t>
            </a:r>
            <a:r>
              <a:rPr sz="1100" spc="-1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지표의</a:t>
            </a:r>
            <a:r>
              <a:rPr sz="1100" spc="-1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균형점으로</a:t>
            </a:r>
            <a:r>
              <a:rPr sz="1100" spc="-1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선택</a:t>
            </a:r>
            <a:endParaRPr sz="110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922535" y="1682750"/>
            <a:ext cx="3553460" cy="10242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50" dirty="0">
                <a:solidFill>
                  <a:srgbClr val="898681"/>
                </a:solidFill>
                <a:latin typeface="맑은 고딕"/>
                <a:cs typeface="맑은 고딕"/>
              </a:rPr>
              <a:t>알고리즘</a:t>
            </a:r>
            <a:endParaRPr sz="90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45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TF-IDF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(1~2gram)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+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One-vs-Rest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Logistic</a:t>
            </a:r>
            <a:r>
              <a:rPr sz="1050" b="1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Regression</a:t>
            </a:r>
            <a:endParaRPr sz="1050">
              <a:latin typeface="맑은 고딕"/>
              <a:cs typeface="맑은 고딕"/>
            </a:endParaRPr>
          </a:p>
          <a:p>
            <a:pPr marL="202565" marR="70485">
              <a:lnSpc>
                <a:spcPts val="2330"/>
              </a:lnSpc>
              <a:spcBef>
                <a:spcPts val="15"/>
              </a:spcBef>
            </a:pPr>
            <a:r>
              <a:rPr sz="1050" dirty="0">
                <a:solidFill>
                  <a:srgbClr val="0A0A0A"/>
                </a:solidFill>
                <a:latin typeface="Consolas"/>
                <a:cs typeface="Consolas"/>
              </a:rPr>
              <a:t>class_weight="balanced"</a:t>
            </a:r>
            <a:r>
              <a:rPr sz="1050" spc="-210" dirty="0">
                <a:solidFill>
                  <a:srgbClr val="0A0A0A"/>
                </a:solidFill>
                <a:latin typeface="Consolas"/>
                <a:cs typeface="Consolas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적용 — 라벨 불균형 보완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34개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라벨로 학습 (37개 중 상수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라벨 3개 제외)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19" name="object 1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33449" y="2590796"/>
            <a:ext cx="66674" cy="66665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8153398" y="2238371"/>
            <a:ext cx="2209800" cy="400050"/>
            <a:chOff x="8153398" y="2238371"/>
            <a:chExt cx="2209800" cy="400050"/>
          </a:xfrm>
        </p:grpSpPr>
        <p:sp>
          <p:nvSpPr>
            <p:cNvPr id="21" name="object 21"/>
            <p:cNvSpPr/>
            <p:nvPr/>
          </p:nvSpPr>
          <p:spPr>
            <a:xfrm>
              <a:off x="8153398" y="2238371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70"/>
                  </a:moveTo>
                  <a:lnTo>
                    <a:pt x="24785" y="142870"/>
                  </a:lnTo>
                  <a:lnTo>
                    <a:pt x="21140" y="142140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80"/>
                  </a:lnTo>
                  <a:lnTo>
                    <a:pt x="2209799" y="118086"/>
                  </a:lnTo>
                  <a:lnTo>
                    <a:pt x="2188658" y="142140"/>
                  </a:lnTo>
                  <a:lnTo>
                    <a:pt x="2185014" y="142870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153399" y="2238374"/>
              <a:ext cx="1876425" cy="142875"/>
            </a:xfrm>
            <a:custGeom>
              <a:avLst/>
              <a:gdLst/>
              <a:ahLst/>
              <a:cxnLst/>
              <a:rect l="l" t="t" r="r" b="b"/>
              <a:pathLst>
                <a:path w="1876425" h="142875">
                  <a:moveTo>
                    <a:pt x="1843393" y="142866"/>
                  </a:moveTo>
                  <a:lnTo>
                    <a:pt x="24768" y="142866"/>
                  </a:lnTo>
                  <a:lnTo>
                    <a:pt x="21139" y="142140"/>
                  </a:lnTo>
                  <a:lnTo>
                    <a:pt x="0" y="118089"/>
                  </a:lnTo>
                  <a:lnTo>
                    <a:pt x="0" y="24777"/>
                  </a:lnTo>
                  <a:lnTo>
                    <a:pt x="24785" y="0"/>
                  </a:lnTo>
                  <a:lnTo>
                    <a:pt x="1843376" y="0"/>
                  </a:lnTo>
                  <a:lnTo>
                    <a:pt x="1875457" y="28179"/>
                  </a:lnTo>
                  <a:lnTo>
                    <a:pt x="1876424" y="33044"/>
                  </a:lnTo>
                  <a:lnTo>
                    <a:pt x="1876424" y="109821"/>
                  </a:lnTo>
                  <a:lnTo>
                    <a:pt x="1848235" y="141898"/>
                  </a:lnTo>
                  <a:lnTo>
                    <a:pt x="1843393" y="142866"/>
                  </a:lnTo>
                  <a:close/>
                </a:path>
              </a:pathLst>
            </a:custGeom>
            <a:solidFill>
              <a:srgbClr val="FAB1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153398" y="2495546"/>
              <a:ext cx="2209800" cy="142875"/>
            </a:xfrm>
            <a:custGeom>
              <a:avLst/>
              <a:gdLst/>
              <a:ahLst/>
              <a:cxnLst/>
              <a:rect l="l" t="t" r="r" b="b"/>
              <a:pathLst>
                <a:path w="2209800" h="142875">
                  <a:moveTo>
                    <a:pt x="21850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75"/>
                  </a:lnTo>
                  <a:lnTo>
                    <a:pt x="24785" y="0"/>
                  </a:lnTo>
                  <a:lnTo>
                    <a:pt x="2185014" y="0"/>
                  </a:lnTo>
                  <a:lnTo>
                    <a:pt x="2209799" y="24775"/>
                  </a:lnTo>
                  <a:lnTo>
                    <a:pt x="2209799" y="118086"/>
                  </a:lnTo>
                  <a:lnTo>
                    <a:pt x="2188658" y="142140"/>
                  </a:lnTo>
                  <a:lnTo>
                    <a:pt x="21850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153399" y="2495549"/>
              <a:ext cx="666750" cy="142875"/>
            </a:xfrm>
            <a:custGeom>
              <a:avLst/>
              <a:gdLst/>
              <a:ahLst/>
              <a:cxnLst/>
              <a:rect l="l" t="t" r="r" b="b"/>
              <a:pathLst>
                <a:path w="666750" h="142875">
                  <a:moveTo>
                    <a:pt x="633701" y="142865"/>
                  </a:moveTo>
                  <a:lnTo>
                    <a:pt x="24785" y="142865"/>
                  </a:lnTo>
                  <a:lnTo>
                    <a:pt x="21139" y="142140"/>
                  </a:lnTo>
                  <a:lnTo>
                    <a:pt x="0" y="118089"/>
                  </a:lnTo>
                  <a:lnTo>
                    <a:pt x="0" y="24772"/>
                  </a:lnTo>
                  <a:lnTo>
                    <a:pt x="24785" y="0"/>
                  </a:lnTo>
                  <a:lnTo>
                    <a:pt x="633701" y="0"/>
                  </a:lnTo>
                  <a:lnTo>
                    <a:pt x="665782" y="28179"/>
                  </a:lnTo>
                  <a:lnTo>
                    <a:pt x="666749" y="33044"/>
                  </a:lnTo>
                  <a:lnTo>
                    <a:pt x="666749" y="109826"/>
                  </a:lnTo>
                  <a:lnTo>
                    <a:pt x="638561" y="141898"/>
                  </a:lnTo>
                  <a:lnTo>
                    <a:pt x="633701" y="142865"/>
                  </a:lnTo>
                  <a:close/>
                </a:path>
              </a:pathLst>
            </a:custGeom>
            <a:solidFill>
              <a:srgbClr val="EB67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73355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5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20" dirty="0">
                <a:solidFill>
                  <a:srgbClr val="2978D5"/>
                </a:solidFill>
                <a:latin typeface="Bahnschrift"/>
                <a:cs typeface="Bahnschrift"/>
              </a:rPr>
              <a:t>M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6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95" dirty="0">
                <a:solidFill>
                  <a:srgbClr val="2978D5"/>
                </a:solidFill>
                <a:latin typeface="Bahnschrift"/>
                <a:cs typeface="Bahnschrift"/>
              </a:rPr>
              <a:t>H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R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13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30905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머신러닝</a:t>
            </a:r>
            <a:r>
              <a:rPr spc="-35" dirty="0"/>
              <a:t> </a:t>
            </a:r>
            <a:r>
              <a:rPr dirty="0"/>
              <a:t>②</a:t>
            </a:r>
            <a:r>
              <a:rPr spc="-30" dirty="0"/>
              <a:t> </a:t>
            </a:r>
            <a:r>
              <a:rPr dirty="0"/>
              <a:t>성능</a:t>
            </a:r>
            <a:r>
              <a:rPr spc="-35" dirty="0"/>
              <a:t> </a:t>
            </a:r>
            <a:r>
              <a:rPr dirty="0"/>
              <a:t>평가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4" y="1466849"/>
            <a:ext cx="10725150" cy="2524125"/>
            <a:chOff x="733424" y="1466849"/>
            <a:chExt cx="10725150" cy="2524125"/>
          </a:xfrm>
        </p:grpSpPr>
        <p:sp>
          <p:nvSpPr>
            <p:cNvPr id="6" name="object 6"/>
            <p:cNvSpPr/>
            <p:nvPr/>
          </p:nvSpPr>
          <p:spPr>
            <a:xfrm>
              <a:off x="733425" y="1466850"/>
              <a:ext cx="10725150" cy="2524125"/>
            </a:xfrm>
            <a:custGeom>
              <a:avLst/>
              <a:gdLst/>
              <a:ahLst/>
              <a:cxnLst/>
              <a:rect l="l" t="t" r="r" b="b"/>
              <a:pathLst>
                <a:path w="10725150" h="2524125">
                  <a:moveTo>
                    <a:pt x="10629899" y="2524117"/>
                  </a:moveTo>
                  <a:lnTo>
                    <a:pt x="95249" y="2524117"/>
                  </a:lnTo>
                  <a:lnTo>
                    <a:pt x="85866" y="2523664"/>
                  </a:lnTo>
                  <a:lnTo>
                    <a:pt x="42321" y="2508079"/>
                  </a:lnTo>
                  <a:lnTo>
                    <a:pt x="11259" y="2473813"/>
                  </a:lnTo>
                  <a:lnTo>
                    <a:pt x="0" y="2428869"/>
                  </a:lnTo>
                  <a:lnTo>
                    <a:pt x="0" y="95240"/>
                  </a:lnTo>
                  <a:lnTo>
                    <a:pt x="11259" y="50296"/>
                  </a:lnTo>
                  <a:lnTo>
                    <a:pt x="42321" y="16030"/>
                  </a:lnTo>
                  <a:lnTo>
                    <a:pt x="85866" y="445"/>
                  </a:lnTo>
                  <a:lnTo>
                    <a:pt x="95099" y="0"/>
                  </a:lnTo>
                  <a:lnTo>
                    <a:pt x="10630050" y="0"/>
                  </a:lnTo>
                  <a:lnTo>
                    <a:pt x="10674843" y="11252"/>
                  </a:lnTo>
                  <a:lnTo>
                    <a:pt x="10709110" y="42314"/>
                  </a:lnTo>
                  <a:lnTo>
                    <a:pt x="10724695" y="85859"/>
                  </a:lnTo>
                  <a:lnTo>
                    <a:pt x="10725149" y="95240"/>
                  </a:lnTo>
                  <a:lnTo>
                    <a:pt x="10725149" y="2428869"/>
                  </a:lnTo>
                  <a:lnTo>
                    <a:pt x="10713887" y="2473813"/>
                  </a:lnTo>
                  <a:lnTo>
                    <a:pt x="10682826" y="2508079"/>
                  </a:lnTo>
                  <a:lnTo>
                    <a:pt x="10639282" y="2523664"/>
                  </a:lnTo>
                  <a:lnTo>
                    <a:pt x="10629899" y="2524117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24" y="1466849"/>
              <a:ext cx="10725150" cy="2524125"/>
            </a:xfrm>
            <a:custGeom>
              <a:avLst/>
              <a:gdLst/>
              <a:ahLst/>
              <a:cxnLst/>
              <a:rect l="l" t="t" r="r" b="b"/>
              <a:pathLst>
                <a:path w="10725150" h="2524125">
                  <a:moveTo>
                    <a:pt x="10629899" y="2524124"/>
                  </a:moveTo>
                  <a:lnTo>
                    <a:pt x="95249" y="2524124"/>
                  </a:lnTo>
                  <a:lnTo>
                    <a:pt x="85866" y="2523671"/>
                  </a:lnTo>
                  <a:lnTo>
                    <a:pt x="42321" y="2508086"/>
                  </a:lnTo>
                  <a:lnTo>
                    <a:pt x="11259" y="2473820"/>
                  </a:lnTo>
                  <a:lnTo>
                    <a:pt x="0" y="2428874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10629899" y="0"/>
                  </a:lnTo>
                  <a:lnTo>
                    <a:pt x="106711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5" y="89621"/>
                  </a:lnTo>
                  <a:lnTo>
                    <a:pt x="9525" y="2434503"/>
                  </a:lnTo>
                  <a:lnTo>
                    <a:pt x="20845" y="2471820"/>
                  </a:lnTo>
                  <a:lnTo>
                    <a:pt x="52303" y="2503279"/>
                  </a:lnTo>
                  <a:lnTo>
                    <a:pt x="89621" y="2514599"/>
                  </a:lnTo>
                  <a:lnTo>
                    <a:pt x="10671167" y="2514599"/>
                  </a:lnTo>
                  <a:lnTo>
                    <a:pt x="10666349" y="2516874"/>
                  </a:lnTo>
                  <a:lnTo>
                    <a:pt x="10657506" y="2520046"/>
                  </a:lnTo>
                  <a:lnTo>
                    <a:pt x="10648484" y="2522311"/>
                  </a:lnTo>
                  <a:lnTo>
                    <a:pt x="10639282" y="2523671"/>
                  </a:lnTo>
                  <a:lnTo>
                    <a:pt x="10629899" y="2524124"/>
                  </a:lnTo>
                  <a:close/>
                </a:path>
                <a:path w="10725150" h="2524125">
                  <a:moveTo>
                    <a:pt x="10671167" y="2514599"/>
                  </a:moveTo>
                  <a:lnTo>
                    <a:pt x="10635529" y="2514599"/>
                  </a:lnTo>
                  <a:lnTo>
                    <a:pt x="10641103" y="2514050"/>
                  </a:lnTo>
                  <a:lnTo>
                    <a:pt x="10652143" y="2511854"/>
                  </a:lnTo>
                  <a:lnTo>
                    <a:pt x="10686536" y="2493471"/>
                  </a:lnTo>
                  <a:lnTo>
                    <a:pt x="10711253" y="2456480"/>
                  </a:lnTo>
                  <a:lnTo>
                    <a:pt x="10715624" y="2434503"/>
                  </a:lnTo>
                  <a:lnTo>
                    <a:pt x="10715624" y="89621"/>
                  </a:lnTo>
                  <a:lnTo>
                    <a:pt x="10704303" y="52303"/>
                  </a:lnTo>
                  <a:lnTo>
                    <a:pt x="10672846" y="20845"/>
                  </a:lnTo>
                  <a:lnTo>
                    <a:pt x="10635529" y="9525"/>
                  </a:lnTo>
                  <a:lnTo>
                    <a:pt x="10671168" y="9525"/>
                  </a:lnTo>
                  <a:lnTo>
                    <a:pt x="10703564" y="34853"/>
                  </a:lnTo>
                  <a:lnTo>
                    <a:pt x="10723335" y="76664"/>
                  </a:lnTo>
                  <a:lnTo>
                    <a:pt x="10725149" y="95249"/>
                  </a:lnTo>
                  <a:lnTo>
                    <a:pt x="10725149" y="2428874"/>
                  </a:lnTo>
                  <a:lnTo>
                    <a:pt x="10713887" y="2473820"/>
                  </a:lnTo>
                  <a:lnTo>
                    <a:pt x="10682826" y="2508086"/>
                  </a:lnTo>
                  <a:lnTo>
                    <a:pt x="10674844" y="2512864"/>
                  </a:lnTo>
                  <a:lnTo>
                    <a:pt x="10671167" y="25145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8" name="object 8"/>
          <p:cNvGraphicFramePr>
            <a:graphicFrameLocks noGrp="1"/>
          </p:cNvGraphicFramePr>
          <p:nvPr/>
        </p:nvGraphicFramePr>
        <p:xfrm>
          <a:off x="933449" y="1733815"/>
          <a:ext cx="10325099" cy="19817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059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593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98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8806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지표</a:t>
                      </a:r>
                      <a:endParaRPr sz="800">
                        <a:latin typeface="맑은 고딕"/>
                        <a:cs typeface="맑은 고딕"/>
                      </a:endParaRPr>
                    </a:p>
                  </a:txBody>
                  <a:tcPr marL="0" marR="0" marT="12065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3300" algn="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800" b="1" spc="30" dirty="0">
                          <a:solidFill>
                            <a:srgbClr val="898681"/>
                          </a:solidFill>
                          <a:latin typeface="Consolas"/>
                          <a:cs typeface="Consolas"/>
                        </a:rPr>
                        <a:t>VALIDATION</a:t>
                      </a:r>
                      <a:endParaRPr sz="800">
                        <a:latin typeface="Consolas"/>
                        <a:cs typeface="Consolas"/>
                      </a:endParaRPr>
                    </a:p>
                  </a:txBody>
                  <a:tcPr marL="0" marR="0" marT="25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11760" algn="r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r>
                        <a:rPr sz="800" b="1" spc="25" dirty="0">
                          <a:solidFill>
                            <a:srgbClr val="898681"/>
                          </a:solidFill>
                          <a:latin typeface="Consolas"/>
                          <a:cs typeface="Consolas"/>
                        </a:rPr>
                        <a:t>TEST</a:t>
                      </a:r>
                      <a:endParaRPr sz="800">
                        <a:latin typeface="Consolas"/>
                        <a:cs typeface="Consolas"/>
                      </a:endParaRPr>
                    </a:p>
                  </a:txBody>
                  <a:tcPr marL="0" marR="0" marT="25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9562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0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Micro</a:t>
                      </a:r>
                      <a:r>
                        <a:rPr sz="950" spc="-4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F1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890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0125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0.658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62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0.697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937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99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Macro</a:t>
                      </a:r>
                      <a:r>
                        <a:rPr sz="950" spc="-4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F1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012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0.483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b="1" spc="5" dirty="0">
                          <a:solidFill>
                            <a:srgbClr val="2978D5"/>
                          </a:solidFill>
                          <a:latin typeface="Consolas"/>
                          <a:cs typeface="Consolas"/>
                        </a:rPr>
                        <a:t>0.531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99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Micro</a:t>
                      </a:r>
                      <a:r>
                        <a:rPr sz="950" spc="-4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Precision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012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0.637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0.675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99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Micro</a:t>
                      </a:r>
                      <a:r>
                        <a:rPr sz="950" spc="-3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50" spc="-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Recall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012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0.681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0.719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99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Hamming</a:t>
                      </a:r>
                      <a:r>
                        <a:rPr sz="950" spc="-4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Loss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012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0.065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0.058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4235">
                <a:tc>
                  <a:txBody>
                    <a:bodyPr/>
                    <a:lstStyle/>
                    <a:p>
                      <a:pPr marL="115570">
                        <a:lnSpc>
                          <a:spcPts val="1080"/>
                        </a:lnSpc>
                        <a:spcBef>
                          <a:spcPts val="660"/>
                        </a:spcBef>
                      </a:pP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Exact</a:t>
                      </a:r>
                      <a:r>
                        <a:rPr sz="950" spc="-3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Match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3820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0012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0.255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R="108585" algn="r"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0.231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74295" marB="0">
                    <a:lnT w="9525">
                      <a:solidFill>
                        <a:srgbClr val="E1DFD9"/>
                      </a:solidFill>
                      <a:prstDash val="solid"/>
                    </a:lnT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9" name="object 9"/>
          <p:cNvGrpSpPr/>
          <p:nvPr/>
        </p:nvGrpSpPr>
        <p:grpSpPr>
          <a:xfrm>
            <a:off x="733425" y="4124321"/>
            <a:ext cx="10725150" cy="381000"/>
            <a:chOff x="733425" y="4124321"/>
            <a:chExt cx="10725150" cy="381000"/>
          </a:xfrm>
        </p:grpSpPr>
        <p:sp>
          <p:nvSpPr>
            <p:cNvPr id="10" name="object 10"/>
            <p:cNvSpPr/>
            <p:nvPr/>
          </p:nvSpPr>
          <p:spPr>
            <a:xfrm>
              <a:off x="747712" y="4124321"/>
              <a:ext cx="10711180" cy="381000"/>
            </a:xfrm>
            <a:custGeom>
              <a:avLst/>
              <a:gdLst/>
              <a:ahLst/>
              <a:cxnLst/>
              <a:rect l="l" t="t" r="r" b="b"/>
              <a:pathLst>
                <a:path w="10711180" h="381000">
                  <a:moveTo>
                    <a:pt x="10639664" y="380990"/>
                  </a:moveTo>
                  <a:lnTo>
                    <a:pt x="0" y="380999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83"/>
                  </a:lnTo>
                  <a:lnTo>
                    <a:pt x="10681155" y="15626"/>
                  </a:lnTo>
                  <a:lnTo>
                    <a:pt x="10706974" y="51653"/>
                  </a:lnTo>
                  <a:lnTo>
                    <a:pt x="10710861" y="71186"/>
                  </a:lnTo>
                  <a:lnTo>
                    <a:pt x="10710861" y="309794"/>
                  </a:lnTo>
                  <a:lnTo>
                    <a:pt x="10695238" y="351281"/>
                  </a:lnTo>
                  <a:lnTo>
                    <a:pt x="10659197" y="377102"/>
                  </a:lnTo>
                  <a:lnTo>
                    <a:pt x="10639664" y="380990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3425" y="4124324"/>
              <a:ext cx="28575" cy="381000"/>
            </a:xfrm>
            <a:custGeom>
              <a:avLst/>
              <a:gdLst/>
              <a:ahLst/>
              <a:cxnLst/>
              <a:rect l="l" t="t" r="r" b="b"/>
              <a:pathLst>
                <a:path w="28575" h="381000">
                  <a:moveTo>
                    <a:pt x="28574" y="380992"/>
                  </a:moveTo>
                  <a:lnTo>
                    <a:pt x="0" y="380992"/>
                  </a:lnTo>
                  <a:lnTo>
                    <a:pt x="0" y="0"/>
                  </a:lnTo>
                  <a:lnTo>
                    <a:pt x="28574" y="0"/>
                  </a:lnTo>
                  <a:lnTo>
                    <a:pt x="28574" y="380992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899169" y="4225925"/>
            <a:ext cx="7095490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Micro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F1은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준수하지만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10" dirty="0">
                <a:solidFill>
                  <a:srgbClr val="0A0A0A"/>
                </a:solidFill>
                <a:latin typeface="맑은 고딕"/>
                <a:cs typeface="맑은 고딕"/>
              </a:rPr>
              <a:t>Macro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맑은 고딕"/>
                <a:cs typeface="맑은 고딕"/>
              </a:rPr>
              <a:t>F1이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더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낮음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→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소수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라벨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성능이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상대적으로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취약하다는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신호.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다음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슬라이드로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직접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연결된다.</a:t>
            </a:r>
            <a:endParaRPr sz="95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73355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5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20" dirty="0">
                <a:solidFill>
                  <a:srgbClr val="2978D5"/>
                </a:solidFill>
                <a:latin typeface="Bahnschrift"/>
                <a:cs typeface="Bahnschrift"/>
              </a:rPr>
              <a:t>M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6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95" dirty="0">
                <a:solidFill>
                  <a:srgbClr val="2978D5"/>
                </a:solidFill>
                <a:latin typeface="Bahnschrift"/>
                <a:cs typeface="Bahnschrift"/>
              </a:rPr>
              <a:t>H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R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14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41116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머신러닝</a:t>
            </a:r>
            <a:r>
              <a:rPr spc="-25" dirty="0"/>
              <a:t> </a:t>
            </a:r>
            <a:r>
              <a:rPr dirty="0"/>
              <a:t>③</a:t>
            </a:r>
            <a:r>
              <a:rPr spc="-25" dirty="0"/>
              <a:t> </a:t>
            </a:r>
            <a:r>
              <a:rPr dirty="0"/>
              <a:t>라벨별</a:t>
            </a:r>
            <a:r>
              <a:rPr spc="-25" dirty="0"/>
              <a:t> </a:t>
            </a:r>
            <a:r>
              <a:rPr dirty="0"/>
              <a:t>성능</a:t>
            </a:r>
            <a:r>
              <a:rPr spc="-25" dirty="0"/>
              <a:t> </a:t>
            </a:r>
            <a:r>
              <a:rPr dirty="0"/>
              <a:t>격차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4" y="1466850"/>
            <a:ext cx="10725150" cy="2638425"/>
            <a:chOff x="733424" y="1466850"/>
            <a:chExt cx="10725150" cy="2638425"/>
          </a:xfrm>
        </p:grpSpPr>
        <p:sp>
          <p:nvSpPr>
            <p:cNvPr id="6" name="object 6"/>
            <p:cNvSpPr/>
            <p:nvPr/>
          </p:nvSpPr>
          <p:spPr>
            <a:xfrm>
              <a:off x="733425" y="1466850"/>
              <a:ext cx="10725150" cy="2638425"/>
            </a:xfrm>
            <a:custGeom>
              <a:avLst/>
              <a:gdLst/>
              <a:ahLst/>
              <a:cxnLst/>
              <a:rect l="l" t="t" r="r" b="b"/>
              <a:pathLst>
                <a:path w="10725150" h="2638425">
                  <a:moveTo>
                    <a:pt x="10629899" y="2638418"/>
                  </a:moveTo>
                  <a:lnTo>
                    <a:pt x="95249" y="2638418"/>
                  </a:lnTo>
                  <a:lnTo>
                    <a:pt x="85866" y="2637964"/>
                  </a:lnTo>
                  <a:lnTo>
                    <a:pt x="42321" y="2622380"/>
                  </a:lnTo>
                  <a:lnTo>
                    <a:pt x="11259" y="2588113"/>
                  </a:lnTo>
                  <a:lnTo>
                    <a:pt x="0" y="2543170"/>
                  </a:lnTo>
                  <a:lnTo>
                    <a:pt x="0" y="95241"/>
                  </a:lnTo>
                  <a:lnTo>
                    <a:pt x="11259" y="50297"/>
                  </a:lnTo>
                  <a:lnTo>
                    <a:pt x="42321" y="16030"/>
                  </a:lnTo>
                  <a:lnTo>
                    <a:pt x="85866" y="446"/>
                  </a:lnTo>
                  <a:lnTo>
                    <a:pt x="95114" y="0"/>
                  </a:lnTo>
                  <a:lnTo>
                    <a:pt x="10630035" y="0"/>
                  </a:lnTo>
                  <a:lnTo>
                    <a:pt x="10674843" y="11253"/>
                  </a:lnTo>
                  <a:lnTo>
                    <a:pt x="10709110" y="42315"/>
                  </a:lnTo>
                  <a:lnTo>
                    <a:pt x="10724695" y="85860"/>
                  </a:lnTo>
                  <a:lnTo>
                    <a:pt x="10725149" y="95241"/>
                  </a:lnTo>
                  <a:lnTo>
                    <a:pt x="10725149" y="2543170"/>
                  </a:lnTo>
                  <a:lnTo>
                    <a:pt x="10713887" y="2588113"/>
                  </a:lnTo>
                  <a:lnTo>
                    <a:pt x="10682826" y="2622380"/>
                  </a:lnTo>
                  <a:lnTo>
                    <a:pt x="10639282" y="2637964"/>
                  </a:lnTo>
                  <a:lnTo>
                    <a:pt x="10629899" y="2638418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12" y="1510906"/>
              <a:ext cx="10725150" cy="2594610"/>
            </a:xfrm>
            <a:custGeom>
              <a:avLst/>
              <a:gdLst/>
              <a:ahLst/>
              <a:cxnLst/>
              <a:rect l="l" t="t" r="r" b="b"/>
              <a:pathLst>
                <a:path w="10725150" h="2594610">
                  <a:moveTo>
                    <a:pt x="10725150" y="51193"/>
                  </a:moveTo>
                  <a:lnTo>
                    <a:pt x="10713898" y="6248"/>
                  </a:lnTo>
                  <a:lnTo>
                    <a:pt x="10710151" y="0"/>
                  </a:lnTo>
                  <a:lnTo>
                    <a:pt x="10704157" y="17995"/>
                  </a:lnTo>
                  <a:lnTo>
                    <a:pt x="10705490" y="19735"/>
                  </a:lnTo>
                  <a:lnTo>
                    <a:pt x="10709110" y="25679"/>
                  </a:lnTo>
                  <a:lnTo>
                    <a:pt x="10711955" y="31864"/>
                  </a:lnTo>
                  <a:lnTo>
                    <a:pt x="10713999" y="38188"/>
                  </a:lnTo>
                  <a:lnTo>
                    <a:pt x="10715219" y="44627"/>
                  </a:lnTo>
                  <a:lnTo>
                    <a:pt x="10715625" y="51193"/>
                  </a:lnTo>
                  <a:lnTo>
                    <a:pt x="10715625" y="2499118"/>
                  </a:lnTo>
                  <a:lnTo>
                    <a:pt x="10705490" y="2539568"/>
                  </a:lnTo>
                  <a:lnTo>
                    <a:pt x="10690022" y="2560180"/>
                  </a:lnTo>
                  <a:lnTo>
                    <a:pt x="10654754" y="2581173"/>
                  </a:lnTo>
                  <a:lnTo>
                    <a:pt x="10629900" y="2584843"/>
                  </a:lnTo>
                  <a:lnTo>
                    <a:pt x="95250" y="2584843"/>
                  </a:lnTo>
                  <a:lnTo>
                    <a:pt x="54800" y="2574709"/>
                  </a:lnTo>
                  <a:lnTo>
                    <a:pt x="35128" y="2560193"/>
                  </a:lnTo>
                  <a:lnTo>
                    <a:pt x="28956" y="2553474"/>
                  </a:lnTo>
                  <a:lnTo>
                    <a:pt x="11163" y="2515844"/>
                  </a:lnTo>
                  <a:lnTo>
                    <a:pt x="9525" y="2499118"/>
                  </a:lnTo>
                  <a:lnTo>
                    <a:pt x="9525" y="51193"/>
                  </a:lnTo>
                  <a:lnTo>
                    <a:pt x="21005" y="17983"/>
                  </a:lnTo>
                  <a:lnTo>
                    <a:pt x="15011" y="0"/>
                  </a:lnTo>
                  <a:lnTo>
                    <a:pt x="457" y="41808"/>
                  </a:lnTo>
                  <a:lnTo>
                    <a:pt x="0" y="51193"/>
                  </a:lnTo>
                  <a:lnTo>
                    <a:pt x="0" y="2499118"/>
                  </a:lnTo>
                  <a:lnTo>
                    <a:pt x="11264" y="2544064"/>
                  </a:lnTo>
                  <a:lnTo>
                    <a:pt x="27940" y="2566428"/>
                  </a:lnTo>
                  <a:lnTo>
                    <a:pt x="67652" y="2590292"/>
                  </a:lnTo>
                  <a:lnTo>
                    <a:pt x="95250" y="2594368"/>
                  </a:lnTo>
                  <a:lnTo>
                    <a:pt x="10629913" y="2594368"/>
                  </a:lnTo>
                  <a:lnTo>
                    <a:pt x="10671175" y="2584843"/>
                  </a:lnTo>
                  <a:lnTo>
                    <a:pt x="10696753" y="2566924"/>
                  </a:lnTo>
                  <a:lnTo>
                    <a:pt x="10721073" y="2526728"/>
                  </a:lnTo>
                  <a:lnTo>
                    <a:pt x="10725150" y="2499118"/>
                  </a:lnTo>
                  <a:lnTo>
                    <a:pt x="107251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48222" y="1466850"/>
              <a:ext cx="10695940" cy="62865"/>
            </a:xfrm>
            <a:custGeom>
              <a:avLst/>
              <a:gdLst/>
              <a:ahLst/>
              <a:cxnLst/>
              <a:rect l="l" t="t" r="r" b="b"/>
              <a:pathLst>
                <a:path w="10695940" h="62865">
                  <a:moveTo>
                    <a:pt x="5980" y="62326"/>
                  </a:moveTo>
                  <a:lnTo>
                    <a:pt x="0" y="44386"/>
                  </a:lnTo>
                  <a:lnTo>
                    <a:pt x="1239" y="42315"/>
                  </a:lnTo>
                  <a:lnTo>
                    <a:pt x="6785" y="34846"/>
                  </a:lnTo>
                  <a:lnTo>
                    <a:pt x="44001" y="7243"/>
                  </a:lnTo>
                  <a:lnTo>
                    <a:pt x="80316" y="0"/>
                  </a:lnTo>
                  <a:lnTo>
                    <a:pt x="10615237" y="0"/>
                  </a:lnTo>
                  <a:lnTo>
                    <a:pt x="10660045" y="11253"/>
                  </a:lnTo>
                  <a:lnTo>
                    <a:pt x="10683067" y="28568"/>
                  </a:lnTo>
                  <a:lnTo>
                    <a:pt x="80452" y="28568"/>
                  </a:lnTo>
                  <a:lnTo>
                    <a:pt x="72007" y="28885"/>
                  </a:lnTo>
                  <a:lnTo>
                    <a:pt x="32816" y="39794"/>
                  </a:lnTo>
                  <a:lnTo>
                    <a:pt x="9161" y="58193"/>
                  </a:lnTo>
                  <a:lnTo>
                    <a:pt x="5980" y="62326"/>
                  </a:lnTo>
                  <a:close/>
                </a:path>
                <a:path w="10695940" h="62865">
                  <a:moveTo>
                    <a:pt x="10689573" y="62328"/>
                  </a:moveTo>
                  <a:lnTo>
                    <a:pt x="10655552" y="36450"/>
                  </a:lnTo>
                  <a:lnTo>
                    <a:pt x="10615101" y="28568"/>
                  </a:lnTo>
                  <a:lnTo>
                    <a:pt x="10683067" y="28568"/>
                  </a:lnTo>
                  <a:lnTo>
                    <a:pt x="10688766" y="34846"/>
                  </a:lnTo>
                  <a:lnTo>
                    <a:pt x="10694312" y="42315"/>
                  </a:lnTo>
                  <a:lnTo>
                    <a:pt x="10695553" y="44388"/>
                  </a:lnTo>
                  <a:lnTo>
                    <a:pt x="10689573" y="62328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22535" y="1682750"/>
            <a:ext cx="314261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55" dirty="0">
                <a:solidFill>
                  <a:srgbClr val="898681"/>
                </a:solidFill>
                <a:latin typeface="맑은 고딕"/>
                <a:cs typeface="맑은 고딕"/>
              </a:rPr>
              <a:t>검증셋(VALIDATION)</a:t>
            </a:r>
            <a:r>
              <a:rPr sz="900" b="1" spc="12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60" dirty="0">
                <a:solidFill>
                  <a:srgbClr val="898681"/>
                </a:solidFill>
                <a:latin typeface="맑은 고딕"/>
                <a:cs typeface="맑은 고딕"/>
              </a:rPr>
              <a:t>F1-SCORE</a:t>
            </a:r>
            <a:r>
              <a:rPr sz="900" b="1" spc="13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—</a:t>
            </a:r>
            <a:r>
              <a:rPr sz="900" b="1" spc="13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상위</a:t>
            </a:r>
            <a:r>
              <a:rPr sz="900" b="1" spc="13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4</a:t>
            </a:r>
            <a:r>
              <a:rPr sz="900" b="1" spc="13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0" dirty="0">
                <a:solidFill>
                  <a:srgbClr val="898681"/>
                </a:solidFill>
                <a:latin typeface="맑은 고딕"/>
                <a:cs typeface="맑은 고딕"/>
              </a:rPr>
              <a:t>VS</a:t>
            </a:r>
            <a:r>
              <a:rPr sz="900" b="1" spc="13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하위</a:t>
            </a:r>
            <a:r>
              <a:rPr sz="900" b="1" spc="125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4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0443516" y="1930400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0.852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443516" y="2187575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0.820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0443516" y="2444750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0.765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443516" y="2701925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0.756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0443516" y="2959100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0.309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0443516" y="3216275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0.222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0443516" y="3473450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0.154</a:t>
            </a:r>
            <a:endParaRPr sz="900">
              <a:latin typeface="Consolas"/>
              <a:cs typeface="Consola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69640" y="1935162"/>
            <a:ext cx="1016635" cy="196850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35"/>
              </a:spcBef>
            </a:pP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related</a:t>
            </a:r>
            <a:endParaRPr sz="900">
              <a:latin typeface="맑은 고딕"/>
              <a:cs typeface="맑은 고딕"/>
            </a:endParaRPr>
          </a:p>
          <a:p>
            <a:pPr marR="5080" algn="r">
              <a:lnSpc>
                <a:spcPct val="100000"/>
              </a:lnSpc>
              <a:spcBef>
                <a:spcPts val="944"/>
              </a:spcBef>
            </a:pP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earthquake</a:t>
            </a:r>
            <a:endParaRPr sz="900">
              <a:latin typeface="맑은 고딕"/>
              <a:cs typeface="맑은 고딕"/>
            </a:endParaRPr>
          </a:p>
          <a:p>
            <a:pPr marL="153670" marR="5080" indent="597535" algn="r">
              <a:lnSpc>
                <a:spcPct val="187500"/>
              </a:lnSpc>
            </a:pP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food  </a:t>
            </a:r>
            <a:r>
              <a:rPr sz="900" spc="20" dirty="0">
                <a:solidFill>
                  <a:srgbClr val="52504E"/>
                </a:solidFill>
                <a:latin typeface="맑은 고딕"/>
                <a:cs typeface="맑은 고딕"/>
              </a:rPr>
              <a:t>w</a:t>
            </a: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eather_</a:t>
            </a:r>
            <a:r>
              <a:rPr sz="900" spc="-5" dirty="0">
                <a:solidFill>
                  <a:srgbClr val="52504E"/>
                </a:solidFill>
                <a:latin typeface="맑은 고딕"/>
                <a:cs typeface="맑은 고딕"/>
              </a:rPr>
              <a:t>r</a:t>
            </a: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ela</a:t>
            </a:r>
            <a:r>
              <a:rPr sz="900" dirty="0">
                <a:solidFill>
                  <a:srgbClr val="52504E"/>
                </a:solidFill>
                <a:latin typeface="맑은 고딕"/>
                <a:cs typeface="맑은 고딕"/>
              </a:rPr>
              <a:t>t</a:t>
            </a:r>
            <a:r>
              <a:rPr sz="900" spc="20" dirty="0">
                <a:solidFill>
                  <a:srgbClr val="52504E"/>
                </a:solidFill>
                <a:latin typeface="맑은 고딕"/>
                <a:cs typeface="맑은 고딕"/>
              </a:rPr>
              <a:t>ed</a:t>
            </a:r>
            <a:endParaRPr sz="900">
              <a:latin typeface="맑은 고딕"/>
              <a:cs typeface="맑은 고딕"/>
            </a:endParaRPr>
          </a:p>
          <a:p>
            <a:pPr marR="5080" algn="r">
              <a:lnSpc>
                <a:spcPct val="100000"/>
              </a:lnSpc>
              <a:spcBef>
                <a:spcPts val="944"/>
              </a:spcBef>
            </a:pP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search_and_rescue</a:t>
            </a:r>
            <a:endParaRPr sz="900">
              <a:latin typeface="맑은 고딕"/>
              <a:cs typeface="맑은 고딕"/>
            </a:endParaRPr>
          </a:p>
          <a:p>
            <a:pPr marL="174625" marR="5080" indent="351790" algn="r">
              <a:lnSpc>
                <a:spcPct val="187500"/>
              </a:lnSpc>
            </a:pPr>
            <a:r>
              <a:rPr sz="900" spc="15" dirty="0">
                <a:solidFill>
                  <a:srgbClr val="52504E"/>
                </a:solidFill>
                <a:latin typeface="맑은 고딕"/>
                <a:cs typeface="맑은 고딕"/>
              </a:rPr>
              <a:t>hospitals  missing_people  shops</a:t>
            </a:r>
            <a:r>
              <a:rPr sz="90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/</a:t>
            </a:r>
            <a:r>
              <a:rPr sz="90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00" spc="10" dirty="0">
                <a:solidFill>
                  <a:srgbClr val="52504E"/>
                </a:solidFill>
                <a:latin typeface="맑은 고딕"/>
                <a:cs typeface="맑은 고딕"/>
              </a:rPr>
              <a:t>tools</a:t>
            </a:r>
            <a:endParaRPr sz="900">
              <a:latin typeface="맑은 고딕"/>
              <a:cs typeface="맑은 고딕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443516" y="3730625"/>
            <a:ext cx="33972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52504E"/>
                </a:solidFill>
                <a:latin typeface="Consolas"/>
                <a:cs typeface="Consolas"/>
              </a:rPr>
              <a:t>0.000</a:t>
            </a:r>
            <a:endParaRPr sz="900">
              <a:latin typeface="Consolas"/>
              <a:cs typeface="Consolas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733425" y="4238621"/>
            <a:ext cx="10725150" cy="381000"/>
            <a:chOff x="733425" y="4238621"/>
            <a:chExt cx="10725150" cy="381000"/>
          </a:xfrm>
        </p:grpSpPr>
        <p:sp>
          <p:nvSpPr>
            <p:cNvPr id="20" name="object 20"/>
            <p:cNvSpPr/>
            <p:nvPr/>
          </p:nvSpPr>
          <p:spPr>
            <a:xfrm>
              <a:off x="747712" y="4238621"/>
              <a:ext cx="10711180" cy="381000"/>
            </a:xfrm>
            <a:custGeom>
              <a:avLst/>
              <a:gdLst/>
              <a:ahLst/>
              <a:cxnLst/>
              <a:rect l="l" t="t" r="r" b="b"/>
              <a:pathLst>
                <a:path w="10711180" h="381000">
                  <a:moveTo>
                    <a:pt x="10639664" y="380990"/>
                  </a:moveTo>
                  <a:lnTo>
                    <a:pt x="0" y="380999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83"/>
                  </a:lnTo>
                  <a:lnTo>
                    <a:pt x="10681155" y="15608"/>
                  </a:lnTo>
                  <a:lnTo>
                    <a:pt x="10706974" y="51653"/>
                  </a:lnTo>
                  <a:lnTo>
                    <a:pt x="10710861" y="71195"/>
                  </a:lnTo>
                  <a:lnTo>
                    <a:pt x="10710861" y="309794"/>
                  </a:lnTo>
                  <a:lnTo>
                    <a:pt x="10695238" y="351290"/>
                  </a:lnTo>
                  <a:lnTo>
                    <a:pt x="10659197" y="377092"/>
                  </a:lnTo>
                  <a:lnTo>
                    <a:pt x="10639664" y="380990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733425" y="4238624"/>
              <a:ext cx="28575" cy="381000"/>
            </a:xfrm>
            <a:custGeom>
              <a:avLst/>
              <a:gdLst/>
              <a:ahLst/>
              <a:cxnLst/>
              <a:rect l="l" t="t" r="r" b="b"/>
              <a:pathLst>
                <a:path w="28575" h="381000">
                  <a:moveTo>
                    <a:pt x="28574" y="380993"/>
                  </a:moveTo>
                  <a:lnTo>
                    <a:pt x="0" y="380993"/>
                  </a:lnTo>
                  <a:lnTo>
                    <a:pt x="0" y="0"/>
                  </a:lnTo>
                  <a:lnTo>
                    <a:pt x="28574" y="0"/>
                  </a:lnTo>
                  <a:lnTo>
                    <a:pt x="28574" y="380993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899169" y="4340225"/>
            <a:ext cx="9692631" cy="169918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실제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서비스에서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가장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중요한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유형(의료·수색구조·실종자)</a:t>
            </a:r>
            <a:r>
              <a:rPr sz="950" spc="20" dirty="0" err="1">
                <a:solidFill>
                  <a:srgbClr val="52504E"/>
                </a:solidFill>
                <a:latin typeface="맑은 고딕"/>
                <a:cs typeface="맑은 고딕"/>
              </a:rPr>
              <a:t>일수록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lang="ko-KR" altLang="ko-KR" sz="1000" dirty="0"/>
              <a:t>성능 저하가 뚜렷하다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→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낮은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확률이라도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감지되면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사람의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재검토</a:t>
            </a:r>
            <a:r>
              <a:rPr sz="9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대상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으로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보내는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보수적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운영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규칙이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필요.</a:t>
            </a:r>
            <a:endParaRPr sz="950" dirty="0">
              <a:latin typeface="맑은 고딕"/>
              <a:cs typeface="맑은 고딕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2666999" y="1943096"/>
            <a:ext cx="7696200" cy="1943100"/>
            <a:chOff x="2666999" y="1943096"/>
            <a:chExt cx="7696200" cy="1943100"/>
          </a:xfrm>
        </p:grpSpPr>
        <p:sp>
          <p:nvSpPr>
            <p:cNvPr id="24" name="object 24"/>
            <p:cNvSpPr/>
            <p:nvPr/>
          </p:nvSpPr>
          <p:spPr>
            <a:xfrm>
              <a:off x="2666999" y="1943096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0"/>
                  </a:lnTo>
                  <a:lnTo>
                    <a:pt x="7696198" y="118086"/>
                  </a:lnTo>
                  <a:lnTo>
                    <a:pt x="7675057" y="142140"/>
                  </a:lnTo>
                  <a:lnTo>
                    <a:pt x="76714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2666999" y="1943100"/>
              <a:ext cx="6553200" cy="142875"/>
            </a:xfrm>
            <a:custGeom>
              <a:avLst/>
              <a:gdLst/>
              <a:ahLst/>
              <a:cxnLst/>
              <a:rect l="l" t="t" r="r" b="b"/>
              <a:pathLst>
                <a:path w="6553200" h="142875">
                  <a:moveTo>
                    <a:pt x="6520151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7"/>
                  </a:lnTo>
                  <a:lnTo>
                    <a:pt x="0" y="24778"/>
                  </a:lnTo>
                  <a:lnTo>
                    <a:pt x="24785" y="0"/>
                  </a:lnTo>
                  <a:lnTo>
                    <a:pt x="6520151" y="0"/>
                  </a:lnTo>
                  <a:lnTo>
                    <a:pt x="6552232" y="28174"/>
                  </a:lnTo>
                  <a:lnTo>
                    <a:pt x="6553199" y="33040"/>
                  </a:lnTo>
                  <a:lnTo>
                    <a:pt x="6553199" y="109816"/>
                  </a:lnTo>
                  <a:lnTo>
                    <a:pt x="6525011" y="141898"/>
                  </a:lnTo>
                  <a:lnTo>
                    <a:pt x="6520151" y="142865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2666999" y="2200271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7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70"/>
                  </a:lnTo>
                  <a:lnTo>
                    <a:pt x="7696198" y="118086"/>
                  </a:lnTo>
                  <a:lnTo>
                    <a:pt x="7675057" y="142140"/>
                  </a:lnTo>
                  <a:lnTo>
                    <a:pt x="76714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2666999" y="2200275"/>
              <a:ext cx="6305550" cy="142875"/>
            </a:xfrm>
            <a:custGeom>
              <a:avLst/>
              <a:gdLst/>
              <a:ahLst/>
              <a:cxnLst/>
              <a:rect l="l" t="t" r="r" b="b"/>
              <a:pathLst>
                <a:path w="6305550" h="142875">
                  <a:moveTo>
                    <a:pt x="6272501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7"/>
                  </a:lnTo>
                  <a:lnTo>
                    <a:pt x="0" y="24769"/>
                  </a:lnTo>
                  <a:lnTo>
                    <a:pt x="24785" y="0"/>
                  </a:lnTo>
                  <a:lnTo>
                    <a:pt x="6272501" y="0"/>
                  </a:lnTo>
                  <a:lnTo>
                    <a:pt x="6304581" y="28184"/>
                  </a:lnTo>
                  <a:lnTo>
                    <a:pt x="6305549" y="33048"/>
                  </a:lnTo>
                  <a:lnTo>
                    <a:pt x="6305549" y="109826"/>
                  </a:lnTo>
                  <a:lnTo>
                    <a:pt x="6277361" y="141898"/>
                  </a:lnTo>
                  <a:lnTo>
                    <a:pt x="6272501" y="142865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666999" y="2457446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7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0"/>
                  </a:lnTo>
                  <a:lnTo>
                    <a:pt x="7696198" y="118076"/>
                  </a:lnTo>
                  <a:lnTo>
                    <a:pt x="7675057" y="142140"/>
                  </a:lnTo>
                  <a:lnTo>
                    <a:pt x="76714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2666999" y="2457450"/>
              <a:ext cx="5886450" cy="142875"/>
            </a:xfrm>
            <a:custGeom>
              <a:avLst/>
              <a:gdLst/>
              <a:ahLst/>
              <a:cxnLst/>
              <a:rect l="l" t="t" r="r" b="b"/>
              <a:pathLst>
                <a:path w="5886450" h="142875">
                  <a:moveTo>
                    <a:pt x="5853401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78"/>
                  </a:lnTo>
                  <a:lnTo>
                    <a:pt x="0" y="24778"/>
                  </a:lnTo>
                  <a:lnTo>
                    <a:pt x="24785" y="0"/>
                  </a:lnTo>
                  <a:lnTo>
                    <a:pt x="5853401" y="0"/>
                  </a:lnTo>
                  <a:lnTo>
                    <a:pt x="5885482" y="28184"/>
                  </a:lnTo>
                  <a:lnTo>
                    <a:pt x="5886449" y="33048"/>
                  </a:lnTo>
                  <a:lnTo>
                    <a:pt x="5886449" y="109826"/>
                  </a:lnTo>
                  <a:lnTo>
                    <a:pt x="5858261" y="141898"/>
                  </a:lnTo>
                  <a:lnTo>
                    <a:pt x="5853401" y="142865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2666999" y="2714621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0"/>
                  </a:lnTo>
                  <a:lnTo>
                    <a:pt x="7696198" y="118086"/>
                  </a:lnTo>
                  <a:lnTo>
                    <a:pt x="7675057" y="142140"/>
                  </a:lnTo>
                  <a:lnTo>
                    <a:pt x="76714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666999" y="2714625"/>
              <a:ext cx="5819775" cy="142875"/>
            </a:xfrm>
            <a:custGeom>
              <a:avLst/>
              <a:gdLst/>
              <a:ahLst/>
              <a:cxnLst/>
              <a:rect l="l" t="t" r="r" b="b"/>
              <a:pathLst>
                <a:path w="5819775" h="142875">
                  <a:moveTo>
                    <a:pt x="5786726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7"/>
                  </a:lnTo>
                  <a:lnTo>
                    <a:pt x="0" y="24778"/>
                  </a:lnTo>
                  <a:lnTo>
                    <a:pt x="24785" y="0"/>
                  </a:lnTo>
                  <a:lnTo>
                    <a:pt x="5786726" y="0"/>
                  </a:lnTo>
                  <a:lnTo>
                    <a:pt x="5818807" y="28174"/>
                  </a:lnTo>
                  <a:lnTo>
                    <a:pt x="5819774" y="33040"/>
                  </a:lnTo>
                  <a:lnTo>
                    <a:pt x="5819774" y="109826"/>
                  </a:lnTo>
                  <a:lnTo>
                    <a:pt x="5791586" y="141898"/>
                  </a:lnTo>
                  <a:lnTo>
                    <a:pt x="5786726" y="142865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2666999" y="2971796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7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0"/>
                  </a:lnTo>
                  <a:lnTo>
                    <a:pt x="7696198" y="118076"/>
                  </a:lnTo>
                  <a:lnTo>
                    <a:pt x="7675057" y="142140"/>
                  </a:lnTo>
                  <a:lnTo>
                    <a:pt x="76714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2666999" y="2971800"/>
              <a:ext cx="2381250" cy="142875"/>
            </a:xfrm>
            <a:custGeom>
              <a:avLst/>
              <a:gdLst/>
              <a:ahLst/>
              <a:cxnLst/>
              <a:rect l="l" t="t" r="r" b="b"/>
              <a:pathLst>
                <a:path w="2381250" h="142875">
                  <a:moveTo>
                    <a:pt x="2348201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78"/>
                  </a:lnTo>
                  <a:lnTo>
                    <a:pt x="0" y="24778"/>
                  </a:lnTo>
                  <a:lnTo>
                    <a:pt x="24785" y="0"/>
                  </a:lnTo>
                  <a:lnTo>
                    <a:pt x="2348201" y="0"/>
                  </a:lnTo>
                  <a:lnTo>
                    <a:pt x="2380282" y="28174"/>
                  </a:lnTo>
                  <a:lnTo>
                    <a:pt x="2381249" y="33040"/>
                  </a:lnTo>
                  <a:lnTo>
                    <a:pt x="2381249" y="109816"/>
                  </a:lnTo>
                  <a:lnTo>
                    <a:pt x="2353061" y="141898"/>
                  </a:lnTo>
                  <a:lnTo>
                    <a:pt x="2348201" y="142865"/>
                  </a:lnTo>
                  <a:close/>
                </a:path>
              </a:pathLst>
            </a:custGeom>
            <a:solidFill>
              <a:srgbClr val="D03B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34"/>
            <p:cNvSpPr/>
            <p:nvPr/>
          </p:nvSpPr>
          <p:spPr>
            <a:xfrm>
              <a:off x="2666999" y="3228971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8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8"/>
                  </a:lnTo>
                  <a:lnTo>
                    <a:pt x="7696198" y="118086"/>
                  </a:lnTo>
                  <a:lnTo>
                    <a:pt x="7675057" y="142140"/>
                  </a:lnTo>
                  <a:lnTo>
                    <a:pt x="7671414" y="142865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2666999" y="3228975"/>
              <a:ext cx="1704975" cy="142875"/>
            </a:xfrm>
            <a:custGeom>
              <a:avLst/>
              <a:gdLst/>
              <a:ahLst/>
              <a:cxnLst/>
              <a:rect l="l" t="t" r="r" b="b"/>
              <a:pathLst>
                <a:path w="1704975" h="142875">
                  <a:moveTo>
                    <a:pt x="1671926" y="142865"/>
                  </a:moveTo>
                  <a:lnTo>
                    <a:pt x="24785" y="142865"/>
                  </a:lnTo>
                  <a:lnTo>
                    <a:pt x="21140" y="142140"/>
                  </a:lnTo>
                  <a:lnTo>
                    <a:pt x="0" y="118087"/>
                  </a:lnTo>
                  <a:lnTo>
                    <a:pt x="0" y="24787"/>
                  </a:lnTo>
                  <a:lnTo>
                    <a:pt x="24785" y="0"/>
                  </a:lnTo>
                  <a:lnTo>
                    <a:pt x="1671926" y="0"/>
                  </a:lnTo>
                  <a:lnTo>
                    <a:pt x="1704007" y="28174"/>
                  </a:lnTo>
                  <a:lnTo>
                    <a:pt x="1704974" y="33040"/>
                  </a:lnTo>
                  <a:lnTo>
                    <a:pt x="1704974" y="109826"/>
                  </a:lnTo>
                  <a:lnTo>
                    <a:pt x="1676786" y="141898"/>
                  </a:lnTo>
                  <a:lnTo>
                    <a:pt x="1671926" y="142865"/>
                  </a:lnTo>
                  <a:close/>
                </a:path>
              </a:pathLst>
            </a:custGeom>
            <a:solidFill>
              <a:srgbClr val="D03B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666999" y="3486146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74"/>
                  </a:moveTo>
                  <a:lnTo>
                    <a:pt x="24785" y="142874"/>
                  </a:lnTo>
                  <a:lnTo>
                    <a:pt x="21140" y="142149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0"/>
                  </a:lnTo>
                  <a:lnTo>
                    <a:pt x="7696198" y="118086"/>
                  </a:lnTo>
                  <a:lnTo>
                    <a:pt x="7675057" y="142149"/>
                  </a:lnTo>
                  <a:lnTo>
                    <a:pt x="7671414" y="142874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2666999" y="3486150"/>
              <a:ext cx="1190625" cy="142875"/>
            </a:xfrm>
            <a:custGeom>
              <a:avLst/>
              <a:gdLst/>
              <a:ahLst/>
              <a:cxnLst/>
              <a:rect l="l" t="t" r="r" b="b"/>
              <a:pathLst>
                <a:path w="1190625" h="142875">
                  <a:moveTo>
                    <a:pt x="1157611" y="142868"/>
                  </a:moveTo>
                  <a:lnTo>
                    <a:pt x="24750" y="142868"/>
                  </a:lnTo>
                  <a:lnTo>
                    <a:pt x="21140" y="142149"/>
                  </a:lnTo>
                  <a:lnTo>
                    <a:pt x="0" y="118087"/>
                  </a:lnTo>
                  <a:lnTo>
                    <a:pt x="0" y="24778"/>
                  </a:lnTo>
                  <a:lnTo>
                    <a:pt x="24785" y="0"/>
                  </a:lnTo>
                  <a:lnTo>
                    <a:pt x="1157576" y="0"/>
                  </a:lnTo>
                  <a:lnTo>
                    <a:pt x="1189657" y="28174"/>
                  </a:lnTo>
                  <a:lnTo>
                    <a:pt x="1190624" y="33040"/>
                  </a:lnTo>
                  <a:lnTo>
                    <a:pt x="1190624" y="109826"/>
                  </a:lnTo>
                  <a:lnTo>
                    <a:pt x="1162436" y="141907"/>
                  </a:lnTo>
                  <a:lnTo>
                    <a:pt x="1157611" y="142868"/>
                  </a:lnTo>
                  <a:close/>
                </a:path>
              </a:pathLst>
            </a:custGeom>
            <a:solidFill>
              <a:srgbClr val="D03B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2666999" y="3743321"/>
              <a:ext cx="7696200" cy="142875"/>
            </a:xfrm>
            <a:custGeom>
              <a:avLst/>
              <a:gdLst/>
              <a:ahLst/>
              <a:cxnLst/>
              <a:rect l="l" t="t" r="r" b="b"/>
              <a:pathLst>
                <a:path w="7696200" h="142875">
                  <a:moveTo>
                    <a:pt x="7671414" y="142874"/>
                  </a:moveTo>
                  <a:lnTo>
                    <a:pt x="24785" y="142874"/>
                  </a:lnTo>
                  <a:lnTo>
                    <a:pt x="21140" y="142149"/>
                  </a:lnTo>
                  <a:lnTo>
                    <a:pt x="0" y="118086"/>
                  </a:lnTo>
                  <a:lnTo>
                    <a:pt x="0" y="114299"/>
                  </a:lnTo>
                  <a:lnTo>
                    <a:pt x="0" y="24780"/>
                  </a:lnTo>
                  <a:lnTo>
                    <a:pt x="24785" y="0"/>
                  </a:lnTo>
                  <a:lnTo>
                    <a:pt x="7671414" y="0"/>
                  </a:lnTo>
                  <a:lnTo>
                    <a:pt x="7696198" y="24780"/>
                  </a:lnTo>
                  <a:lnTo>
                    <a:pt x="7696198" y="118086"/>
                  </a:lnTo>
                  <a:lnTo>
                    <a:pt x="7675057" y="142149"/>
                  </a:lnTo>
                  <a:lnTo>
                    <a:pt x="7671414" y="142874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666999" y="3743325"/>
              <a:ext cx="152399" cy="1428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604520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0" dirty="0">
                <a:solidFill>
                  <a:srgbClr val="2978D5"/>
                </a:solidFill>
                <a:latin typeface="Bahnschrift"/>
                <a:cs typeface="Bahnschrift"/>
              </a:rPr>
              <a:t>6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20" dirty="0">
                <a:solidFill>
                  <a:srgbClr val="2978D5"/>
                </a:solidFill>
                <a:latin typeface="Bahnschrift"/>
                <a:cs typeface="Bahnschrift"/>
              </a:rPr>
              <a:t>M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15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472630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LLM</a:t>
            </a:r>
            <a:r>
              <a:rPr spc="-25" dirty="0"/>
              <a:t> </a:t>
            </a:r>
            <a:r>
              <a:rPr dirty="0"/>
              <a:t>활용</a:t>
            </a:r>
            <a:r>
              <a:rPr spc="-25" dirty="0"/>
              <a:t> </a:t>
            </a:r>
            <a:r>
              <a:rPr dirty="0"/>
              <a:t>—</a:t>
            </a:r>
            <a:r>
              <a:rPr spc="-25" dirty="0"/>
              <a:t> </a:t>
            </a:r>
            <a:r>
              <a:rPr dirty="0"/>
              <a:t>하이브리드</a:t>
            </a:r>
            <a:r>
              <a:rPr spc="-25" dirty="0"/>
              <a:t> </a:t>
            </a:r>
            <a:r>
              <a:rPr dirty="0"/>
              <a:t>아키텍처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4" y="2447925"/>
            <a:ext cx="3409950" cy="771525"/>
            <a:chOff x="733424" y="2447925"/>
            <a:chExt cx="3409950" cy="771525"/>
          </a:xfrm>
        </p:grpSpPr>
        <p:sp>
          <p:nvSpPr>
            <p:cNvPr id="6" name="object 6"/>
            <p:cNvSpPr/>
            <p:nvPr/>
          </p:nvSpPr>
          <p:spPr>
            <a:xfrm>
              <a:off x="733425" y="2447925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19"/>
                  </a:moveTo>
                  <a:lnTo>
                    <a:pt x="85724" y="771519"/>
                  </a:lnTo>
                  <a:lnTo>
                    <a:pt x="77280" y="771111"/>
                  </a:lnTo>
                  <a:lnTo>
                    <a:pt x="38089" y="757085"/>
                  </a:lnTo>
                  <a:lnTo>
                    <a:pt x="10133" y="726245"/>
                  </a:lnTo>
                  <a:lnTo>
                    <a:pt x="0" y="685794"/>
                  </a:lnTo>
                  <a:lnTo>
                    <a:pt x="0" y="85718"/>
                  </a:lnTo>
                  <a:lnTo>
                    <a:pt x="10133" y="45267"/>
                  </a:lnTo>
                  <a:lnTo>
                    <a:pt x="38089" y="14427"/>
                  </a:lnTo>
                  <a:lnTo>
                    <a:pt x="77280" y="402"/>
                  </a:lnTo>
                  <a:lnTo>
                    <a:pt x="85604" y="0"/>
                  </a:lnTo>
                  <a:lnTo>
                    <a:pt x="3324345" y="0"/>
                  </a:lnTo>
                  <a:lnTo>
                    <a:pt x="3364675" y="10127"/>
                  </a:lnTo>
                  <a:lnTo>
                    <a:pt x="3395515" y="38083"/>
                  </a:lnTo>
                  <a:lnTo>
                    <a:pt x="3409541" y="77274"/>
                  </a:lnTo>
                  <a:lnTo>
                    <a:pt x="3409949" y="85718"/>
                  </a:lnTo>
                  <a:lnTo>
                    <a:pt x="3409949" y="685794"/>
                  </a:lnTo>
                  <a:lnTo>
                    <a:pt x="3399815" y="726245"/>
                  </a:lnTo>
                  <a:lnTo>
                    <a:pt x="3371859" y="757085"/>
                  </a:lnTo>
                  <a:lnTo>
                    <a:pt x="3332669" y="771111"/>
                  </a:lnTo>
                  <a:lnTo>
                    <a:pt x="3324224" y="77151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24" y="2447925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24"/>
                  </a:moveTo>
                  <a:lnTo>
                    <a:pt x="85724" y="771524"/>
                  </a:lnTo>
                  <a:lnTo>
                    <a:pt x="77280" y="771116"/>
                  </a:lnTo>
                  <a:lnTo>
                    <a:pt x="38089" y="757090"/>
                  </a:lnTo>
                  <a:lnTo>
                    <a:pt x="10133" y="726251"/>
                  </a:lnTo>
                  <a:lnTo>
                    <a:pt x="0" y="685799"/>
                  </a:lnTo>
                  <a:lnTo>
                    <a:pt x="0" y="85724"/>
                  </a:lnTo>
                  <a:lnTo>
                    <a:pt x="10133" y="45273"/>
                  </a:lnTo>
                  <a:lnTo>
                    <a:pt x="38089" y="14433"/>
                  </a:lnTo>
                  <a:lnTo>
                    <a:pt x="77280" y="407"/>
                  </a:lnTo>
                  <a:lnTo>
                    <a:pt x="85724" y="0"/>
                  </a:lnTo>
                  <a:lnTo>
                    <a:pt x="3324224" y="0"/>
                  </a:lnTo>
                  <a:lnTo>
                    <a:pt x="3363385" y="9524"/>
                  </a:lnTo>
                  <a:lnTo>
                    <a:pt x="80721" y="9524"/>
                  </a:lnTo>
                  <a:lnTo>
                    <a:pt x="75766" y="10012"/>
                  </a:lnTo>
                  <a:lnTo>
                    <a:pt x="39230" y="25146"/>
                  </a:lnTo>
                  <a:lnTo>
                    <a:pt x="13410" y="61186"/>
                  </a:lnTo>
                  <a:lnTo>
                    <a:pt x="9525" y="80721"/>
                  </a:lnTo>
                  <a:lnTo>
                    <a:pt x="9525" y="690803"/>
                  </a:lnTo>
                  <a:lnTo>
                    <a:pt x="25146" y="732294"/>
                  </a:lnTo>
                  <a:lnTo>
                    <a:pt x="61187" y="758114"/>
                  </a:lnTo>
                  <a:lnTo>
                    <a:pt x="80721" y="761999"/>
                  </a:lnTo>
                  <a:lnTo>
                    <a:pt x="3363384" y="761999"/>
                  </a:lnTo>
                  <a:lnTo>
                    <a:pt x="3357029" y="764999"/>
                  </a:lnTo>
                  <a:lnTo>
                    <a:pt x="3349071" y="767854"/>
                  </a:lnTo>
                  <a:lnTo>
                    <a:pt x="3340951" y="769893"/>
                  </a:lnTo>
                  <a:lnTo>
                    <a:pt x="3332669" y="771116"/>
                  </a:lnTo>
                  <a:lnTo>
                    <a:pt x="3324224" y="771524"/>
                  </a:lnTo>
                  <a:close/>
                </a:path>
                <a:path w="3409950" h="771525">
                  <a:moveTo>
                    <a:pt x="3363384" y="761999"/>
                  </a:moveTo>
                  <a:lnTo>
                    <a:pt x="3329228" y="761999"/>
                  </a:lnTo>
                  <a:lnTo>
                    <a:pt x="3334183" y="761511"/>
                  </a:lnTo>
                  <a:lnTo>
                    <a:pt x="3343997" y="759559"/>
                  </a:lnTo>
                  <a:lnTo>
                    <a:pt x="3381644" y="736143"/>
                  </a:lnTo>
                  <a:lnTo>
                    <a:pt x="3399936" y="695758"/>
                  </a:lnTo>
                  <a:lnTo>
                    <a:pt x="3400424" y="690803"/>
                  </a:lnTo>
                  <a:lnTo>
                    <a:pt x="3400424" y="80721"/>
                  </a:lnTo>
                  <a:lnTo>
                    <a:pt x="3384803" y="39230"/>
                  </a:lnTo>
                  <a:lnTo>
                    <a:pt x="3348762" y="13410"/>
                  </a:lnTo>
                  <a:lnTo>
                    <a:pt x="3329228" y="9524"/>
                  </a:lnTo>
                  <a:lnTo>
                    <a:pt x="3363385" y="9524"/>
                  </a:lnTo>
                  <a:lnTo>
                    <a:pt x="3395515" y="38089"/>
                  </a:lnTo>
                  <a:lnTo>
                    <a:pt x="3409541" y="77280"/>
                  </a:lnTo>
                  <a:lnTo>
                    <a:pt x="3409949" y="685799"/>
                  </a:lnTo>
                  <a:lnTo>
                    <a:pt x="3409541" y="694244"/>
                  </a:lnTo>
                  <a:lnTo>
                    <a:pt x="3395515" y="733434"/>
                  </a:lnTo>
                  <a:lnTo>
                    <a:pt x="3364675" y="761390"/>
                  </a:lnTo>
                  <a:lnTo>
                    <a:pt x="3363384" y="7619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61069" y="2594061"/>
            <a:ext cx="1671955" cy="41529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750" b="1" spc="60" dirty="0">
                <a:solidFill>
                  <a:srgbClr val="EB6733"/>
                </a:solidFill>
                <a:latin typeface="맑은 고딕"/>
                <a:cs typeface="맑은 고딕"/>
              </a:rPr>
              <a:t>LLM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5" dirty="0">
                <a:solidFill>
                  <a:srgbClr val="EB6733"/>
                </a:solidFill>
                <a:latin typeface="맑은 고딕"/>
                <a:cs typeface="맑은 고딕"/>
              </a:rPr>
              <a:t>·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55" dirty="0">
                <a:solidFill>
                  <a:srgbClr val="EB6733"/>
                </a:solidFill>
                <a:latin typeface="맑은 고딕"/>
                <a:cs typeface="맑은 고딕"/>
              </a:rPr>
              <a:t>1회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65" dirty="0">
                <a:solidFill>
                  <a:srgbClr val="EB6733"/>
                </a:solidFill>
                <a:latin typeface="맑은 고딕"/>
                <a:cs typeface="맑은 고딕"/>
              </a:rPr>
              <a:t>호출</a:t>
            </a:r>
            <a:endParaRPr sz="7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언어</a:t>
            </a:r>
            <a:r>
              <a:rPr sz="950" spc="-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감지</a:t>
            </a:r>
            <a:r>
              <a:rPr sz="950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+</a:t>
            </a:r>
            <a:r>
              <a:rPr sz="950" spc="-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한국어/영어</a:t>
            </a:r>
            <a:r>
              <a:rPr sz="950" spc="-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번역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73388" y="2730500"/>
            <a:ext cx="188595" cy="231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dirty="0">
                <a:solidFill>
                  <a:srgbClr val="898681"/>
                </a:solidFill>
                <a:latin typeface="맑은 고딕"/>
                <a:cs typeface="맑은 고딕"/>
              </a:rPr>
              <a:t>→</a:t>
            </a:r>
            <a:endParaRPr sz="1350">
              <a:latin typeface="맑은 고딕"/>
              <a:cs typeface="맑은 고딕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391025" y="2447925"/>
            <a:ext cx="3409950" cy="771525"/>
            <a:chOff x="4391025" y="2447925"/>
            <a:chExt cx="3409950" cy="771525"/>
          </a:xfrm>
        </p:grpSpPr>
        <p:sp>
          <p:nvSpPr>
            <p:cNvPr id="11" name="object 11"/>
            <p:cNvSpPr/>
            <p:nvPr/>
          </p:nvSpPr>
          <p:spPr>
            <a:xfrm>
              <a:off x="4391025" y="2447925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19"/>
                  </a:moveTo>
                  <a:lnTo>
                    <a:pt x="85724" y="771519"/>
                  </a:lnTo>
                  <a:lnTo>
                    <a:pt x="77279" y="771111"/>
                  </a:lnTo>
                  <a:lnTo>
                    <a:pt x="38089" y="757085"/>
                  </a:lnTo>
                  <a:lnTo>
                    <a:pt x="10133" y="726245"/>
                  </a:lnTo>
                  <a:lnTo>
                    <a:pt x="0" y="685795"/>
                  </a:lnTo>
                  <a:lnTo>
                    <a:pt x="0" y="85717"/>
                  </a:lnTo>
                  <a:lnTo>
                    <a:pt x="407" y="77274"/>
                  </a:lnTo>
                  <a:lnTo>
                    <a:pt x="14433" y="38083"/>
                  </a:lnTo>
                  <a:lnTo>
                    <a:pt x="45273" y="10127"/>
                  </a:lnTo>
                  <a:lnTo>
                    <a:pt x="85604" y="0"/>
                  </a:lnTo>
                  <a:lnTo>
                    <a:pt x="3324345" y="0"/>
                  </a:lnTo>
                  <a:lnTo>
                    <a:pt x="3364675" y="10127"/>
                  </a:lnTo>
                  <a:lnTo>
                    <a:pt x="3395515" y="38083"/>
                  </a:lnTo>
                  <a:lnTo>
                    <a:pt x="3409541" y="77274"/>
                  </a:lnTo>
                  <a:lnTo>
                    <a:pt x="3409949" y="85717"/>
                  </a:lnTo>
                  <a:lnTo>
                    <a:pt x="3409949" y="685795"/>
                  </a:lnTo>
                  <a:lnTo>
                    <a:pt x="3399814" y="726245"/>
                  </a:lnTo>
                  <a:lnTo>
                    <a:pt x="3371858" y="757085"/>
                  </a:lnTo>
                  <a:lnTo>
                    <a:pt x="3332669" y="771111"/>
                  </a:lnTo>
                  <a:lnTo>
                    <a:pt x="3324224" y="77151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4391025" y="2447925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24"/>
                  </a:moveTo>
                  <a:lnTo>
                    <a:pt x="85724" y="771524"/>
                  </a:lnTo>
                  <a:lnTo>
                    <a:pt x="77279" y="771116"/>
                  </a:lnTo>
                  <a:lnTo>
                    <a:pt x="38089" y="757090"/>
                  </a:lnTo>
                  <a:lnTo>
                    <a:pt x="10133" y="726251"/>
                  </a:lnTo>
                  <a:lnTo>
                    <a:pt x="0" y="685799"/>
                  </a:lnTo>
                  <a:lnTo>
                    <a:pt x="0" y="85724"/>
                  </a:lnTo>
                  <a:lnTo>
                    <a:pt x="10133" y="45273"/>
                  </a:lnTo>
                  <a:lnTo>
                    <a:pt x="38089" y="14433"/>
                  </a:lnTo>
                  <a:lnTo>
                    <a:pt x="77280" y="407"/>
                  </a:lnTo>
                  <a:lnTo>
                    <a:pt x="85724" y="0"/>
                  </a:lnTo>
                  <a:lnTo>
                    <a:pt x="3324224" y="0"/>
                  </a:lnTo>
                  <a:lnTo>
                    <a:pt x="3363385" y="9524"/>
                  </a:lnTo>
                  <a:lnTo>
                    <a:pt x="80721" y="9524"/>
                  </a:lnTo>
                  <a:lnTo>
                    <a:pt x="75766" y="10012"/>
                  </a:lnTo>
                  <a:lnTo>
                    <a:pt x="39230" y="25146"/>
                  </a:lnTo>
                  <a:lnTo>
                    <a:pt x="13410" y="61186"/>
                  </a:lnTo>
                  <a:lnTo>
                    <a:pt x="9524" y="80721"/>
                  </a:lnTo>
                  <a:lnTo>
                    <a:pt x="9524" y="690803"/>
                  </a:lnTo>
                  <a:lnTo>
                    <a:pt x="25146" y="732294"/>
                  </a:lnTo>
                  <a:lnTo>
                    <a:pt x="61186" y="758114"/>
                  </a:lnTo>
                  <a:lnTo>
                    <a:pt x="80721" y="761999"/>
                  </a:lnTo>
                  <a:lnTo>
                    <a:pt x="3363384" y="761999"/>
                  </a:lnTo>
                  <a:lnTo>
                    <a:pt x="3357029" y="764999"/>
                  </a:lnTo>
                  <a:lnTo>
                    <a:pt x="3349071" y="767854"/>
                  </a:lnTo>
                  <a:lnTo>
                    <a:pt x="3340951" y="769893"/>
                  </a:lnTo>
                  <a:lnTo>
                    <a:pt x="3332669" y="771116"/>
                  </a:lnTo>
                  <a:lnTo>
                    <a:pt x="3324224" y="771524"/>
                  </a:lnTo>
                  <a:close/>
                </a:path>
                <a:path w="3409950" h="771525">
                  <a:moveTo>
                    <a:pt x="3363384" y="761999"/>
                  </a:moveTo>
                  <a:lnTo>
                    <a:pt x="3329228" y="761999"/>
                  </a:lnTo>
                  <a:lnTo>
                    <a:pt x="3334183" y="761511"/>
                  </a:lnTo>
                  <a:lnTo>
                    <a:pt x="3343997" y="759559"/>
                  </a:lnTo>
                  <a:lnTo>
                    <a:pt x="3381644" y="736143"/>
                  </a:lnTo>
                  <a:lnTo>
                    <a:pt x="3399936" y="695758"/>
                  </a:lnTo>
                  <a:lnTo>
                    <a:pt x="3400424" y="690803"/>
                  </a:lnTo>
                  <a:lnTo>
                    <a:pt x="3400424" y="80721"/>
                  </a:lnTo>
                  <a:lnTo>
                    <a:pt x="3384802" y="39230"/>
                  </a:lnTo>
                  <a:lnTo>
                    <a:pt x="3348762" y="13410"/>
                  </a:lnTo>
                  <a:lnTo>
                    <a:pt x="3329228" y="9524"/>
                  </a:lnTo>
                  <a:lnTo>
                    <a:pt x="3363385" y="9524"/>
                  </a:lnTo>
                  <a:lnTo>
                    <a:pt x="3395515" y="38089"/>
                  </a:lnTo>
                  <a:lnTo>
                    <a:pt x="3409541" y="77280"/>
                  </a:lnTo>
                  <a:lnTo>
                    <a:pt x="3409949" y="685799"/>
                  </a:lnTo>
                  <a:lnTo>
                    <a:pt x="3409541" y="694244"/>
                  </a:lnTo>
                  <a:lnTo>
                    <a:pt x="3395515" y="733434"/>
                  </a:lnTo>
                  <a:lnTo>
                    <a:pt x="3364675" y="761390"/>
                  </a:lnTo>
                  <a:lnTo>
                    <a:pt x="3363384" y="7619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4517330" y="2508336"/>
            <a:ext cx="1428750" cy="58674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750" b="1" spc="55" dirty="0">
                <a:solidFill>
                  <a:srgbClr val="2978D5"/>
                </a:solidFill>
                <a:latin typeface="맑은 고딕"/>
                <a:cs typeface="맑은 고딕"/>
              </a:rPr>
              <a:t>ML</a:t>
            </a:r>
            <a:endParaRPr sz="750">
              <a:latin typeface="맑은 고딕"/>
              <a:cs typeface="맑은 고딕"/>
            </a:endParaRPr>
          </a:p>
          <a:p>
            <a:pPr marL="12700" marR="5080">
              <a:lnSpc>
                <a:spcPct val="118400"/>
              </a:lnSpc>
              <a:spcBef>
                <a:spcPts val="340"/>
              </a:spcBef>
            </a:pP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36개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지원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유형</a:t>
            </a:r>
            <a:r>
              <a:rPr sz="950" spc="-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확률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예측 </a:t>
            </a:r>
            <a:r>
              <a:rPr sz="950" spc="-3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dirty="0">
                <a:solidFill>
                  <a:srgbClr val="0A0A0A"/>
                </a:solidFill>
                <a:latin typeface="맑은 고딕"/>
                <a:cs typeface="맑은 고딕"/>
              </a:rPr>
              <a:t>(TF-IDF</a:t>
            </a:r>
            <a:r>
              <a:rPr sz="9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+</a:t>
            </a:r>
            <a:r>
              <a:rPr sz="9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OvR</a:t>
            </a:r>
            <a:r>
              <a:rPr sz="9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dirty="0">
                <a:solidFill>
                  <a:srgbClr val="0A0A0A"/>
                </a:solidFill>
                <a:latin typeface="맑은 고딕"/>
                <a:cs typeface="맑은 고딕"/>
              </a:rPr>
              <a:t>LogReg)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829798" y="2730500"/>
            <a:ext cx="188595" cy="231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dirty="0">
                <a:solidFill>
                  <a:srgbClr val="898681"/>
                </a:solidFill>
                <a:latin typeface="맑은 고딕"/>
                <a:cs typeface="맑은 고딕"/>
              </a:rPr>
              <a:t>→</a:t>
            </a:r>
            <a:endParaRPr sz="1350">
              <a:latin typeface="맑은 고딕"/>
              <a:cs typeface="맑은 고딕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8039099" y="2447925"/>
            <a:ext cx="3419475" cy="771525"/>
            <a:chOff x="8039099" y="2447925"/>
            <a:chExt cx="3419475" cy="771525"/>
          </a:xfrm>
        </p:grpSpPr>
        <p:sp>
          <p:nvSpPr>
            <p:cNvPr id="16" name="object 16"/>
            <p:cNvSpPr/>
            <p:nvPr/>
          </p:nvSpPr>
          <p:spPr>
            <a:xfrm>
              <a:off x="8039099" y="2447925"/>
              <a:ext cx="3419475" cy="771525"/>
            </a:xfrm>
            <a:custGeom>
              <a:avLst/>
              <a:gdLst/>
              <a:ahLst/>
              <a:cxnLst/>
              <a:rect l="l" t="t" r="r" b="b"/>
              <a:pathLst>
                <a:path w="3419475" h="771525">
                  <a:moveTo>
                    <a:pt x="3333749" y="771519"/>
                  </a:moveTo>
                  <a:lnTo>
                    <a:pt x="85724" y="771519"/>
                  </a:lnTo>
                  <a:lnTo>
                    <a:pt x="77279" y="771111"/>
                  </a:lnTo>
                  <a:lnTo>
                    <a:pt x="38088" y="757085"/>
                  </a:lnTo>
                  <a:lnTo>
                    <a:pt x="10132" y="726245"/>
                  </a:lnTo>
                  <a:lnTo>
                    <a:pt x="0" y="685795"/>
                  </a:lnTo>
                  <a:lnTo>
                    <a:pt x="0" y="85717"/>
                  </a:lnTo>
                  <a:lnTo>
                    <a:pt x="10132" y="45267"/>
                  </a:lnTo>
                  <a:lnTo>
                    <a:pt x="38088" y="14427"/>
                  </a:lnTo>
                  <a:lnTo>
                    <a:pt x="77279" y="402"/>
                  </a:lnTo>
                  <a:lnTo>
                    <a:pt x="85604" y="0"/>
                  </a:lnTo>
                  <a:lnTo>
                    <a:pt x="3333870" y="0"/>
                  </a:lnTo>
                  <a:lnTo>
                    <a:pt x="3374199" y="10127"/>
                  </a:lnTo>
                  <a:lnTo>
                    <a:pt x="3405039" y="38083"/>
                  </a:lnTo>
                  <a:lnTo>
                    <a:pt x="3419065" y="77274"/>
                  </a:lnTo>
                  <a:lnTo>
                    <a:pt x="3419474" y="85717"/>
                  </a:lnTo>
                  <a:lnTo>
                    <a:pt x="3419474" y="685795"/>
                  </a:lnTo>
                  <a:lnTo>
                    <a:pt x="3409338" y="726245"/>
                  </a:lnTo>
                  <a:lnTo>
                    <a:pt x="3381383" y="757085"/>
                  </a:lnTo>
                  <a:lnTo>
                    <a:pt x="3342193" y="771111"/>
                  </a:lnTo>
                  <a:lnTo>
                    <a:pt x="3333749" y="77151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8039099" y="2447925"/>
              <a:ext cx="3419475" cy="771525"/>
            </a:xfrm>
            <a:custGeom>
              <a:avLst/>
              <a:gdLst/>
              <a:ahLst/>
              <a:cxnLst/>
              <a:rect l="l" t="t" r="r" b="b"/>
              <a:pathLst>
                <a:path w="3419475" h="771525">
                  <a:moveTo>
                    <a:pt x="3333749" y="771524"/>
                  </a:moveTo>
                  <a:lnTo>
                    <a:pt x="85724" y="771524"/>
                  </a:lnTo>
                  <a:lnTo>
                    <a:pt x="77279" y="771116"/>
                  </a:lnTo>
                  <a:lnTo>
                    <a:pt x="38088" y="757090"/>
                  </a:lnTo>
                  <a:lnTo>
                    <a:pt x="10133" y="726251"/>
                  </a:lnTo>
                  <a:lnTo>
                    <a:pt x="0" y="685799"/>
                  </a:lnTo>
                  <a:lnTo>
                    <a:pt x="0" y="85724"/>
                  </a:lnTo>
                  <a:lnTo>
                    <a:pt x="10133" y="45273"/>
                  </a:lnTo>
                  <a:lnTo>
                    <a:pt x="38088" y="14433"/>
                  </a:lnTo>
                  <a:lnTo>
                    <a:pt x="77280" y="407"/>
                  </a:lnTo>
                  <a:lnTo>
                    <a:pt x="85724" y="0"/>
                  </a:lnTo>
                  <a:lnTo>
                    <a:pt x="3333749" y="0"/>
                  </a:lnTo>
                  <a:lnTo>
                    <a:pt x="3372909" y="9524"/>
                  </a:lnTo>
                  <a:lnTo>
                    <a:pt x="80721" y="9524"/>
                  </a:lnTo>
                  <a:lnTo>
                    <a:pt x="75766" y="10012"/>
                  </a:lnTo>
                  <a:lnTo>
                    <a:pt x="39230" y="25146"/>
                  </a:lnTo>
                  <a:lnTo>
                    <a:pt x="13410" y="61186"/>
                  </a:lnTo>
                  <a:lnTo>
                    <a:pt x="9525" y="80721"/>
                  </a:lnTo>
                  <a:lnTo>
                    <a:pt x="9525" y="690803"/>
                  </a:lnTo>
                  <a:lnTo>
                    <a:pt x="25146" y="732294"/>
                  </a:lnTo>
                  <a:lnTo>
                    <a:pt x="61187" y="758114"/>
                  </a:lnTo>
                  <a:lnTo>
                    <a:pt x="80721" y="761999"/>
                  </a:lnTo>
                  <a:lnTo>
                    <a:pt x="3372909" y="761999"/>
                  </a:lnTo>
                  <a:lnTo>
                    <a:pt x="3366554" y="764999"/>
                  </a:lnTo>
                  <a:lnTo>
                    <a:pt x="3358596" y="767854"/>
                  </a:lnTo>
                  <a:lnTo>
                    <a:pt x="3350476" y="769893"/>
                  </a:lnTo>
                  <a:lnTo>
                    <a:pt x="3342193" y="771116"/>
                  </a:lnTo>
                  <a:lnTo>
                    <a:pt x="3333749" y="771524"/>
                  </a:lnTo>
                  <a:close/>
                </a:path>
                <a:path w="3419475" h="771525">
                  <a:moveTo>
                    <a:pt x="3372909" y="761999"/>
                  </a:moveTo>
                  <a:lnTo>
                    <a:pt x="3338753" y="761999"/>
                  </a:lnTo>
                  <a:lnTo>
                    <a:pt x="3343708" y="761511"/>
                  </a:lnTo>
                  <a:lnTo>
                    <a:pt x="3353523" y="759559"/>
                  </a:lnTo>
                  <a:lnTo>
                    <a:pt x="3391169" y="736143"/>
                  </a:lnTo>
                  <a:lnTo>
                    <a:pt x="3409462" y="695758"/>
                  </a:lnTo>
                  <a:lnTo>
                    <a:pt x="3409950" y="690803"/>
                  </a:lnTo>
                  <a:lnTo>
                    <a:pt x="3409950" y="80721"/>
                  </a:lnTo>
                  <a:lnTo>
                    <a:pt x="3394328" y="39230"/>
                  </a:lnTo>
                  <a:lnTo>
                    <a:pt x="3358287" y="13410"/>
                  </a:lnTo>
                  <a:lnTo>
                    <a:pt x="3338753" y="9524"/>
                  </a:lnTo>
                  <a:lnTo>
                    <a:pt x="3372909" y="9524"/>
                  </a:lnTo>
                  <a:lnTo>
                    <a:pt x="3405039" y="38089"/>
                  </a:lnTo>
                  <a:lnTo>
                    <a:pt x="3419066" y="77280"/>
                  </a:lnTo>
                  <a:lnTo>
                    <a:pt x="3419474" y="685799"/>
                  </a:lnTo>
                  <a:lnTo>
                    <a:pt x="3419066" y="694244"/>
                  </a:lnTo>
                  <a:lnTo>
                    <a:pt x="3405039" y="733434"/>
                  </a:lnTo>
                  <a:lnTo>
                    <a:pt x="3374199" y="761390"/>
                  </a:lnTo>
                  <a:lnTo>
                    <a:pt x="3372909" y="7619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8173739" y="2508336"/>
            <a:ext cx="1320800" cy="58674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750" b="1" spc="65" dirty="0">
                <a:solidFill>
                  <a:srgbClr val="52504E"/>
                </a:solidFill>
                <a:latin typeface="맑은 고딕"/>
                <a:cs typeface="맑은 고딕"/>
              </a:rPr>
              <a:t>규칙</a:t>
            </a:r>
            <a:r>
              <a:rPr sz="750" b="1" spc="8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750" b="1" spc="65" dirty="0">
                <a:solidFill>
                  <a:srgbClr val="52504E"/>
                </a:solidFill>
                <a:latin typeface="맑은 고딕"/>
                <a:cs typeface="맑은 고딕"/>
              </a:rPr>
              <a:t>기반</a:t>
            </a:r>
            <a:endParaRPr sz="750">
              <a:latin typeface="맑은 고딕"/>
              <a:cs typeface="맑은 고딕"/>
            </a:endParaRPr>
          </a:p>
          <a:p>
            <a:pPr marL="12700" marR="5080">
              <a:lnSpc>
                <a:spcPct val="118400"/>
              </a:lnSpc>
              <a:spcBef>
                <a:spcPts val="340"/>
              </a:spcBef>
            </a:pP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구조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요청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여부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dirty="0">
                <a:solidFill>
                  <a:srgbClr val="0A0A0A"/>
                </a:solidFill>
                <a:latin typeface="맑은 고딕"/>
                <a:cs typeface="맑은 고딕"/>
              </a:rPr>
              <a:t>·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긴급도 </a:t>
            </a:r>
            <a:r>
              <a:rPr sz="950" spc="-3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가중치</a:t>
            </a:r>
            <a:r>
              <a:rPr sz="9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조합</a:t>
            </a:r>
            <a:r>
              <a:rPr sz="9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산출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001592" y="3273425"/>
            <a:ext cx="188595" cy="231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dirty="0">
                <a:solidFill>
                  <a:srgbClr val="898681"/>
                </a:solidFill>
                <a:latin typeface="맑은 고딕"/>
                <a:cs typeface="맑은 고딕"/>
              </a:rPr>
              <a:t>↓</a:t>
            </a:r>
            <a:endParaRPr sz="1350">
              <a:latin typeface="맑은 고딕"/>
              <a:cs typeface="맑은 고딕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733424" y="3543300"/>
            <a:ext cx="3409950" cy="771525"/>
            <a:chOff x="733424" y="3543300"/>
            <a:chExt cx="3409950" cy="771525"/>
          </a:xfrm>
        </p:grpSpPr>
        <p:sp>
          <p:nvSpPr>
            <p:cNvPr id="21" name="object 21"/>
            <p:cNvSpPr/>
            <p:nvPr/>
          </p:nvSpPr>
          <p:spPr>
            <a:xfrm>
              <a:off x="733425" y="3543300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19"/>
                  </a:moveTo>
                  <a:lnTo>
                    <a:pt x="85724" y="771519"/>
                  </a:lnTo>
                  <a:lnTo>
                    <a:pt x="77280" y="771111"/>
                  </a:lnTo>
                  <a:lnTo>
                    <a:pt x="38089" y="757085"/>
                  </a:lnTo>
                  <a:lnTo>
                    <a:pt x="10133" y="726245"/>
                  </a:lnTo>
                  <a:lnTo>
                    <a:pt x="0" y="685794"/>
                  </a:lnTo>
                  <a:lnTo>
                    <a:pt x="0" y="85718"/>
                  </a:lnTo>
                  <a:lnTo>
                    <a:pt x="10133" y="45267"/>
                  </a:lnTo>
                  <a:lnTo>
                    <a:pt x="38089" y="14427"/>
                  </a:lnTo>
                  <a:lnTo>
                    <a:pt x="77280" y="402"/>
                  </a:lnTo>
                  <a:lnTo>
                    <a:pt x="85604" y="0"/>
                  </a:lnTo>
                  <a:lnTo>
                    <a:pt x="3324345" y="0"/>
                  </a:lnTo>
                  <a:lnTo>
                    <a:pt x="3364675" y="10127"/>
                  </a:lnTo>
                  <a:lnTo>
                    <a:pt x="3395515" y="38083"/>
                  </a:lnTo>
                  <a:lnTo>
                    <a:pt x="3409541" y="77274"/>
                  </a:lnTo>
                  <a:lnTo>
                    <a:pt x="3409949" y="85718"/>
                  </a:lnTo>
                  <a:lnTo>
                    <a:pt x="3409949" y="685794"/>
                  </a:lnTo>
                  <a:lnTo>
                    <a:pt x="3399815" y="726245"/>
                  </a:lnTo>
                  <a:lnTo>
                    <a:pt x="3371859" y="757085"/>
                  </a:lnTo>
                  <a:lnTo>
                    <a:pt x="3332669" y="771111"/>
                  </a:lnTo>
                  <a:lnTo>
                    <a:pt x="3324224" y="77151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733424" y="3543300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24"/>
                  </a:moveTo>
                  <a:lnTo>
                    <a:pt x="85724" y="771524"/>
                  </a:lnTo>
                  <a:lnTo>
                    <a:pt x="77280" y="771116"/>
                  </a:lnTo>
                  <a:lnTo>
                    <a:pt x="38089" y="757090"/>
                  </a:lnTo>
                  <a:lnTo>
                    <a:pt x="10133" y="726250"/>
                  </a:lnTo>
                  <a:lnTo>
                    <a:pt x="0" y="685799"/>
                  </a:lnTo>
                  <a:lnTo>
                    <a:pt x="0" y="85724"/>
                  </a:lnTo>
                  <a:lnTo>
                    <a:pt x="10133" y="45272"/>
                  </a:lnTo>
                  <a:lnTo>
                    <a:pt x="38089" y="14433"/>
                  </a:lnTo>
                  <a:lnTo>
                    <a:pt x="77280" y="407"/>
                  </a:lnTo>
                  <a:lnTo>
                    <a:pt x="85724" y="0"/>
                  </a:lnTo>
                  <a:lnTo>
                    <a:pt x="3324224" y="0"/>
                  </a:lnTo>
                  <a:lnTo>
                    <a:pt x="3363385" y="9524"/>
                  </a:lnTo>
                  <a:lnTo>
                    <a:pt x="80721" y="9524"/>
                  </a:lnTo>
                  <a:lnTo>
                    <a:pt x="75766" y="10012"/>
                  </a:lnTo>
                  <a:lnTo>
                    <a:pt x="39230" y="25146"/>
                  </a:lnTo>
                  <a:lnTo>
                    <a:pt x="13410" y="61186"/>
                  </a:lnTo>
                  <a:lnTo>
                    <a:pt x="9525" y="80721"/>
                  </a:lnTo>
                  <a:lnTo>
                    <a:pt x="9525" y="690803"/>
                  </a:lnTo>
                  <a:lnTo>
                    <a:pt x="25146" y="732294"/>
                  </a:lnTo>
                  <a:lnTo>
                    <a:pt x="61187" y="758113"/>
                  </a:lnTo>
                  <a:lnTo>
                    <a:pt x="80721" y="761999"/>
                  </a:lnTo>
                  <a:lnTo>
                    <a:pt x="3363384" y="761999"/>
                  </a:lnTo>
                  <a:lnTo>
                    <a:pt x="3357029" y="764998"/>
                  </a:lnTo>
                  <a:lnTo>
                    <a:pt x="3349071" y="767853"/>
                  </a:lnTo>
                  <a:lnTo>
                    <a:pt x="3340951" y="769893"/>
                  </a:lnTo>
                  <a:lnTo>
                    <a:pt x="3332669" y="771116"/>
                  </a:lnTo>
                  <a:lnTo>
                    <a:pt x="3324224" y="771524"/>
                  </a:lnTo>
                  <a:close/>
                </a:path>
                <a:path w="3409950" h="771525">
                  <a:moveTo>
                    <a:pt x="3363384" y="761999"/>
                  </a:moveTo>
                  <a:lnTo>
                    <a:pt x="3329228" y="761999"/>
                  </a:lnTo>
                  <a:lnTo>
                    <a:pt x="3334183" y="761511"/>
                  </a:lnTo>
                  <a:lnTo>
                    <a:pt x="3343997" y="759559"/>
                  </a:lnTo>
                  <a:lnTo>
                    <a:pt x="3381644" y="736143"/>
                  </a:lnTo>
                  <a:lnTo>
                    <a:pt x="3399936" y="695758"/>
                  </a:lnTo>
                  <a:lnTo>
                    <a:pt x="3400424" y="690803"/>
                  </a:lnTo>
                  <a:lnTo>
                    <a:pt x="3400424" y="80721"/>
                  </a:lnTo>
                  <a:lnTo>
                    <a:pt x="3384803" y="39230"/>
                  </a:lnTo>
                  <a:lnTo>
                    <a:pt x="3348762" y="13410"/>
                  </a:lnTo>
                  <a:lnTo>
                    <a:pt x="3329228" y="9524"/>
                  </a:lnTo>
                  <a:lnTo>
                    <a:pt x="3363385" y="9524"/>
                  </a:lnTo>
                  <a:lnTo>
                    <a:pt x="3395515" y="38089"/>
                  </a:lnTo>
                  <a:lnTo>
                    <a:pt x="3409541" y="77279"/>
                  </a:lnTo>
                  <a:lnTo>
                    <a:pt x="3409949" y="685799"/>
                  </a:lnTo>
                  <a:lnTo>
                    <a:pt x="3409541" y="694244"/>
                  </a:lnTo>
                  <a:lnTo>
                    <a:pt x="3395515" y="733434"/>
                  </a:lnTo>
                  <a:lnTo>
                    <a:pt x="3364675" y="761390"/>
                  </a:lnTo>
                  <a:lnTo>
                    <a:pt x="3363384" y="7619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861069" y="3603711"/>
            <a:ext cx="1465580" cy="58674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750" b="1" spc="60" dirty="0">
                <a:solidFill>
                  <a:srgbClr val="EB6733"/>
                </a:solidFill>
                <a:latin typeface="맑은 고딕"/>
                <a:cs typeface="맑은 고딕"/>
              </a:rPr>
              <a:t>LLM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5" dirty="0">
                <a:solidFill>
                  <a:srgbClr val="EB6733"/>
                </a:solidFill>
                <a:latin typeface="맑은 고딕"/>
                <a:cs typeface="맑은 고딕"/>
              </a:rPr>
              <a:t>·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55" dirty="0">
                <a:solidFill>
                  <a:srgbClr val="EB6733"/>
                </a:solidFill>
                <a:latin typeface="맑은 고딕"/>
                <a:cs typeface="맑은 고딕"/>
              </a:rPr>
              <a:t>1회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65" dirty="0">
                <a:solidFill>
                  <a:srgbClr val="EB6733"/>
                </a:solidFill>
                <a:latin typeface="맑은 고딕"/>
                <a:cs typeface="맑은 고딕"/>
              </a:rPr>
              <a:t>호출</a:t>
            </a:r>
            <a:endParaRPr sz="7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위치·인원·피해상황</a:t>
            </a:r>
            <a:r>
              <a:rPr sz="950" spc="-3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추출</a:t>
            </a:r>
            <a:endParaRPr sz="9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09"/>
              </a:spcBef>
            </a:pP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+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누락정보</a:t>
            </a:r>
            <a:r>
              <a:rPr sz="950" spc="-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재요청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+</a:t>
            </a:r>
            <a:r>
              <a:rPr sz="950" spc="-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요약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173388" y="3825875"/>
            <a:ext cx="188595" cy="231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dirty="0">
                <a:solidFill>
                  <a:srgbClr val="898681"/>
                </a:solidFill>
                <a:latin typeface="맑은 고딕"/>
                <a:cs typeface="맑은 고딕"/>
              </a:rPr>
              <a:t>→</a:t>
            </a:r>
            <a:endParaRPr sz="1350">
              <a:latin typeface="맑은 고딕"/>
              <a:cs typeface="맑은 고딕"/>
            </a:endParaRPr>
          </a:p>
        </p:txBody>
      </p:sp>
      <p:grpSp>
        <p:nvGrpSpPr>
          <p:cNvPr id="25" name="object 25"/>
          <p:cNvGrpSpPr/>
          <p:nvPr/>
        </p:nvGrpSpPr>
        <p:grpSpPr>
          <a:xfrm>
            <a:off x="4391025" y="3543300"/>
            <a:ext cx="3409950" cy="771525"/>
            <a:chOff x="4391025" y="3543300"/>
            <a:chExt cx="3409950" cy="771525"/>
          </a:xfrm>
        </p:grpSpPr>
        <p:sp>
          <p:nvSpPr>
            <p:cNvPr id="26" name="object 26"/>
            <p:cNvSpPr/>
            <p:nvPr/>
          </p:nvSpPr>
          <p:spPr>
            <a:xfrm>
              <a:off x="4391025" y="3543300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19"/>
                  </a:moveTo>
                  <a:lnTo>
                    <a:pt x="85724" y="771519"/>
                  </a:lnTo>
                  <a:lnTo>
                    <a:pt x="77279" y="771111"/>
                  </a:lnTo>
                  <a:lnTo>
                    <a:pt x="38089" y="757085"/>
                  </a:lnTo>
                  <a:lnTo>
                    <a:pt x="10133" y="726245"/>
                  </a:lnTo>
                  <a:lnTo>
                    <a:pt x="0" y="685795"/>
                  </a:lnTo>
                  <a:lnTo>
                    <a:pt x="0" y="85717"/>
                  </a:lnTo>
                  <a:lnTo>
                    <a:pt x="407" y="77274"/>
                  </a:lnTo>
                  <a:lnTo>
                    <a:pt x="14433" y="38083"/>
                  </a:lnTo>
                  <a:lnTo>
                    <a:pt x="45272" y="10127"/>
                  </a:lnTo>
                  <a:lnTo>
                    <a:pt x="85604" y="0"/>
                  </a:lnTo>
                  <a:lnTo>
                    <a:pt x="3324345" y="0"/>
                  </a:lnTo>
                  <a:lnTo>
                    <a:pt x="3364674" y="10127"/>
                  </a:lnTo>
                  <a:lnTo>
                    <a:pt x="3395515" y="38083"/>
                  </a:lnTo>
                  <a:lnTo>
                    <a:pt x="3409541" y="77274"/>
                  </a:lnTo>
                  <a:lnTo>
                    <a:pt x="3409949" y="85717"/>
                  </a:lnTo>
                  <a:lnTo>
                    <a:pt x="3409949" y="685795"/>
                  </a:lnTo>
                  <a:lnTo>
                    <a:pt x="3399814" y="726245"/>
                  </a:lnTo>
                  <a:lnTo>
                    <a:pt x="3371858" y="757085"/>
                  </a:lnTo>
                  <a:lnTo>
                    <a:pt x="3332669" y="771111"/>
                  </a:lnTo>
                  <a:lnTo>
                    <a:pt x="3324224" y="77151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4391025" y="3543300"/>
              <a:ext cx="3409950" cy="771525"/>
            </a:xfrm>
            <a:custGeom>
              <a:avLst/>
              <a:gdLst/>
              <a:ahLst/>
              <a:cxnLst/>
              <a:rect l="l" t="t" r="r" b="b"/>
              <a:pathLst>
                <a:path w="3409950" h="771525">
                  <a:moveTo>
                    <a:pt x="3324224" y="771524"/>
                  </a:moveTo>
                  <a:lnTo>
                    <a:pt x="85724" y="771524"/>
                  </a:lnTo>
                  <a:lnTo>
                    <a:pt x="77279" y="771116"/>
                  </a:lnTo>
                  <a:lnTo>
                    <a:pt x="38089" y="757090"/>
                  </a:lnTo>
                  <a:lnTo>
                    <a:pt x="10133" y="726250"/>
                  </a:lnTo>
                  <a:lnTo>
                    <a:pt x="0" y="685799"/>
                  </a:lnTo>
                  <a:lnTo>
                    <a:pt x="0" y="85724"/>
                  </a:lnTo>
                  <a:lnTo>
                    <a:pt x="10133" y="45272"/>
                  </a:lnTo>
                  <a:lnTo>
                    <a:pt x="38089" y="14433"/>
                  </a:lnTo>
                  <a:lnTo>
                    <a:pt x="77279" y="407"/>
                  </a:lnTo>
                  <a:lnTo>
                    <a:pt x="85724" y="0"/>
                  </a:lnTo>
                  <a:lnTo>
                    <a:pt x="3324224" y="0"/>
                  </a:lnTo>
                  <a:lnTo>
                    <a:pt x="3363384" y="9524"/>
                  </a:lnTo>
                  <a:lnTo>
                    <a:pt x="80721" y="9524"/>
                  </a:lnTo>
                  <a:lnTo>
                    <a:pt x="75766" y="10012"/>
                  </a:lnTo>
                  <a:lnTo>
                    <a:pt x="39230" y="25146"/>
                  </a:lnTo>
                  <a:lnTo>
                    <a:pt x="13410" y="61186"/>
                  </a:lnTo>
                  <a:lnTo>
                    <a:pt x="9524" y="80721"/>
                  </a:lnTo>
                  <a:lnTo>
                    <a:pt x="9524" y="690803"/>
                  </a:lnTo>
                  <a:lnTo>
                    <a:pt x="25146" y="732294"/>
                  </a:lnTo>
                  <a:lnTo>
                    <a:pt x="61186" y="758113"/>
                  </a:lnTo>
                  <a:lnTo>
                    <a:pt x="80721" y="761999"/>
                  </a:lnTo>
                  <a:lnTo>
                    <a:pt x="3363384" y="761999"/>
                  </a:lnTo>
                  <a:lnTo>
                    <a:pt x="3357029" y="764998"/>
                  </a:lnTo>
                  <a:lnTo>
                    <a:pt x="3349071" y="767853"/>
                  </a:lnTo>
                  <a:lnTo>
                    <a:pt x="3340951" y="769893"/>
                  </a:lnTo>
                  <a:lnTo>
                    <a:pt x="3332669" y="771116"/>
                  </a:lnTo>
                  <a:lnTo>
                    <a:pt x="3324224" y="771524"/>
                  </a:lnTo>
                  <a:close/>
                </a:path>
                <a:path w="3409950" h="771525">
                  <a:moveTo>
                    <a:pt x="3363384" y="761999"/>
                  </a:moveTo>
                  <a:lnTo>
                    <a:pt x="3329228" y="761999"/>
                  </a:lnTo>
                  <a:lnTo>
                    <a:pt x="3334183" y="761511"/>
                  </a:lnTo>
                  <a:lnTo>
                    <a:pt x="3343997" y="759559"/>
                  </a:lnTo>
                  <a:lnTo>
                    <a:pt x="3381644" y="736143"/>
                  </a:lnTo>
                  <a:lnTo>
                    <a:pt x="3399936" y="695758"/>
                  </a:lnTo>
                  <a:lnTo>
                    <a:pt x="3400424" y="690803"/>
                  </a:lnTo>
                  <a:lnTo>
                    <a:pt x="3400424" y="80721"/>
                  </a:lnTo>
                  <a:lnTo>
                    <a:pt x="3384802" y="39230"/>
                  </a:lnTo>
                  <a:lnTo>
                    <a:pt x="3348762" y="13410"/>
                  </a:lnTo>
                  <a:lnTo>
                    <a:pt x="3329228" y="9524"/>
                  </a:lnTo>
                  <a:lnTo>
                    <a:pt x="3363384" y="9524"/>
                  </a:lnTo>
                  <a:lnTo>
                    <a:pt x="3395515" y="38089"/>
                  </a:lnTo>
                  <a:lnTo>
                    <a:pt x="3409541" y="77279"/>
                  </a:lnTo>
                  <a:lnTo>
                    <a:pt x="3409949" y="685799"/>
                  </a:lnTo>
                  <a:lnTo>
                    <a:pt x="3409541" y="694244"/>
                  </a:lnTo>
                  <a:lnTo>
                    <a:pt x="3395515" y="733434"/>
                  </a:lnTo>
                  <a:lnTo>
                    <a:pt x="3364675" y="761390"/>
                  </a:lnTo>
                  <a:lnTo>
                    <a:pt x="3363384" y="7619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4517330" y="3603711"/>
            <a:ext cx="1703070" cy="58674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750" b="1" spc="65" dirty="0">
                <a:solidFill>
                  <a:srgbClr val="52504E"/>
                </a:solidFill>
                <a:latin typeface="맑은 고딕"/>
                <a:cs typeface="맑은 고딕"/>
              </a:rPr>
              <a:t>규칙</a:t>
            </a:r>
            <a:r>
              <a:rPr sz="750" b="1" spc="8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750" b="1" spc="65" dirty="0">
                <a:solidFill>
                  <a:srgbClr val="52504E"/>
                </a:solidFill>
                <a:latin typeface="맑은 고딕"/>
                <a:cs typeface="맑은 고딕"/>
              </a:rPr>
              <a:t>기반</a:t>
            </a:r>
            <a:endParaRPr sz="7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550"/>
              </a:spcBef>
            </a:pP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구조기관</a:t>
            </a:r>
            <a:r>
              <a:rPr sz="950" spc="-3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보고서</a:t>
            </a:r>
            <a:r>
              <a:rPr sz="950" spc="-3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조립</a:t>
            </a:r>
            <a:endParaRPr sz="9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209"/>
              </a:spcBef>
            </a:pP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(요약만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LLM,</a:t>
            </a:r>
            <a:r>
              <a:rPr sz="950" spc="-2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나머지는</a:t>
            </a:r>
            <a:r>
              <a:rPr sz="950" spc="-2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5" dirty="0">
                <a:solidFill>
                  <a:srgbClr val="0A0A0A"/>
                </a:solidFill>
                <a:latin typeface="맑은 고딕"/>
                <a:cs typeface="맑은 고딕"/>
              </a:rPr>
              <a:t>계산값)</a:t>
            </a:r>
            <a:endParaRPr sz="950">
              <a:latin typeface="맑은 고딕"/>
              <a:cs typeface="맑은 고딕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829798" y="3825875"/>
            <a:ext cx="188595" cy="231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350" dirty="0">
                <a:solidFill>
                  <a:srgbClr val="898681"/>
                </a:solidFill>
                <a:latin typeface="맑은 고딕"/>
                <a:cs typeface="맑은 고딕"/>
              </a:rPr>
              <a:t>→</a:t>
            </a:r>
            <a:endParaRPr sz="1350">
              <a:latin typeface="맑은 고딕"/>
              <a:cs typeface="맑은 고딕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8039099" y="3543300"/>
            <a:ext cx="3419475" cy="771525"/>
            <a:chOff x="8039099" y="3543300"/>
            <a:chExt cx="3419475" cy="771525"/>
          </a:xfrm>
        </p:grpSpPr>
        <p:sp>
          <p:nvSpPr>
            <p:cNvPr id="31" name="object 31"/>
            <p:cNvSpPr/>
            <p:nvPr/>
          </p:nvSpPr>
          <p:spPr>
            <a:xfrm>
              <a:off x="8039099" y="3543300"/>
              <a:ext cx="3419475" cy="771525"/>
            </a:xfrm>
            <a:custGeom>
              <a:avLst/>
              <a:gdLst/>
              <a:ahLst/>
              <a:cxnLst/>
              <a:rect l="l" t="t" r="r" b="b"/>
              <a:pathLst>
                <a:path w="3419475" h="771525">
                  <a:moveTo>
                    <a:pt x="3333749" y="771519"/>
                  </a:moveTo>
                  <a:lnTo>
                    <a:pt x="85724" y="771519"/>
                  </a:lnTo>
                  <a:lnTo>
                    <a:pt x="77279" y="771111"/>
                  </a:lnTo>
                  <a:lnTo>
                    <a:pt x="38088" y="757085"/>
                  </a:lnTo>
                  <a:lnTo>
                    <a:pt x="10132" y="726245"/>
                  </a:lnTo>
                  <a:lnTo>
                    <a:pt x="0" y="685795"/>
                  </a:lnTo>
                  <a:lnTo>
                    <a:pt x="0" y="85717"/>
                  </a:lnTo>
                  <a:lnTo>
                    <a:pt x="10132" y="45267"/>
                  </a:lnTo>
                  <a:lnTo>
                    <a:pt x="38088" y="14427"/>
                  </a:lnTo>
                  <a:lnTo>
                    <a:pt x="77279" y="402"/>
                  </a:lnTo>
                  <a:lnTo>
                    <a:pt x="85604" y="0"/>
                  </a:lnTo>
                  <a:lnTo>
                    <a:pt x="3333870" y="0"/>
                  </a:lnTo>
                  <a:lnTo>
                    <a:pt x="3374199" y="10127"/>
                  </a:lnTo>
                  <a:lnTo>
                    <a:pt x="3405039" y="38083"/>
                  </a:lnTo>
                  <a:lnTo>
                    <a:pt x="3419065" y="77274"/>
                  </a:lnTo>
                  <a:lnTo>
                    <a:pt x="3419474" y="85717"/>
                  </a:lnTo>
                  <a:lnTo>
                    <a:pt x="3419474" y="685795"/>
                  </a:lnTo>
                  <a:lnTo>
                    <a:pt x="3409338" y="726245"/>
                  </a:lnTo>
                  <a:lnTo>
                    <a:pt x="3381383" y="757085"/>
                  </a:lnTo>
                  <a:lnTo>
                    <a:pt x="3342193" y="771111"/>
                  </a:lnTo>
                  <a:lnTo>
                    <a:pt x="3333749" y="771519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8039099" y="3543300"/>
              <a:ext cx="3419475" cy="771525"/>
            </a:xfrm>
            <a:custGeom>
              <a:avLst/>
              <a:gdLst/>
              <a:ahLst/>
              <a:cxnLst/>
              <a:rect l="l" t="t" r="r" b="b"/>
              <a:pathLst>
                <a:path w="3419475" h="771525">
                  <a:moveTo>
                    <a:pt x="3333749" y="771524"/>
                  </a:moveTo>
                  <a:lnTo>
                    <a:pt x="85724" y="771524"/>
                  </a:lnTo>
                  <a:lnTo>
                    <a:pt x="77279" y="771116"/>
                  </a:lnTo>
                  <a:lnTo>
                    <a:pt x="38088" y="757090"/>
                  </a:lnTo>
                  <a:lnTo>
                    <a:pt x="10133" y="726250"/>
                  </a:lnTo>
                  <a:lnTo>
                    <a:pt x="0" y="685799"/>
                  </a:lnTo>
                  <a:lnTo>
                    <a:pt x="0" y="85724"/>
                  </a:lnTo>
                  <a:lnTo>
                    <a:pt x="10133" y="45272"/>
                  </a:lnTo>
                  <a:lnTo>
                    <a:pt x="38088" y="14433"/>
                  </a:lnTo>
                  <a:lnTo>
                    <a:pt x="77279" y="407"/>
                  </a:lnTo>
                  <a:lnTo>
                    <a:pt x="85724" y="0"/>
                  </a:lnTo>
                  <a:lnTo>
                    <a:pt x="3333749" y="0"/>
                  </a:lnTo>
                  <a:lnTo>
                    <a:pt x="3372909" y="9524"/>
                  </a:lnTo>
                  <a:lnTo>
                    <a:pt x="80721" y="9524"/>
                  </a:lnTo>
                  <a:lnTo>
                    <a:pt x="75766" y="10012"/>
                  </a:lnTo>
                  <a:lnTo>
                    <a:pt x="39230" y="25146"/>
                  </a:lnTo>
                  <a:lnTo>
                    <a:pt x="13410" y="61186"/>
                  </a:lnTo>
                  <a:lnTo>
                    <a:pt x="9525" y="80721"/>
                  </a:lnTo>
                  <a:lnTo>
                    <a:pt x="9525" y="690803"/>
                  </a:lnTo>
                  <a:lnTo>
                    <a:pt x="25146" y="732294"/>
                  </a:lnTo>
                  <a:lnTo>
                    <a:pt x="61187" y="758113"/>
                  </a:lnTo>
                  <a:lnTo>
                    <a:pt x="80721" y="761999"/>
                  </a:lnTo>
                  <a:lnTo>
                    <a:pt x="3372909" y="761999"/>
                  </a:lnTo>
                  <a:lnTo>
                    <a:pt x="3366554" y="764998"/>
                  </a:lnTo>
                  <a:lnTo>
                    <a:pt x="3358596" y="767853"/>
                  </a:lnTo>
                  <a:lnTo>
                    <a:pt x="3350476" y="769893"/>
                  </a:lnTo>
                  <a:lnTo>
                    <a:pt x="3342193" y="771116"/>
                  </a:lnTo>
                  <a:lnTo>
                    <a:pt x="3333749" y="771524"/>
                  </a:lnTo>
                  <a:close/>
                </a:path>
                <a:path w="3419475" h="771525">
                  <a:moveTo>
                    <a:pt x="3372909" y="761999"/>
                  </a:moveTo>
                  <a:lnTo>
                    <a:pt x="3338753" y="761999"/>
                  </a:lnTo>
                  <a:lnTo>
                    <a:pt x="3343708" y="761511"/>
                  </a:lnTo>
                  <a:lnTo>
                    <a:pt x="3353523" y="759559"/>
                  </a:lnTo>
                  <a:lnTo>
                    <a:pt x="3391169" y="736143"/>
                  </a:lnTo>
                  <a:lnTo>
                    <a:pt x="3409462" y="695758"/>
                  </a:lnTo>
                  <a:lnTo>
                    <a:pt x="3409950" y="690803"/>
                  </a:lnTo>
                  <a:lnTo>
                    <a:pt x="3409950" y="80721"/>
                  </a:lnTo>
                  <a:lnTo>
                    <a:pt x="3394328" y="39230"/>
                  </a:lnTo>
                  <a:lnTo>
                    <a:pt x="3358287" y="13410"/>
                  </a:lnTo>
                  <a:lnTo>
                    <a:pt x="3338753" y="9524"/>
                  </a:lnTo>
                  <a:lnTo>
                    <a:pt x="3372909" y="9524"/>
                  </a:lnTo>
                  <a:lnTo>
                    <a:pt x="3405039" y="38089"/>
                  </a:lnTo>
                  <a:lnTo>
                    <a:pt x="3419066" y="77279"/>
                  </a:lnTo>
                  <a:lnTo>
                    <a:pt x="3419474" y="685799"/>
                  </a:lnTo>
                  <a:lnTo>
                    <a:pt x="3419066" y="694244"/>
                  </a:lnTo>
                  <a:lnTo>
                    <a:pt x="3405039" y="733434"/>
                  </a:lnTo>
                  <a:lnTo>
                    <a:pt x="3374199" y="761390"/>
                  </a:lnTo>
                  <a:lnTo>
                    <a:pt x="3372909" y="761999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8173739" y="3603711"/>
            <a:ext cx="1086485" cy="586740"/>
          </a:xfrm>
          <a:prstGeom prst="rect">
            <a:avLst/>
          </a:prstGeom>
        </p:spPr>
        <p:txBody>
          <a:bodyPr vert="horz" wrap="square" lIns="0" tIns="730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75"/>
              </a:spcBef>
            </a:pPr>
            <a:r>
              <a:rPr sz="750" b="1" spc="60" dirty="0">
                <a:solidFill>
                  <a:srgbClr val="EB6733"/>
                </a:solidFill>
                <a:latin typeface="맑은 고딕"/>
                <a:cs typeface="맑은 고딕"/>
              </a:rPr>
              <a:t>LLM</a:t>
            </a:r>
            <a:r>
              <a:rPr sz="750" b="1" spc="114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5" dirty="0">
                <a:solidFill>
                  <a:srgbClr val="EB6733"/>
                </a:solidFill>
                <a:latin typeface="맑은 고딕"/>
                <a:cs typeface="맑은 고딕"/>
              </a:rPr>
              <a:t>·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65" dirty="0">
                <a:solidFill>
                  <a:srgbClr val="EB6733"/>
                </a:solidFill>
                <a:latin typeface="맑은 고딕"/>
                <a:cs typeface="맑은 고딕"/>
              </a:rPr>
              <a:t>해당</a:t>
            </a:r>
            <a:r>
              <a:rPr sz="750" b="1" spc="120" dirty="0">
                <a:solidFill>
                  <a:srgbClr val="EB6733"/>
                </a:solidFill>
                <a:latin typeface="맑은 고딕"/>
                <a:cs typeface="맑은 고딕"/>
              </a:rPr>
              <a:t> </a:t>
            </a:r>
            <a:r>
              <a:rPr sz="750" b="1" spc="35" dirty="0">
                <a:solidFill>
                  <a:srgbClr val="EB6733"/>
                </a:solidFill>
                <a:latin typeface="맑은 고딕"/>
                <a:cs typeface="맑은 고딕"/>
              </a:rPr>
              <a:t>시</a:t>
            </a:r>
            <a:endParaRPr sz="750">
              <a:latin typeface="맑은 고딕"/>
              <a:cs typeface="맑은 고딕"/>
            </a:endParaRPr>
          </a:p>
          <a:p>
            <a:pPr marL="12700" marR="5080">
              <a:lnSpc>
                <a:spcPct val="118400"/>
              </a:lnSpc>
              <a:spcBef>
                <a:spcPts val="340"/>
              </a:spcBef>
            </a:pP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재난 대응 지침을 </a:t>
            </a:r>
            <a:r>
              <a:rPr sz="950" spc="1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신고자</a:t>
            </a:r>
            <a:r>
              <a:rPr sz="950" spc="-5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언어로</a:t>
            </a:r>
            <a:r>
              <a:rPr sz="950" spc="-5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spc="10" dirty="0">
                <a:solidFill>
                  <a:srgbClr val="0A0A0A"/>
                </a:solidFill>
                <a:latin typeface="맑은 고딕"/>
                <a:cs typeface="맑은 고딕"/>
              </a:rPr>
              <a:t>번역</a:t>
            </a:r>
            <a:endParaRPr sz="950">
              <a:latin typeface="맑은 고딕"/>
              <a:cs typeface="맑은 고딕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733425" y="5438771"/>
            <a:ext cx="10725150" cy="390525"/>
            <a:chOff x="733425" y="5438771"/>
            <a:chExt cx="10725150" cy="390525"/>
          </a:xfrm>
        </p:grpSpPr>
        <p:sp>
          <p:nvSpPr>
            <p:cNvPr id="35" name="object 35"/>
            <p:cNvSpPr/>
            <p:nvPr/>
          </p:nvSpPr>
          <p:spPr>
            <a:xfrm>
              <a:off x="747712" y="5438771"/>
              <a:ext cx="10711180" cy="390525"/>
            </a:xfrm>
            <a:custGeom>
              <a:avLst/>
              <a:gdLst/>
              <a:ahLst/>
              <a:cxnLst/>
              <a:rect l="l" t="t" r="r" b="b"/>
              <a:pathLst>
                <a:path w="10711180" h="390525">
                  <a:moveTo>
                    <a:pt x="10639664" y="390524"/>
                  </a:moveTo>
                  <a:lnTo>
                    <a:pt x="0" y="390524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83"/>
                  </a:lnTo>
                  <a:lnTo>
                    <a:pt x="10681155" y="15617"/>
                  </a:lnTo>
                  <a:lnTo>
                    <a:pt x="10706974" y="51653"/>
                  </a:lnTo>
                  <a:lnTo>
                    <a:pt x="10710861" y="71195"/>
                  </a:lnTo>
                  <a:lnTo>
                    <a:pt x="10710861" y="319319"/>
                  </a:lnTo>
                  <a:lnTo>
                    <a:pt x="10695238" y="360806"/>
                  </a:lnTo>
                  <a:lnTo>
                    <a:pt x="10659197" y="386636"/>
                  </a:lnTo>
                  <a:lnTo>
                    <a:pt x="10639664" y="390524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733425" y="5438775"/>
              <a:ext cx="28575" cy="390525"/>
            </a:xfrm>
            <a:custGeom>
              <a:avLst/>
              <a:gdLst/>
              <a:ahLst/>
              <a:cxnLst/>
              <a:rect l="l" t="t" r="r" b="b"/>
              <a:pathLst>
                <a:path w="28575" h="390525">
                  <a:moveTo>
                    <a:pt x="28574" y="390519"/>
                  </a:moveTo>
                  <a:lnTo>
                    <a:pt x="0" y="390519"/>
                  </a:lnTo>
                  <a:lnTo>
                    <a:pt x="0" y="0"/>
                  </a:lnTo>
                  <a:lnTo>
                    <a:pt x="28574" y="0"/>
                  </a:lnTo>
                  <a:lnTo>
                    <a:pt x="28574" y="390519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718194" y="5540375"/>
            <a:ext cx="8981440" cy="91440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93040">
              <a:lnSpc>
                <a:spcPct val="100000"/>
              </a:lnSpc>
              <a:spcBef>
                <a:spcPts val="125"/>
              </a:spcBef>
            </a:pP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역할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분담이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핵심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—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ML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은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"무엇이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필요한가",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규칙기반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은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"얼마나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급한가",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15" dirty="0">
                <a:solidFill>
                  <a:srgbClr val="0A0A0A"/>
                </a:solidFill>
                <a:latin typeface="맑은 고딕"/>
                <a:cs typeface="맑은 고딕"/>
              </a:rPr>
              <a:t>LLM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은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언어를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다루는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모든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것을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담당.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그냥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ChatGPT에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물어보는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서비스가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아니다.</a:t>
            </a:r>
            <a:endParaRPr sz="95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75"/>
              </a:spcBef>
            </a:pPr>
            <a:endParaRPr sz="1000">
              <a:latin typeface="맑은 고딕"/>
              <a:cs typeface="맑은 고딕"/>
            </a:endParaRPr>
          </a:p>
          <a:p>
            <a:pPr marL="12700" marR="5257165">
              <a:lnSpc>
                <a:spcPct val="128699"/>
              </a:lnSpc>
            </a:pPr>
            <a:r>
              <a:rPr sz="850" spc="5" dirty="0">
                <a:solidFill>
                  <a:srgbClr val="52504E"/>
                </a:solidFill>
                <a:latin typeface="맑은 고딕"/>
                <a:cs typeface="맑은 고딕"/>
              </a:rPr>
              <a:t>*</a:t>
            </a:r>
            <a:r>
              <a:rPr sz="8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웹앱은</a:t>
            </a:r>
            <a:r>
              <a:rPr sz="8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노트북과</a:t>
            </a:r>
            <a:r>
              <a:rPr sz="8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별도로</a:t>
            </a:r>
            <a:r>
              <a:rPr sz="8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학습된</a:t>
            </a:r>
            <a:r>
              <a:rPr sz="8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자체</a:t>
            </a:r>
            <a:r>
              <a:rPr sz="8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분류기를</a:t>
            </a:r>
            <a:r>
              <a:rPr sz="8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사용</a:t>
            </a:r>
            <a:r>
              <a:rPr sz="8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5" dirty="0">
                <a:solidFill>
                  <a:srgbClr val="52504E"/>
                </a:solidFill>
                <a:latin typeface="맑은 고딕"/>
                <a:cs typeface="맑은 고딕"/>
              </a:rPr>
              <a:t>(PII만</a:t>
            </a:r>
            <a:r>
              <a:rPr sz="8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제외한</a:t>
            </a:r>
            <a:r>
              <a:rPr sz="8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5" dirty="0">
                <a:solidFill>
                  <a:srgbClr val="52504E"/>
                </a:solidFill>
                <a:latin typeface="맑은 고딕"/>
                <a:cs typeface="맑은 고딕"/>
              </a:rPr>
              <a:t>36개</a:t>
            </a:r>
            <a:r>
              <a:rPr sz="8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라 </a:t>
            </a:r>
            <a:r>
              <a:rPr sz="850" spc="-28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5" dirty="0">
                <a:solidFill>
                  <a:srgbClr val="52504E"/>
                </a:solidFill>
                <a:latin typeface="맑은 고딕"/>
                <a:cs typeface="맑은 고딕"/>
              </a:rPr>
              <a:t>벨).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노트북 모델(슬라이드 </a:t>
            </a:r>
            <a:r>
              <a:rPr sz="850" spc="5" dirty="0">
                <a:solidFill>
                  <a:srgbClr val="52504E"/>
                </a:solidFill>
                <a:latin typeface="맑은 고딕"/>
                <a:cs typeface="맑은 고딕"/>
              </a:rPr>
              <a:t>12, 34개 </a:t>
            </a:r>
            <a:r>
              <a:rPr sz="850" spc="10" dirty="0">
                <a:solidFill>
                  <a:srgbClr val="52504E"/>
                </a:solidFill>
                <a:latin typeface="맑은 고딕"/>
                <a:cs typeface="맑은 고딕"/>
              </a:rPr>
              <a:t>라벨)과는 제외 기준이 달라 라벨 수가 </a:t>
            </a:r>
            <a:r>
              <a:rPr sz="850" spc="1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850" spc="5" dirty="0">
                <a:solidFill>
                  <a:srgbClr val="52504E"/>
                </a:solidFill>
                <a:latin typeface="맑은 고딕"/>
                <a:cs typeface="맑은 고딕"/>
              </a:rPr>
              <a:t>다름.</a:t>
            </a:r>
            <a:endParaRPr sz="85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1999" y="6857999"/>
                </a:moveTo>
                <a:lnTo>
                  <a:pt x="0" y="6857999"/>
                </a:lnTo>
                <a:lnTo>
                  <a:pt x="0" y="0"/>
                </a:lnTo>
                <a:lnTo>
                  <a:pt x="12191999" y="0"/>
                </a:lnTo>
                <a:lnTo>
                  <a:pt x="12191999" y="6857999"/>
                </a:lnTo>
                <a:close/>
              </a:path>
            </a:pathLst>
          </a:custGeom>
          <a:solidFill>
            <a:srgbClr val="F9F9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33424" y="676271"/>
            <a:ext cx="10725150" cy="9525"/>
          </a:xfrm>
          <a:custGeom>
            <a:avLst/>
            <a:gdLst/>
            <a:ahLst/>
            <a:cxnLst/>
            <a:rect l="l" t="t" r="r" b="b"/>
            <a:pathLst>
              <a:path w="10725150" h="9525">
                <a:moveTo>
                  <a:pt x="10725149" y="9524"/>
                </a:moveTo>
                <a:lnTo>
                  <a:pt x="0" y="9524"/>
                </a:lnTo>
                <a:lnTo>
                  <a:pt x="0" y="0"/>
                </a:lnTo>
                <a:lnTo>
                  <a:pt x="10725149" y="0"/>
                </a:lnTo>
                <a:lnTo>
                  <a:pt x="10725149" y="9524"/>
                </a:lnTo>
                <a:close/>
              </a:path>
            </a:pathLst>
          </a:custGeom>
          <a:solidFill>
            <a:srgbClr val="E1DF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18194" y="401637"/>
            <a:ext cx="1778000" cy="1682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0" dirty="0">
                <a:solidFill>
                  <a:srgbClr val="2978D5"/>
                </a:solidFill>
                <a:latin typeface="Bahnschrift"/>
                <a:cs typeface="Bahnschrift"/>
              </a:rPr>
              <a:t>7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20" dirty="0">
                <a:solidFill>
                  <a:srgbClr val="2978D5"/>
                </a:solidFill>
                <a:latin typeface="Bahnschrift"/>
                <a:cs typeface="Bahnschrift"/>
              </a:rPr>
              <a:t>M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5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25" dirty="0">
                <a:solidFill>
                  <a:srgbClr val="2978D5"/>
                </a:solidFill>
                <a:latin typeface="Bahnschrift"/>
                <a:cs typeface="Bahnschrift"/>
              </a:rPr>
              <a:t>(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900" b="1" spc="310" dirty="0">
                <a:solidFill>
                  <a:srgbClr val="2978D5"/>
                </a:solidFill>
                <a:latin typeface="휴먼굵은팸체"/>
                <a:cs typeface="휴먼굵은팸체"/>
              </a:rPr>
              <a:t>필</a:t>
            </a:r>
            <a:r>
              <a:rPr sz="900" b="1" spc="-300" dirty="0">
                <a:solidFill>
                  <a:srgbClr val="2978D5"/>
                </a:solidFill>
                <a:latin typeface="휴먼굵은팸체"/>
                <a:cs typeface="휴먼굵은팸체"/>
              </a:rPr>
              <a:t> </a:t>
            </a:r>
            <a:r>
              <a:rPr sz="900" b="1" spc="415" dirty="0">
                <a:solidFill>
                  <a:srgbClr val="2978D5"/>
                </a:solidFill>
                <a:latin typeface="휴먼굵은팸체"/>
                <a:cs typeface="휴먼굵은팸체"/>
              </a:rPr>
              <a:t>수</a:t>
            </a:r>
            <a:r>
              <a:rPr sz="900" b="1" spc="-300" dirty="0">
                <a:solidFill>
                  <a:srgbClr val="2978D5"/>
                </a:solidFill>
                <a:latin typeface="휴먼굵은팸체"/>
                <a:cs typeface="휴먼굵은팸체"/>
              </a:rPr>
              <a:t> </a:t>
            </a:r>
            <a:r>
              <a:rPr sz="850" b="1" spc="25" dirty="0">
                <a:solidFill>
                  <a:srgbClr val="2978D5"/>
                </a:solidFill>
                <a:latin typeface="Bahnschrift"/>
                <a:cs typeface="Bahnschrift"/>
              </a:rPr>
              <a:t>)</a:t>
            </a:r>
            <a:endParaRPr sz="850">
              <a:latin typeface="Bahnschrift"/>
              <a:cs typeface="Bahnschrif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10998" y="4111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16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18194" y="958850"/>
            <a:ext cx="30867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LLM</a:t>
            </a:r>
            <a:r>
              <a:rPr spc="-35" dirty="0"/>
              <a:t> </a:t>
            </a:r>
            <a:r>
              <a:rPr dirty="0"/>
              <a:t>기반</a:t>
            </a:r>
            <a:r>
              <a:rPr spc="-30" dirty="0"/>
              <a:t> </a:t>
            </a:r>
            <a:r>
              <a:rPr dirty="0"/>
              <a:t>다국어</a:t>
            </a:r>
            <a:r>
              <a:rPr spc="-35" dirty="0"/>
              <a:t> </a:t>
            </a:r>
            <a:r>
              <a:rPr dirty="0"/>
              <a:t>처리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733424" y="1504949"/>
            <a:ext cx="10725150" cy="1752600"/>
            <a:chOff x="733424" y="1504949"/>
            <a:chExt cx="10725150" cy="1752600"/>
          </a:xfrm>
        </p:grpSpPr>
        <p:sp>
          <p:nvSpPr>
            <p:cNvPr id="8" name="object 8"/>
            <p:cNvSpPr/>
            <p:nvPr/>
          </p:nvSpPr>
          <p:spPr>
            <a:xfrm>
              <a:off x="733425" y="1504953"/>
              <a:ext cx="10725150" cy="1752600"/>
            </a:xfrm>
            <a:custGeom>
              <a:avLst/>
              <a:gdLst/>
              <a:ahLst/>
              <a:cxnLst/>
              <a:rect l="l" t="t" r="r" b="b"/>
              <a:pathLst>
                <a:path w="10725150" h="1752600">
                  <a:moveTo>
                    <a:pt x="10629965" y="1752596"/>
                  </a:moveTo>
                  <a:lnTo>
                    <a:pt x="95184" y="1752596"/>
                  </a:lnTo>
                  <a:lnTo>
                    <a:pt x="85866" y="1752146"/>
                  </a:lnTo>
                  <a:lnTo>
                    <a:pt x="42321" y="1736562"/>
                  </a:lnTo>
                  <a:lnTo>
                    <a:pt x="11259" y="1702295"/>
                  </a:lnTo>
                  <a:lnTo>
                    <a:pt x="0" y="1657351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10629899" y="0"/>
                  </a:lnTo>
                  <a:lnTo>
                    <a:pt x="10674843" y="11259"/>
                  </a:lnTo>
                  <a:lnTo>
                    <a:pt x="10709110" y="42321"/>
                  </a:lnTo>
                  <a:lnTo>
                    <a:pt x="10724695" y="85866"/>
                  </a:lnTo>
                  <a:lnTo>
                    <a:pt x="10725149" y="95248"/>
                  </a:lnTo>
                  <a:lnTo>
                    <a:pt x="10725149" y="1657351"/>
                  </a:lnTo>
                  <a:lnTo>
                    <a:pt x="10713887" y="1702295"/>
                  </a:lnTo>
                  <a:lnTo>
                    <a:pt x="10682826" y="1736562"/>
                  </a:lnTo>
                  <a:lnTo>
                    <a:pt x="10639282" y="1752146"/>
                  </a:lnTo>
                  <a:lnTo>
                    <a:pt x="10629965" y="1752596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733424" y="1504949"/>
              <a:ext cx="10725150" cy="1752600"/>
            </a:xfrm>
            <a:custGeom>
              <a:avLst/>
              <a:gdLst/>
              <a:ahLst/>
              <a:cxnLst/>
              <a:rect l="l" t="t" r="r" b="b"/>
              <a:pathLst>
                <a:path w="10725150" h="1752600">
                  <a:moveTo>
                    <a:pt x="10629899" y="1752599"/>
                  </a:moveTo>
                  <a:lnTo>
                    <a:pt x="95249" y="1752599"/>
                  </a:lnTo>
                  <a:lnTo>
                    <a:pt x="85866" y="1752146"/>
                  </a:lnTo>
                  <a:lnTo>
                    <a:pt x="42321" y="1736562"/>
                  </a:lnTo>
                  <a:lnTo>
                    <a:pt x="11259" y="1702295"/>
                  </a:lnTo>
                  <a:lnTo>
                    <a:pt x="0" y="1657349"/>
                  </a:lnTo>
                  <a:lnTo>
                    <a:pt x="0" y="95249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10629899" y="0"/>
                  </a:lnTo>
                  <a:lnTo>
                    <a:pt x="10671168" y="9525"/>
                  </a:lnTo>
                  <a:lnTo>
                    <a:pt x="89621" y="9525"/>
                  </a:lnTo>
                  <a:lnTo>
                    <a:pt x="84046" y="10074"/>
                  </a:lnTo>
                  <a:lnTo>
                    <a:pt x="42943" y="27099"/>
                  </a:lnTo>
                  <a:lnTo>
                    <a:pt x="18204" y="57244"/>
                  </a:lnTo>
                  <a:lnTo>
                    <a:pt x="9525" y="89621"/>
                  </a:lnTo>
                  <a:lnTo>
                    <a:pt x="9525" y="1662978"/>
                  </a:lnTo>
                  <a:lnTo>
                    <a:pt x="20845" y="1700295"/>
                  </a:lnTo>
                  <a:lnTo>
                    <a:pt x="52303" y="1731754"/>
                  </a:lnTo>
                  <a:lnTo>
                    <a:pt x="89621" y="1743074"/>
                  </a:lnTo>
                  <a:lnTo>
                    <a:pt x="10671168" y="1743074"/>
                  </a:lnTo>
                  <a:lnTo>
                    <a:pt x="10666349" y="1745349"/>
                  </a:lnTo>
                  <a:lnTo>
                    <a:pt x="10657506" y="1748521"/>
                  </a:lnTo>
                  <a:lnTo>
                    <a:pt x="10648484" y="1750787"/>
                  </a:lnTo>
                  <a:lnTo>
                    <a:pt x="10639282" y="1752146"/>
                  </a:lnTo>
                  <a:lnTo>
                    <a:pt x="10629899" y="1752599"/>
                  </a:lnTo>
                  <a:close/>
                </a:path>
                <a:path w="10725150" h="1752600">
                  <a:moveTo>
                    <a:pt x="10671168" y="1743074"/>
                  </a:moveTo>
                  <a:lnTo>
                    <a:pt x="10635529" y="1743074"/>
                  </a:lnTo>
                  <a:lnTo>
                    <a:pt x="10641103" y="1742525"/>
                  </a:lnTo>
                  <a:lnTo>
                    <a:pt x="10652143" y="1740329"/>
                  </a:lnTo>
                  <a:lnTo>
                    <a:pt x="10686536" y="1721946"/>
                  </a:lnTo>
                  <a:lnTo>
                    <a:pt x="10711253" y="1684955"/>
                  </a:lnTo>
                  <a:lnTo>
                    <a:pt x="10715624" y="1662978"/>
                  </a:lnTo>
                  <a:lnTo>
                    <a:pt x="10715624" y="89621"/>
                  </a:lnTo>
                  <a:lnTo>
                    <a:pt x="10704303" y="52303"/>
                  </a:lnTo>
                  <a:lnTo>
                    <a:pt x="10672846" y="20845"/>
                  </a:lnTo>
                  <a:lnTo>
                    <a:pt x="10635529" y="9525"/>
                  </a:lnTo>
                  <a:lnTo>
                    <a:pt x="10671168" y="9525"/>
                  </a:lnTo>
                  <a:lnTo>
                    <a:pt x="10703564" y="34853"/>
                  </a:lnTo>
                  <a:lnTo>
                    <a:pt x="10723335" y="76663"/>
                  </a:lnTo>
                  <a:lnTo>
                    <a:pt x="10725149" y="95249"/>
                  </a:lnTo>
                  <a:lnTo>
                    <a:pt x="10725149" y="1657349"/>
                  </a:lnTo>
                  <a:lnTo>
                    <a:pt x="10713887" y="1702295"/>
                  </a:lnTo>
                  <a:lnTo>
                    <a:pt x="10682826" y="1736562"/>
                  </a:lnTo>
                  <a:lnTo>
                    <a:pt x="10674844" y="1741339"/>
                  </a:lnTo>
                  <a:lnTo>
                    <a:pt x="10671168" y="1743074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10687049" y="2066924"/>
            <a:ext cx="457200" cy="209550"/>
            <a:chOff x="10687049" y="2066924"/>
            <a:chExt cx="457200" cy="209550"/>
          </a:xfrm>
        </p:grpSpPr>
        <p:sp>
          <p:nvSpPr>
            <p:cNvPr id="11" name="object 11"/>
            <p:cNvSpPr/>
            <p:nvPr/>
          </p:nvSpPr>
          <p:spPr>
            <a:xfrm>
              <a:off x="10687049" y="2066928"/>
              <a:ext cx="457200" cy="209550"/>
            </a:xfrm>
            <a:custGeom>
              <a:avLst/>
              <a:gdLst/>
              <a:ahLst/>
              <a:cxnLst/>
              <a:rect l="l" t="t" r="r" b="b"/>
              <a:pathLst>
                <a:path w="457200" h="209550">
                  <a:moveTo>
                    <a:pt x="352490" y="209546"/>
                  </a:moveTo>
                  <a:lnTo>
                    <a:pt x="104709" y="209546"/>
                  </a:lnTo>
                  <a:lnTo>
                    <a:pt x="94453" y="209051"/>
                  </a:lnTo>
                  <a:lnTo>
                    <a:pt x="55333" y="197163"/>
                  </a:lnTo>
                  <a:lnTo>
                    <a:pt x="23740" y="171211"/>
                  </a:lnTo>
                  <a:lnTo>
                    <a:pt x="4485" y="135144"/>
                  </a:lnTo>
                  <a:lnTo>
                    <a:pt x="0" y="104773"/>
                  </a:lnTo>
                  <a:lnTo>
                    <a:pt x="498" y="94453"/>
                  </a:lnTo>
                  <a:lnTo>
                    <a:pt x="12384" y="55334"/>
                  </a:lnTo>
                  <a:lnTo>
                    <a:pt x="38337" y="23741"/>
                  </a:lnTo>
                  <a:lnTo>
                    <a:pt x="74404" y="4486"/>
                  </a:lnTo>
                  <a:lnTo>
                    <a:pt x="104774" y="0"/>
                  </a:lnTo>
                  <a:lnTo>
                    <a:pt x="352424" y="0"/>
                  </a:lnTo>
                  <a:lnTo>
                    <a:pt x="392519" y="7975"/>
                  </a:lnTo>
                  <a:lnTo>
                    <a:pt x="426511" y="30687"/>
                  </a:lnTo>
                  <a:lnTo>
                    <a:pt x="449223" y="64679"/>
                  </a:lnTo>
                  <a:lnTo>
                    <a:pt x="457199" y="104774"/>
                  </a:lnTo>
                  <a:lnTo>
                    <a:pt x="456700" y="115096"/>
                  </a:lnTo>
                  <a:lnTo>
                    <a:pt x="444813" y="154215"/>
                  </a:lnTo>
                  <a:lnTo>
                    <a:pt x="418860" y="185807"/>
                  </a:lnTo>
                  <a:lnTo>
                    <a:pt x="382793" y="205063"/>
                  </a:lnTo>
                  <a:lnTo>
                    <a:pt x="352490" y="209546"/>
                  </a:lnTo>
                  <a:close/>
                </a:path>
              </a:pathLst>
            </a:custGeom>
            <a:solidFill>
              <a:srgbClr val="D03B3B">
                <a:alpha val="1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0687049" y="2066924"/>
              <a:ext cx="457200" cy="209550"/>
            </a:xfrm>
            <a:custGeom>
              <a:avLst/>
              <a:gdLst/>
              <a:ahLst/>
              <a:cxnLst/>
              <a:rect l="l" t="t" r="r" b="b"/>
              <a:pathLst>
                <a:path w="457200" h="209550">
                  <a:moveTo>
                    <a:pt x="352424" y="209549"/>
                  </a:moveTo>
                  <a:lnTo>
                    <a:pt x="104774" y="209549"/>
                  </a:lnTo>
                  <a:lnTo>
                    <a:pt x="94453" y="209051"/>
                  </a:lnTo>
                  <a:lnTo>
                    <a:pt x="55333" y="197163"/>
                  </a:lnTo>
                  <a:lnTo>
                    <a:pt x="23740" y="171211"/>
                  </a:lnTo>
                  <a:lnTo>
                    <a:pt x="4485" y="135144"/>
                  </a:lnTo>
                  <a:lnTo>
                    <a:pt x="0" y="104774"/>
                  </a:lnTo>
                  <a:lnTo>
                    <a:pt x="498" y="94453"/>
                  </a:lnTo>
                  <a:lnTo>
                    <a:pt x="12384" y="55334"/>
                  </a:lnTo>
                  <a:lnTo>
                    <a:pt x="38337" y="23741"/>
                  </a:lnTo>
                  <a:lnTo>
                    <a:pt x="74405" y="4486"/>
                  </a:lnTo>
                  <a:lnTo>
                    <a:pt x="104774" y="0"/>
                  </a:lnTo>
                  <a:lnTo>
                    <a:pt x="352424" y="0"/>
                  </a:lnTo>
                  <a:lnTo>
                    <a:pt x="392519" y="7975"/>
                  </a:lnTo>
                  <a:lnTo>
                    <a:pt x="395803" y="9525"/>
                  </a:lnTo>
                  <a:lnTo>
                    <a:pt x="98520" y="9525"/>
                  </a:lnTo>
                  <a:lnTo>
                    <a:pt x="92326" y="10135"/>
                  </a:lnTo>
                  <a:lnTo>
                    <a:pt x="46656" y="29052"/>
                  </a:lnTo>
                  <a:lnTo>
                    <a:pt x="19169" y="62546"/>
                  </a:lnTo>
                  <a:lnTo>
                    <a:pt x="9525" y="98520"/>
                  </a:lnTo>
                  <a:lnTo>
                    <a:pt x="9525" y="111029"/>
                  </a:lnTo>
                  <a:lnTo>
                    <a:pt x="22103" y="152492"/>
                  </a:lnTo>
                  <a:lnTo>
                    <a:pt x="57057" y="187447"/>
                  </a:lnTo>
                  <a:lnTo>
                    <a:pt x="98520" y="200025"/>
                  </a:lnTo>
                  <a:lnTo>
                    <a:pt x="395802" y="200025"/>
                  </a:lnTo>
                  <a:lnTo>
                    <a:pt x="392519" y="201574"/>
                  </a:lnTo>
                  <a:lnTo>
                    <a:pt x="382793" y="205063"/>
                  </a:lnTo>
                  <a:lnTo>
                    <a:pt x="372868" y="207555"/>
                  </a:lnTo>
                  <a:lnTo>
                    <a:pt x="362746" y="209051"/>
                  </a:lnTo>
                  <a:lnTo>
                    <a:pt x="352424" y="209549"/>
                  </a:lnTo>
                  <a:close/>
                </a:path>
                <a:path w="457200" h="209550">
                  <a:moveTo>
                    <a:pt x="395802" y="200025"/>
                  </a:moveTo>
                  <a:lnTo>
                    <a:pt x="358679" y="200025"/>
                  </a:lnTo>
                  <a:lnTo>
                    <a:pt x="364873" y="199414"/>
                  </a:lnTo>
                  <a:lnTo>
                    <a:pt x="377141" y="196974"/>
                  </a:lnTo>
                  <a:lnTo>
                    <a:pt x="415354" y="176549"/>
                  </a:lnTo>
                  <a:lnTo>
                    <a:pt x="442818" y="135447"/>
                  </a:lnTo>
                  <a:lnTo>
                    <a:pt x="447675" y="111029"/>
                  </a:lnTo>
                  <a:lnTo>
                    <a:pt x="447675" y="98520"/>
                  </a:lnTo>
                  <a:lnTo>
                    <a:pt x="435097" y="57057"/>
                  </a:lnTo>
                  <a:lnTo>
                    <a:pt x="400142" y="22102"/>
                  </a:lnTo>
                  <a:lnTo>
                    <a:pt x="358679" y="9525"/>
                  </a:lnTo>
                  <a:lnTo>
                    <a:pt x="395803" y="9525"/>
                  </a:lnTo>
                  <a:lnTo>
                    <a:pt x="433457" y="38338"/>
                  </a:lnTo>
                  <a:lnTo>
                    <a:pt x="452712" y="74405"/>
                  </a:lnTo>
                  <a:lnTo>
                    <a:pt x="457199" y="104774"/>
                  </a:lnTo>
                  <a:lnTo>
                    <a:pt x="456701" y="115096"/>
                  </a:lnTo>
                  <a:lnTo>
                    <a:pt x="444813" y="154215"/>
                  </a:lnTo>
                  <a:lnTo>
                    <a:pt x="418860" y="185807"/>
                  </a:lnTo>
                  <a:lnTo>
                    <a:pt x="401864" y="197163"/>
                  </a:lnTo>
                  <a:lnTo>
                    <a:pt x="395802" y="200025"/>
                  </a:lnTo>
                  <a:close/>
                </a:path>
              </a:pathLst>
            </a:custGeom>
            <a:solidFill>
              <a:srgbClr val="D03B3B">
                <a:alpha val="3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" name="object 13"/>
          <p:cNvGrpSpPr/>
          <p:nvPr/>
        </p:nvGrpSpPr>
        <p:grpSpPr>
          <a:xfrm>
            <a:off x="10687049" y="2419349"/>
            <a:ext cx="457200" cy="209550"/>
            <a:chOff x="10687049" y="2419349"/>
            <a:chExt cx="457200" cy="209550"/>
          </a:xfrm>
        </p:grpSpPr>
        <p:sp>
          <p:nvSpPr>
            <p:cNvPr id="14" name="object 14"/>
            <p:cNvSpPr/>
            <p:nvPr/>
          </p:nvSpPr>
          <p:spPr>
            <a:xfrm>
              <a:off x="10687049" y="2419353"/>
              <a:ext cx="457200" cy="209550"/>
            </a:xfrm>
            <a:custGeom>
              <a:avLst/>
              <a:gdLst/>
              <a:ahLst/>
              <a:cxnLst/>
              <a:rect l="l" t="t" r="r" b="b"/>
              <a:pathLst>
                <a:path w="457200" h="209550">
                  <a:moveTo>
                    <a:pt x="352490" y="209546"/>
                  </a:moveTo>
                  <a:lnTo>
                    <a:pt x="104709" y="209546"/>
                  </a:lnTo>
                  <a:lnTo>
                    <a:pt x="94453" y="209051"/>
                  </a:lnTo>
                  <a:lnTo>
                    <a:pt x="55333" y="197163"/>
                  </a:lnTo>
                  <a:lnTo>
                    <a:pt x="23740" y="171211"/>
                  </a:lnTo>
                  <a:lnTo>
                    <a:pt x="4485" y="135143"/>
                  </a:lnTo>
                  <a:lnTo>
                    <a:pt x="0" y="104773"/>
                  </a:lnTo>
                  <a:lnTo>
                    <a:pt x="498" y="94453"/>
                  </a:lnTo>
                  <a:lnTo>
                    <a:pt x="12384" y="55334"/>
                  </a:lnTo>
                  <a:lnTo>
                    <a:pt x="38337" y="23741"/>
                  </a:lnTo>
                  <a:lnTo>
                    <a:pt x="74405" y="4486"/>
                  </a:lnTo>
                  <a:lnTo>
                    <a:pt x="104774" y="0"/>
                  </a:lnTo>
                  <a:lnTo>
                    <a:pt x="352424" y="0"/>
                  </a:lnTo>
                  <a:lnTo>
                    <a:pt x="392520" y="7975"/>
                  </a:lnTo>
                  <a:lnTo>
                    <a:pt x="426511" y="30687"/>
                  </a:lnTo>
                  <a:lnTo>
                    <a:pt x="449223" y="64679"/>
                  </a:lnTo>
                  <a:lnTo>
                    <a:pt x="457199" y="104774"/>
                  </a:lnTo>
                  <a:lnTo>
                    <a:pt x="456700" y="115096"/>
                  </a:lnTo>
                  <a:lnTo>
                    <a:pt x="444813" y="154215"/>
                  </a:lnTo>
                  <a:lnTo>
                    <a:pt x="418860" y="185807"/>
                  </a:lnTo>
                  <a:lnTo>
                    <a:pt x="382793" y="205063"/>
                  </a:lnTo>
                  <a:lnTo>
                    <a:pt x="352490" y="209546"/>
                  </a:lnTo>
                  <a:close/>
                </a:path>
              </a:pathLst>
            </a:custGeom>
            <a:solidFill>
              <a:srgbClr val="D03B3B">
                <a:alpha val="13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0687049" y="2419349"/>
              <a:ext cx="457200" cy="209550"/>
            </a:xfrm>
            <a:custGeom>
              <a:avLst/>
              <a:gdLst/>
              <a:ahLst/>
              <a:cxnLst/>
              <a:rect l="l" t="t" r="r" b="b"/>
              <a:pathLst>
                <a:path w="457200" h="209550">
                  <a:moveTo>
                    <a:pt x="352424" y="209549"/>
                  </a:moveTo>
                  <a:lnTo>
                    <a:pt x="104774" y="209549"/>
                  </a:lnTo>
                  <a:lnTo>
                    <a:pt x="94453" y="209051"/>
                  </a:lnTo>
                  <a:lnTo>
                    <a:pt x="55333" y="197163"/>
                  </a:lnTo>
                  <a:lnTo>
                    <a:pt x="23740" y="171211"/>
                  </a:lnTo>
                  <a:lnTo>
                    <a:pt x="4485" y="135143"/>
                  </a:lnTo>
                  <a:lnTo>
                    <a:pt x="0" y="104774"/>
                  </a:lnTo>
                  <a:lnTo>
                    <a:pt x="498" y="94453"/>
                  </a:lnTo>
                  <a:lnTo>
                    <a:pt x="12384" y="55334"/>
                  </a:lnTo>
                  <a:lnTo>
                    <a:pt x="38337" y="23741"/>
                  </a:lnTo>
                  <a:lnTo>
                    <a:pt x="74405" y="4486"/>
                  </a:lnTo>
                  <a:lnTo>
                    <a:pt x="104774" y="0"/>
                  </a:lnTo>
                  <a:lnTo>
                    <a:pt x="352424" y="0"/>
                  </a:lnTo>
                  <a:lnTo>
                    <a:pt x="392520" y="7975"/>
                  </a:lnTo>
                  <a:lnTo>
                    <a:pt x="395803" y="9525"/>
                  </a:lnTo>
                  <a:lnTo>
                    <a:pt x="98520" y="9525"/>
                  </a:lnTo>
                  <a:lnTo>
                    <a:pt x="92326" y="10135"/>
                  </a:lnTo>
                  <a:lnTo>
                    <a:pt x="46656" y="29052"/>
                  </a:lnTo>
                  <a:lnTo>
                    <a:pt x="19169" y="62546"/>
                  </a:lnTo>
                  <a:lnTo>
                    <a:pt x="9525" y="98520"/>
                  </a:lnTo>
                  <a:lnTo>
                    <a:pt x="9525" y="111029"/>
                  </a:lnTo>
                  <a:lnTo>
                    <a:pt x="22103" y="152492"/>
                  </a:lnTo>
                  <a:lnTo>
                    <a:pt x="57057" y="187447"/>
                  </a:lnTo>
                  <a:lnTo>
                    <a:pt x="98520" y="200025"/>
                  </a:lnTo>
                  <a:lnTo>
                    <a:pt x="395802" y="200025"/>
                  </a:lnTo>
                  <a:lnTo>
                    <a:pt x="392519" y="201574"/>
                  </a:lnTo>
                  <a:lnTo>
                    <a:pt x="382793" y="205063"/>
                  </a:lnTo>
                  <a:lnTo>
                    <a:pt x="372868" y="207556"/>
                  </a:lnTo>
                  <a:lnTo>
                    <a:pt x="362746" y="209051"/>
                  </a:lnTo>
                  <a:lnTo>
                    <a:pt x="352424" y="209549"/>
                  </a:lnTo>
                  <a:close/>
                </a:path>
                <a:path w="457200" h="209550">
                  <a:moveTo>
                    <a:pt x="395802" y="200025"/>
                  </a:moveTo>
                  <a:lnTo>
                    <a:pt x="358679" y="200025"/>
                  </a:lnTo>
                  <a:lnTo>
                    <a:pt x="364873" y="199415"/>
                  </a:lnTo>
                  <a:lnTo>
                    <a:pt x="377141" y="196974"/>
                  </a:lnTo>
                  <a:lnTo>
                    <a:pt x="415354" y="176549"/>
                  </a:lnTo>
                  <a:lnTo>
                    <a:pt x="442818" y="135447"/>
                  </a:lnTo>
                  <a:lnTo>
                    <a:pt x="447675" y="111029"/>
                  </a:lnTo>
                  <a:lnTo>
                    <a:pt x="447675" y="98520"/>
                  </a:lnTo>
                  <a:lnTo>
                    <a:pt x="435097" y="57057"/>
                  </a:lnTo>
                  <a:lnTo>
                    <a:pt x="400142" y="22102"/>
                  </a:lnTo>
                  <a:lnTo>
                    <a:pt x="358679" y="9525"/>
                  </a:lnTo>
                  <a:lnTo>
                    <a:pt x="395803" y="9525"/>
                  </a:lnTo>
                  <a:lnTo>
                    <a:pt x="433457" y="38338"/>
                  </a:lnTo>
                  <a:lnTo>
                    <a:pt x="452712" y="74405"/>
                  </a:lnTo>
                  <a:lnTo>
                    <a:pt x="457199" y="104774"/>
                  </a:lnTo>
                  <a:lnTo>
                    <a:pt x="456701" y="115096"/>
                  </a:lnTo>
                  <a:lnTo>
                    <a:pt x="444813" y="154215"/>
                  </a:lnTo>
                  <a:lnTo>
                    <a:pt x="418860" y="185807"/>
                  </a:lnTo>
                  <a:lnTo>
                    <a:pt x="401864" y="197163"/>
                  </a:lnTo>
                  <a:lnTo>
                    <a:pt x="395802" y="200025"/>
                  </a:lnTo>
                  <a:close/>
                </a:path>
              </a:pathLst>
            </a:custGeom>
            <a:solidFill>
              <a:srgbClr val="D03B3B">
                <a:alpha val="34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10687049" y="2771775"/>
            <a:ext cx="457200" cy="209550"/>
            <a:chOff x="10687049" y="2771775"/>
            <a:chExt cx="457200" cy="209550"/>
          </a:xfrm>
        </p:grpSpPr>
        <p:sp>
          <p:nvSpPr>
            <p:cNvPr id="17" name="object 17"/>
            <p:cNvSpPr/>
            <p:nvPr/>
          </p:nvSpPr>
          <p:spPr>
            <a:xfrm>
              <a:off x="10687049" y="2771778"/>
              <a:ext cx="457200" cy="209550"/>
            </a:xfrm>
            <a:custGeom>
              <a:avLst/>
              <a:gdLst/>
              <a:ahLst/>
              <a:cxnLst/>
              <a:rect l="l" t="t" r="r" b="b"/>
              <a:pathLst>
                <a:path w="457200" h="209550">
                  <a:moveTo>
                    <a:pt x="352490" y="209546"/>
                  </a:moveTo>
                  <a:lnTo>
                    <a:pt x="104709" y="209546"/>
                  </a:lnTo>
                  <a:lnTo>
                    <a:pt x="94453" y="209051"/>
                  </a:lnTo>
                  <a:lnTo>
                    <a:pt x="55333" y="197163"/>
                  </a:lnTo>
                  <a:lnTo>
                    <a:pt x="23740" y="171210"/>
                  </a:lnTo>
                  <a:lnTo>
                    <a:pt x="4485" y="135143"/>
                  </a:lnTo>
                  <a:lnTo>
                    <a:pt x="0" y="104773"/>
                  </a:lnTo>
                  <a:lnTo>
                    <a:pt x="498" y="94453"/>
                  </a:lnTo>
                  <a:lnTo>
                    <a:pt x="12384" y="55333"/>
                  </a:lnTo>
                  <a:lnTo>
                    <a:pt x="38337" y="23741"/>
                  </a:lnTo>
                  <a:lnTo>
                    <a:pt x="74404" y="4486"/>
                  </a:lnTo>
                  <a:lnTo>
                    <a:pt x="104774" y="0"/>
                  </a:lnTo>
                  <a:lnTo>
                    <a:pt x="352424" y="0"/>
                  </a:lnTo>
                  <a:lnTo>
                    <a:pt x="392519" y="7975"/>
                  </a:lnTo>
                  <a:lnTo>
                    <a:pt x="426511" y="30687"/>
                  </a:lnTo>
                  <a:lnTo>
                    <a:pt x="449223" y="64678"/>
                  </a:lnTo>
                  <a:lnTo>
                    <a:pt x="457199" y="104774"/>
                  </a:lnTo>
                  <a:lnTo>
                    <a:pt x="456700" y="115096"/>
                  </a:lnTo>
                  <a:lnTo>
                    <a:pt x="444813" y="154215"/>
                  </a:lnTo>
                  <a:lnTo>
                    <a:pt x="418860" y="185807"/>
                  </a:lnTo>
                  <a:lnTo>
                    <a:pt x="382793" y="205063"/>
                  </a:lnTo>
                  <a:lnTo>
                    <a:pt x="352490" y="209546"/>
                  </a:lnTo>
                  <a:close/>
                </a:path>
              </a:pathLst>
            </a:custGeom>
            <a:solidFill>
              <a:srgbClr val="FAB118">
                <a:alpha val="17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0687049" y="2771775"/>
              <a:ext cx="457200" cy="209550"/>
            </a:xfrm>
            <a:custGeom>
              <a:avLst/>
              <a:gdLst/>
              <a:ahLst/>
              <a:cxnLst/>
              <a:rect l="l" t="t" r="r" b="b"/>
              <a:pathLst>
                <a:path w="457200" h="209550">
                  <a:moveTo>
                    <a:pt x="352424" y="209549"/>
                  </a:moveTo>
                  <a:lnTo>
                    <a:pt x="104774" y="209549"/>
                  </a:lnTo>
                  <a:lnTo>
                    <a:pt x="94453" y="209051"/>
                  </a:lnTo>
                  <a:lnTo>
                    <a:pt x="55333" y="197163"/>
                  </a:lnTo>
                  <a:lnTo>
                    <a:pt x="23740" y="171210"/>
                  </a:lnTo>
                  <a:lnTo>
                    <a:pt x="4485" y="135143"/>
                  </a:lnTo>
                  <a:lnTo>
                    <a:pt x="0" y="104774"/>
                  </a:lnTo>
                  <a:lnTo>
                    <a:pt x="498" y="94453"/>
                  </a:lnTo>
                  <a:lnTo>
                    <a:pt x="12384" y="55333"/>
                  </a:lnTo>
                  <a:lnTo>
                    <a:pt x="38337" y="23741"/>
                  </a:lnTo>
                  <a:lnTo>
                    <a:pt x="74405" y="4486"/>
                  </a:lnTo>
                  <a:lnTo>
                    <a:pt x="104774" y="0"/>
                  </a:lnTo>
                  <a:lnTo>
                    <a:pt x="352424" y="0"/>
                  </a:lnTo>
                  <a:lnTo>
                    <a:pt x="392519" y="7975"/>
                  </a:lnTo>
                  <a:lnTo>
                    <a:pt x="395803" y="9524"/>
                  </a:lnTo>
                  <a:lnTo>
                    <a:pt x="98520" y="9524"/>
                  </a:lnTo>
                  <a:lnTo>
                    <a:pt x="92326" y="10134"/>
                  </a:lnTo>
                  <a:lnTo>
                    <a:pt x="46656" y="29052"/>
                  </a:lnTo>
                  <a:lnTo>
                    <a:pt x="19169" y="62546"/>
                  </a:lnTo>
                  <a:lnTo>
                    <a:pt x="9525" y="98520"/>
                  </a:lnTo>
                  <a:lnTo>
                    <a:pt x="9525" y="111029"/>
                  </a:lnTo>
                  <a:lnTo>
                    <a:pt x="22103" y="152492"/>
                  </a:lnTo>
                  <a:lnTo>
                    <a:pt x="57057" y="187446"/>
                  </a:lnTo>
                  <a:lnTo>
                    <a:pt x="98520" y="200024"/>
                  </a:lnTo>
                  <a:lnTo>
                    <a:pt x="395802" y="200024"/>
                  </a:lnTo>
                  <a:lnTo>
                    <a:pt x="392519" y="201574"/>
                  </a:lnTo>
                  <a:lnTo>
                    <a:pt x="382793" y="205063"/>
                  </a:lnTo>
                  <a:lnTo>
                    <a:pt x="372868" y="207555"/>
                  </a:lnTo>
                  <a:lnTo>
                    <a:pt x="362746" y="209051"/>
                  </a:lnTo>
                  <a:lnTo>
                    <a:pt x="352424" y="209549"/>
                  </a:lnTo>
                  <a:close/>
                </a:path>
                <a:path w="457200" h="209550">
                  <a:moveTo>
                    <a:pt x="395802" y="200024"/>
                  </a:moveTo>
                  <a:lnTo>
                    <a:pt x="358679" y="200024"/>
                  </a:lnTo>
                  <a:lnTo>
                    <a:pt x="364873" y="199414"/>
                  </a:lnTo>
                  <a:lnTo>
                    <a:pt x="377141" y="196974"/>
                  </a:lnTo>
                  <a:lnTo>
                    <a:pt x="415354" y="176549"/>
                  </a:lnTo>
                  <a:lnTo>
                    <a:pt x="442818" y="135447"/>
                  </a:lnTo>
                  <a:lnTo>
                    <a:pt x="447675" y="111029"/>
                  </a:lnTo>
                  <a:lnTo>
                    <a:pt x="447675" y="98520"/>
                  </a:lnTo>
                  <a:lnTo>
                    <a:pt x="435097" y="57056"/>
                  </a:lnTo>
                  <a:lnTo>
                    <a:pt x="400142" y="22102"/>
                  </a:lnTo>
                  <a:lnTo>
                    <a:pt x="358679" y="9524"/>
                  </a:lnTo>
                  <a:lnTo>
                    <a:pt x="395803" y="9524"/>
                  </a:lnTo>
                  <a:lnTo>
                    <a:pt x="433457" y="38338"/>
                  </a:lnTo>
                  <a:lnTo>
                    <a:pt x="452712" y="74405"/>
                  </a:lnTo>
                  <a:lnTo>
                    <a:pt x="457199" y="104774"/>
                  </a:lnTo>
                  <a:lnTo>
                    <a:pt x="456701" y="115096"/>
                  </a:lnTo>
                  <a:lnTo>
                    <a:pt x="444813" y="154215"/>
                  </a:lnTo>
                  <a:lnTo>
                    <a:pt x="418860" y="185807"/>
                  </a:lnTo>
                  <a:lnTo>
                    <a:pt x="401864" y="197163"/>
                  </a:lnTo>
                  <a:lnTo>
                    <a:pt x="395802" y="200024"/>
                  </a:lnTo>
                  <a:close/>
                </a:path>
              </a:pathLst>
            </a:custGeom>
            <a:solidFill>
              <a:srgbClr val="FAB118">
                <a:alpha val="3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9" name="object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3688736"/>
              </p:ext>
            </p:extLst>
          </p:nvPr>
        </p:nvGraphicFramePr>
        <p:xfrm>
          <a:off x="933449" y="1771915"/>
          <a:ext cx="10333986" cy="119382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766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0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144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9311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987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91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340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7432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28904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3464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0259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245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8674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315595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669290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892809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</a:tblGrid>
              <a:tr h="218805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95"/>
                        </a:spcBef>
                      </a:pPr>
                      <a:r>
                        <a:rPr sz="8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입력</a:t>
                      </a:r>
                      <a:r>
                        <a:rPr sz="800" b="1" spc="-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800" b="1" spc="35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언어</a:t>
                      </a:r>
                      <a:endParaRPr sz="800">
                        <a:latin typeface="맑은 고딕"/>
                        <a:cs typeface="맑은 고딕"/>
                      </a:endParaRPr>
                    </a:p>
                  </a:txBody>
                  <a:tcPr marL="0" marR="0" marT="12065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518795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원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문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2159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요</a:t>
                      </a:r>
                      <a:r>
                        <a:rPr sz="700" b="1" spc="-9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약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R="32384" algn="r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예</a:t>
                      </a:r>
                      <a:r>
                        <a:rPr sz="700" b="1" spc="-9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측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상</a:t>
                      </a:r>
                      <a:r>
                        <a:rPr sz="700" b="1" spc="-9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위</a:t>
                      </a:r>
                      <a:endParaRPr sz="65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000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유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7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형</a:t>
                      </a:r>
                      <a:endParaRPr sz="700">
                        <a:latin typeface="맑은 고딕"/>
                        <a:cs typeface="맑은 고딕"/>
                      </a:endParaRPr>
                    </a:p>
                  </a:txBody>
                  <a:tcPr marL="0" marR="0" marT="1524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393700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긴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5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급</a:t>
                      </a:r>
                      <a:r>
                        <a:rPr sz="650" b="1" spc="-70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 </a:t>
                      </a:r>
                      <a:r>
                        <a:rPr sz="600" b="1" dirty="0">
                          <a:solidFill>
                            <a:srgbClr val="898681"/>
                          </a:solidFill>
                          <a:latin typeface="맑은 고딕"/>
                          <a:cs typeface="맑은 고딕"/>
                        </a:rPr>
                        <a:t>도</a:t>
                      </a:r>
                      <a:endParaRPr sz="600">
                        <a:latin typeface="맑은 고딕"/>
                        <a:cs typeface="맑은 고딕"/>
                      </a:endParaRPr>
                    </a:p>
                  </a:txBody>
                  <a:tcPr marL="0" marR="0" marT="21590" marB="0">
                    <a:lnB w="19050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7187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1100" cap="small" dirty="0">
                          <a:solidFill>
                            <a:srgbClr val="0A0A0A"/>
                          </a:solidFill>
                          <a:latin typeface="Segoe UI Emoji"/>
                          <a:cs typeface="Segoe UI Emoji"/>
                        </a:rPr>
                        <a:t>🇰🇷</a:t>
                      </a:r>
                      <a:r>
                        <a:rPr sz="1100" spc="-5" dirty="0">
                          <a:solidFill>
                            <a:srgbClr val="0A0A0A"/>
                          </a:solidFill>
                          <a:latin typeface="Segoe UI Emoji"/>
                          <a:cs typeface="Segoe UI Emoji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한국어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9842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10209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950" spc="6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강남구</a:t>
                      </a:r>
                      <a:r>
                        <a:rPr sz="950" spc="12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건물</a:t>
                      </a:r>
                      <a:r>
                        <a:rPr sz="950" spc="12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 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붕괴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,</a:t>
                      </a:r>
                      <a:r>
                        <a:rPr sz="950" spc="-10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학생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10795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445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5</a:t>
                      </a:r>
                      <a:r>
                        <a:rPr sz="950" spc="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명</a:t>
                      </a:r>
                      <a:r>
                        <a:rPr sz="950" spc="8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갇힘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10795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31115" algn="r">
                        <a:lnSpc>
                          <a:spcPct val="100000"/>
                        </a:lnSpc>
                      </a:pP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의료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571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지원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571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25400" algn="r">
                        <a:lnSpc>
                          <a:spcPct val="100000"/>
                        </a:lnSpc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83%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571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  <a:spcBef>
                          <a:spcPts val="850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·</a:t>
                      </a:r>
                      <a:r>
                        <a:rPr sz="950" spc="-5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건물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10795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62%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571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22275">
                        <a:lnSpc>
                          <a:spcPct val="100000"/>
                        </a:lnSpc>
                      </a:pPr>
                      <a:r>
                        <a:rPr sz="750" b="1" spc="195" dirty="0">
                          <a:solidFill>
                            <a:srgbClr val="D03B3B"/>
                          </a:solidFill>
                          <a:latin typeface="맑은 고딕"/>
                          <a:cs typeface="맑은 고딕"/>
                        </a:rPr>
                        <a:t>높음</a:t>
                      </a:r>
                      <a:endParaRPr sz="750">
                        <a:latin typeface="맑은 고딕"/>
                        <a:cs typeface="맑은 고딕"/>
                      </a:endParaRPr>
                    </a:p>
                  </a:txBody>
                  <a:tcPr marL="0" marR="0" marT="6985" marB="0">
                    <a:lnT w="19050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24">
                <a:tc>
                  <a:txBody>
                    <a:bodyPr/>
                    <a:lstStyle/>
                    <a:p>
                      <a:pPr marL="115570">
                        <a:lnSpc>
                          <a:spcPct val="100000"/>
                        </a:lnSpc>
                        <a:spcBef>
                          <a:spcPts val="735"/>
                        </a:spcBef>
                      </a:pPr>
                      <a:r>
                        <a:rPr sz="1100" spc="10" dirty="0">
                          <a:solidFill>
                            <a:srgbClr val="0A0A0A"/>
                          </a:solidFill>
                          <a:latin typeface="Segoe UI Emoji"/>
                          <a:cs typeface="Segoe UI Emoji"/>
                        </a:rPr>
                        <a:t>🇺🇸</a:t>
                      </a:r>
                      <a:r>
                        <a:rPr sz="1100" spc="-45" dirty="0">
                          <a:solidFill>
                            <a:srgbClr val="0A0A0A"/>
                          </a:solidFill>
                          <a:latin typeface="Segoe UI Emoji"/>
                          <a:cs typeface="Segoe UI Emoji"/>
                        </a:rPr>
                        <a:t> </a:t>
                      </a:r>
                      <a:r>
                        <a:rPr sz="950" spc="5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영어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9334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 marL="410209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Mapo-gu</a:t>
                      </a:r>
                      <a:r>
                        <a:rPr sz="950" spc="-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기숙사</a:t>
                      </a:r>
                      <a:r>
                        <a:rPr sz="950" spc="13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 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화재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,</a:t>
                      </a:r>
                      <a:r>
                        <a:rPr sz="950" spc="-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부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1028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6350">
                        <a:lnSpc>
                          <a:spcPct val="100000"/>
                        </a:lnSpc>
                      </a:pP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상자</a:t>
                      </a:r>
                      <a:r>
                        <a:rPr sz="950" spc="8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다수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63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31115" algn="r">
                        <a:lnSpc>
                          <a:spcPct val="100000"/>
                        </a:lnSpc>
                      </a:pP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의료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63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지원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63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R="25400" algn="r">
                        <a:lnSpc>
                          <a:spcPct val="100000"/>
                        </a:lnSpc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94%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63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33020">
                        <a:lnSpc>
                          <a:spcPct val="100000"/>
                        </a:lnSpc>
                        <a:spcBef>
                          <a:spcPts val="810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·</a:t>
                      </a:r>
                      <a:r>
                        <a:rPr lang="ko-KR" altLang="en-US" sz="950" spc="50" dirty="0">
                          <a:solidFill>
                            <a:srgbClr val="0A0A0A"/>
                          </a:solidFill>
                          <a:latin typeface="굴림체"/>
                          <a:cs typeface="Consolas"/>
                        </a:rPr>
                        <a:t>위험</a:t>
                      </a:r>
                      <a:endParaRPr sz="950" dirty="0">
                        <a:latin typeface="굴림체"/>
                        <a:cs typeface="굴림체"/>
                      </a:endParaRPr>
                    </a:p>
                  </a:txBody>
                  <a:tcPr marL="0" marR="0" marT="10287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lang="ko-KR" altLang="en-US" sz="700" dirty="0">
                        <a:latin typeface="Times New Roman"/>
                        <a:cs typeface="Times New Roman"/>
                      </a:endParaRPr>
                    </a:p>
                    <a:p>
                      <a:pPr marL="38735">
                        <a:lnSpc>
                          <a:spcPct val="100000"/>
                        </a:lnSpc>
                      </a:pPr>
                      <a:r>
                        <a:rPr lang="en-US"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55%</a:t>
                      </a:r>
                      <a:endParaRPr sz="950" dirty="0">
                        <a:latin typeface="Consolas"/>
                        <a:cs typeface="Consolas"/>
                      </a:endParaRPr>
                    </a:p>
                  </a:txBody>
                  <a:tcPr marL="0" marR="0" marT="63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  <a:solidFill>
                      <a:srgbClr val="F9F9F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422275">
                        <a:lnSpc>
                          <a:spcPct val="100000"/>
                        </a:lnSpc>
                      </a:pPr>
                      <a:r>
                        <a:rPr sz="750" b="1" spc="195" dirty="0">
                          <a:solidFill>
                            <a:srgbClr val="D03B3B"/>
                          </a:solidFill>
                          <a:latin typeface="맑은 고딕"/>
                          <a:cs typeface="맑은 고딕"/>
                        </a:rPr>
                        <a:t>높음</a:t>
                      </a:r>
                      <a:endParaRPr sz="750">
                        <a:latin typeface="맑은 고딕"/>
                        <a:cs typeface="맑은 고딕"/>
                      </a:endParaRPr>
                    </a:p>
                  </a:txBody>
                  <a:tcPr marL="0" marR="0" marT="1905" marB="0">
                    <a:lnT w="9525">
                      <a:solidFill>
                        <a:srgbClr val="E1DFD9"/>
                      </a:solidFill>
                      <a:prstDash val="solid"/>
                    </a:lnT>
                    <a:lnB w="9525">
                      <a:solidFill>
                        <a:srgbClr val="E1DFD9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405">
                <a:tc>
                  <a:txBody>
                    <a:bodyPr/>
                    <a:lstStyle/>
                    <a:p>
                      <a:pPr marL="115570">
                        <a:lnSpc>
                          <a:spcPts val="1250"/>
                        </a:lnSpc>
                        <a:spcBef>
                          <a:spcPts val="700"/>
                        </a:spcBef>
                      </a:pPr>
                      <a:r>
                        <a:rPr sz="1100" cap="small" dirty="0">
                          <a:solidFill>
                            <a:srgbClr val="0A0A0A"/>
                          </a:solidFill>
                          <a:latin typeface="Segoe UI Emoji"/>
                          <a:cs typeface="Segoe UI Emoji"/>
                        </a:rPr>
                        <a:t>🇫🇷</a:t>
                      </a:r>
                      <a:r>
                        <a:rPr sz="1100" spc="-5" dirty="0">
                          <a:solidFill>
                            <a:srgbClr val="0A0A0A"/>
                          </a:solidFill>
                          <a:latin typeface="Segoe UI Emoji"/>
                          <a:cs typeface="Segoe UI Emoji"/>
                        </a:rPr>
                        <a:t> </a:t>
                      </a:r>
                      <a:r>
                        <a:rPr sz="950" dirty="0">
                          <a:solidFill>
                            <a:srgbClr val="0A0A0A"/>
                          </a:solidFill>
                          <a:latin typeface="맑은 고딕"/>
                          <a:cs typeface="맑은 고딕"/>
                        </a:rPr>
                        <a:t>프랑스어</a:t>
                      </a:r>
                      <a:endParaRPr sz="950">
                        <a:latin typeface="맑은 고딕"/>
                        <a:cs typeface="맑은 고딕"/>
                      </a:endParaRPr>
                    </a:p>
                  </a:txBody>
                  <a:tcPr marL="0" marR="0" marT="88900" marB="0">
                    <a:lnT w="9525" cap="flat" cmpd="sng" algn="ctr">
                      <a:solidFill>
                        <a:srgbClr val="E1D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9F9F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410209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Haeundae</a:t>
                      </a:r>
                      <a:r>
                        <a:rPr sz="950" spc="-1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홍수</a:t>
                      </a:r>
                      <a:r>
                        <a:rPr sz="950" spc="6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,</a:t>
                      </a:r>
                      <a:r>
                        <a:rPr sz="950" spc="-1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식량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·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물</a:t>
                      </a:r>
                      <a:r>
                        <a:rPr sz="950" spc="12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필요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98425" marB="0">
                    <a:lnT w="9525" cap="flat" cmpd="sng" algn="ctr">
                      <a:solidFill>
                        <a:srgbClr val="E1D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R="31115" algn="r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식량</a:t>
                      </a:r>
                      <a:endParaRPr sz="950">
                        <a:latin typeface="굴림체"/>
                        <a:cs typeface="굴림체"/>
                      </a:endParaRPr>
                    </a:p>
                  </a:txBody>
                  <a:tcPr marL="0" marR="0" marT="98425" marB="0">
                    <a:lnT w="9525" cap="flat" cmpd="sng" algn="ctr">
                      <a:solidFill>
                        <a:srgbClr val="E1D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99%</a:t>
                      </a:r>
                      <a:r>
                        <a:rPr sz="950" spc="-30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·</a:t>
                      </a:r>
                      <a:r>
                        <a:rPr sz="950" spc="-3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식수</a:t>
                      </a:r>
                      <a:endParaRPr sz="950" dirty="0">
                        <a:latin typeface="굴림체"/>
                        <a:cs typeface="굴림체"/>
                      </a:endParaRPr>
                    </a:p>
                  </a:txBody>
                  <a:tcPr marL="0" marR="0" marT="98425" marB="0">
                    <a:lnT w="9525" cap="flat" cmpd="sng" algn="ctr">
                      <a:solidFill>
                        <a:srgbClr val="E1D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2"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99%</a:t>
                      </a:r>
                      <a:r>
                        <a:rPr sz="950" spc="-30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·</a:t>
                      </a:r>
                      <a:r>
                        <a:rPr sz="950" spc="-3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 </a:t>
                      </a:r>
                      <a:r>
                        <a:rPr sz="950" spc="50" dirty="0">
                          <a:solidFill>
                            <a:srgbClr val="0A0A0A"/>
                          </a:solidFill>
                          <a:latin typeface="굴림체"/>
                          <a:cs typeface="굴림체"/>
                        </a:rPr>
                        <a:t>홍수</a:t>
                      </a:r>
                      <a:endParaRPr sz="950" dirty="0">
                        <a:latin typeface="굴림체"/>
                        <a:cs typeface="굴림체"/>
                      </a:endParaRPr>
                    </a:p>
                  </a:txBody>
                  <a:tcPr marL="0" marR="0" marT="98425" marB="0"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ct val="100000"/>
                        </a:lnSpc>
                        <a:spcBef>
                          <a:spcPts val="775"/>
                        </a:spcBef>
                      </a:pPr>
                      <a:r>
                        <a:rPr sz="950" spc="5" dirty="0">
                          <a:solidFill>
                            <a:srgbClr val="0A0A0A"/>
                          </a:solidFill>
                          <a:latin typeface="Consolas"/>
                          <a:cs typeface="Consolas"/>
                        </a:rPr>
                        <a:t>94%</a:t>
                      </a:r>
                      <a:endParaRPr sz="950">
                        <a:latin typeface="Consolas"/>
                        <a:cs typeface="Consolas"/>
                      </a:endParaRPr>
                    </a:p>
                  </a:txBody>
                  <a:tcPr marL="0" marR="0" marT="98425" marB="0">
                    <a:lnT w="9525" cap="flat" cmpd="sng" algn="ctr">
                      <a:solidFill>
                        <a:srgbClr val="E1DF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9F9F6"/>
                    </a:solidFill>
                  </a:tcPr>
                </a:tc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750" dirty="0">
                        <a:latin typeface="Times New Roman"/>
                        <a:cs typeface="Times New Roman"/>
                      </a:endParaRPr>
                    </a:p>
                    <a:p>
                      <a:pPr marR="221615" algn="r">
                        <a:lnSpc>
                          <a:spcPct val="100000"/>
                        </a:lnSpc>
                      </a:pPr>
                      <a:r>
                        <a:rPr sz="750" b="1" spc="195" dirty="0">
                          <a:solidFill>
                            <a:srgbClr val="B4780E"/>
                          </a:solidFill>
                          <a:latin typeface="맑은 고딕"/>
                          <a:cs typeface="맑은 고딕"/>
                        </a:rPr>
                        <a:t>보통</a:t>
                      </a:r>
                      <a:endParaRPr sz="750" dirty="0">
                        <a:latin typeface="맑은 고딕"/>
                        <a:cs typeface="맑은 고딕"/>
                      </a:endParaRPr>
                    </a:p>
                  </a:txBody>
                  <a:tcPr marL="0" marR="0" marT="4445" marB="0">
                    <a:solidFill>
                      <a:srgbClr val="F9F9F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424" y="3457570"/>
            <a:ext cx="66675" cy="6666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3743320"/>
            <a:ext cx="66675" cy="66665"/>
          </a:xfrm>
          <a:prstGeom prst="rect">
            <a:avLst/>
          </a:prstGeom>
        </p:spPr>
      </p:pic>
      <p:pic>
        <p:nvPicPr>
          <p:cNvPr id="22" name="object 2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4038595"/>
            <a:ext cx="66675" cy="66665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908694" y="3396678"/>
            <a:ext cx="5784215" cy="1043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신고자는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어떤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언어로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입력해도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처리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→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화면·보고서는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한국어로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통일(한국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내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신고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대상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서비스)</a:t>
            </a:r>
            <a:endParaRPr sz="10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위치는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대한민국으로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지오코딩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범위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제한</a:t>
            </a:r>
            <a:endParaRPr sz="1050">
              <a:latin typeface="맑은 고딕"/>
              <a:cs typeface="맑은 고딕"/>
            </a:endParaRPr>
          </a:p>
          <a:p>
            <a:pPr marL="12700" marR="1156335">
              <a:lnSpc>
                <a:spcPct val="178600"/>
              </a:lnSpc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재난 대응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지침도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신고자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언어로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번역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(홍수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→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"Flood 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Response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Guidelines")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누락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정보 재요청 문구도 신고자의 언어로 자동 생성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24" name="object 2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4324345"/>
            <a:ext cx="66675" cy="6667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82587"/>
            <a:ext cx="2365375" cy="16827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B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R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G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95" dirty="0">
                <a:solidFill>
                  <a:srgbClr val="2978D5"/>
                </a:solidFill>
                <a:latin typeface="Bahnschrift"/>
                <a:cs typeface="Bahnschrift"/>
              </a:rPr>
              <a:t>H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900" b="1" spc="30" dirty="0">
                <a:solidFill>
                  <a:srgbClr val="2978D5"/>
                </a:solidFill>
                <a:latin typeface="Segoe UI Semibold"/>
                <a:cs typeface="Segoe UI Semibold"/>
              </a:rPr>
              <a:t>→</a:t>
            </a:r>
            <a:r>
              <a:rPr sz="900" b="1" dirty="0">
                <a:solidFill>
                  <a:srgbClr val="2978D5"/>
                </a:solidFill>
                <a:latin typeface="Segoe UI Semibold"/>
                <a:cs typeface="Segoe UI Semibold"/>
              </a:rPr>
              <a:t> </a:t>
            </a:r>
            <a:r>
              <a:rPr sz="900" b="1" spc="55" dirty="0">
                <a:solidFill>
                  <a:srgbClr val="2978D5"/>
                </a:solidFill>
                <a:latin typeface="Segoe UI Semibold"/>
                <a:cs typeface="Segoe UI Semibold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P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R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D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U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C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9211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17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39800"/>
            <a:ext cx="59404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노트북의</a:t>
            </a:r>
            <a:r>
              <a:rPr spc="-25" dirty="0"/>
              <a:t> </a:t>
            </a:r>
            <a:r>
              <a:rPr dirty="0"/>
              <a:t>인사이트가</a:t>
            </a:r>
            <a:r>
              <a:rPr spc="-25" dirty="0"/>
              <a:t> </a:t>
            </a:r>
            <a:r>
              <a:rPr dirty="0"/>
              <a:t>실제</a:t>
            </a:r>
            <a:r>
              <a:rPr spc="-25" dirty="0"/>
              <a:t> </a:t>
            </a:r>
            <a:r>
              <a:rPr dirty="0"/>
              <a:t>버그로</a:t>
            </a:r>
            <a:r>
              <a:rPr spc="-25" dirty="0"/>
              <a:t> </a:t>
            </a:r>
            <a:r>
              <a:rPr dirty="0"/>
              <a:t>나타나다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5" y="1485895"/>
            <a:ext cx="10725150" cy="381000"/>
            <a:chOff x="733425" y="1485895"/>
            <a:chExt cx="10725150" cy="381000"/>
          </a:xfrm>
        </p:grpSpPr>
        <p:sp>
          <p:nvSpPr>
            <p:cNvPr id="6" name="object 6"/>
            <p:cNvSpPr/>
            <p:nvPr/>
          </p:nvSpPr>
          <p:spPr>
            <a:xfrm>
              <a:off x="747712" y="1485895"/>
              <a:ext cx="10711180" cy="381000"/>
            </a:xfrm>
            <a:custGeom>
              <a:avLst/>
              <a:gdLst/>
              <a:ahLst/>
              <a:cxnLst/>
              <a:rect l="l" t="t" r="r" b="b"/>
              <a:pathLst>
                <a:path w="10711180" h="381000">
                  <a:moveTo>
                    <a:pt x="10639664" y="380990"/>
                  </a:moveTo>
                  <a:lnTo>
                    <a:pt x="0" y="380999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83"/>
                  </a:lnTo>
                  <a:lnTo>
                    <a:pt x="10681155" y="15617"/>
                  </a:lnTo>
                  <a:lnTo>
                    <a:pt x="10706974" y="51653"/>
                  </a:lnTo>
                  <a:lnTo>
                    <a:pt x="10710861" y="71186"/>
                  </a:lnTo>
                  <a:lnTo>
                    <a:pt x="10710861" y="309794"/>
                  </a:lnTo>
                  <a:lnTo>
                    <a:pt x="10695238" y="351271"/>
                  </a:lnTo>
                  <a:lnTo>
                    <a:pt x="10659197" y="377102"/>
                  </a:lnTo>
                  <a:lnTo>
                    <a:pt x="10639664" y="380990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25" y="1485904"/>
              <a:ext cx="28575" cy="381000"/>
            </a:xfrm>
            <a:custGeom>
              <a:avLst/>
              <a:gdLst/>
              <a:ahLst/>
              <a:cxnLst/>
              <a:rect l="l" t="t" r="r" b="b"/>
              <a:pathLst>
                <a:path w="28575" h="381000">
                  <a:moveTo>
                    <a:pt x="0" y="380996"/>
                  </a:moveTo>
                  <a:lnTo>
                    <a:pt x="0" y="0"/>
                  </a:lnTo>
                  <a:lnTo>
                    <a:pt x="28574" y="0"/>
                  </a:lnTo>
                  <a:lnTo>
                    <a:pt x="28574" y="380996"/>
                  </a:lnTo>
                  <a:lnTo>
                    <a:pt x="0" y="380996"/>
                  </a:lnTo>
                  <a:close/>
                </a:path>
              </a:pathLst>
            </a:custGeom>
            <a:solidFill>
              <a:srgbClr val="D03B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899169" y="1587500"/>
            <a:ext cx="6579234" cy="1739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950" b="1" spc="15" dirty="0">
                <a:solidFill>
                  <a:srgbClr val="0A0A0A"/>
                </a:solidFill>
                <a:latin typeface="맑은 고딕"/>
                <a:cs typeface="맑은 고딕"/>
              </a:rPr>
              <a:t>실화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: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"서울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강남구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건물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붕괴,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학생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5명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15" dirty="0">
                <a:solidFill>
                  <a:srgbClr val="52504E"/>
                </a:solidFill>
                <a:latin typeface="맑은 고딕"/>
                <a:cs typeface="맑은 고딕"/>
              </a:rPr>
              <a:t>갇힘,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의료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지원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급함"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신고가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실제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테스트에서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긴급도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D03B3B"/>
                </a:solidFill>
                <a:latin typeface="맑은 고딕"/>
                <a:cs typeface="맑은 고딕"/>
              </a:rPr>
              <a:t>"낮음"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으로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잘못</a:t>
            </a:r>
            <a:r>
              <a:rPr sz="950" spc="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표시됨</a:t>
            </a:r>
            <a:endParaRPr sz="950">
              <a:latin typeface="맑은 고딕"/>
              <a:cs typeface="맑은 고딕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733424" y="2000254"/>
            <a:ext cx="5238750" cy="4114800"/>
            <a:chOff x="733424" y="2000254"/>
            <a:chExt cx="5238750" cy="4114800"/>
          </a:xfrm>
        </p:grpSpPr>
        <p:sp>
          <p:nvSpPr>
            <p:cNvPr id="10" name="object 10"/>
            <p:cNvSpPr/>
            <p:nvPr/>
          </p:nvSpPr>
          <p:spPr>
            <a:xfrm>
              <a:off x="733425" y="2000254"/>
              <a:ext cx="5238750" cy="4114800"/>
            </a:xfrm>
            <a:custGeom>
              <a:avLst/>
              <a:gdLst/>
              <a:ahLst/>
              <a:cxnLst/>
              <a:rect l="l" t="t" r="r" b="b"/>
              <a:pathLst>
                <a:path w="5238750" h="4114800">
                  <a:moveTo>
                    <a:pt x="5143581" y="4114795"/>
                  </a:moveTo>
                  <a:lnTo>
                    <a:pt x="95168" y="4114795"/>
                  </a:lnTo>
                  <a:lnTo>
                    <a:pt x="85866" y="4114346"/>
                  </a:lnTo>
                  <a:lnTo>
                    <a:pt x="42321" y="4098761"/>
                  </a:lnTo>
                  <a:lnTo>
                    <a:pt x="11259" y="4064495"/>
                  </a:lnTo>
                  <a:lnTo>
                    <a:pt x="0" y="4019550"/>
                  </a:lnTo>
                  <a:lnTo>
                    <a:pt x="0" y="95249"/>
                  </a:lnTo>
                  <a:lnTo>
                    <a:pt x="453" y="85866"/>
                  </a:lnTo>
                  <a:lnTo>
                    <a:pt x="16037" y="42321"/>
                  </a:lnTo>
                  <a:lnTo>
                    <a:pt x="50303" y="11259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4" y="11259"/>
                  </a:lnTo>
                  <a:lnTo>
                    <a:pt x="5222711" y="42321"/>
                  </a:lnTo>
                  <a:lnTo>
                    <a:pt x="5238296" y="85866"/>
                  </a:lnTo>
                  <a:lnTo>
                    <a:pt x="5238749" y="95249"/>
                  </a:lnTo>
                  <a:lnTo>
                    <a:pt x="5238749" y="4019550"/>
                  </a:lnTo>
                  <a:lnTo>
                    <a:pt x="5227489" y="4064495"/>
                  </a:lnTo>
                  <a:lnTo>
                    <a:pt x="5196426" y="4098761"/>
                  </a:lnTo>
                  <a:lnTo>
                    <a:pt x="5152882" y="4114346"/>
                  </a:lnTo>
                  <a:lnTo>
                    <a:pt x="5143581" y="4114795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33412" y="2044306"/>
              <a:ext cx="5238750" cy="4070985"/>
            </a:xfrm>
            <a:custGeom>
              <a:avLst/>
              <a:gdLst/>
              <a:ahLst/>
              <a:cxnLst/>
              <a:rect l="l" t="t" r="r" b="b"/>
              <a:pathLst>
                <a:path w="5238750" h="4070985">
                  <a:moveTo>
                    <a:pt x="5238750" y="51206"/>
                  </a:moveTo>
                  <a:lnTo>
                    <a:pt x="5227498" y="6261"/>
                  </a:lnTo>
                  <a:lnTo>
                    <a:pt x="5223751" y="12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92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40"/>
                  </a:lnTo>
                  <a:lnTo>
                    <a:pt x="5229225" y="51206"/>
                  </a:lnTo>
                  <a:lnTo>
                    <a:pt x="5229225" y="3975506"/>
                  </a:lnTo>
                  <a:lnTo>
                    <a:pt x="5219090" y="4015956"/>
                  </a:lnTo>
                  <a:lnTo>
                    <a:pt x="5203622" y="4036568"/>
                  </a:lnTo>
                  <a:lnTo>
                    <a:pt x="5168354" y="4057561"/>
                  </a:lnTo>
                  <a:lnTo>
                    <a:pt x="5143500" y="4061231"/>
                  </a:lnTo>
                  <a:lnTo>
                    <a:pt x="95250" y="4061231"/>
                  </a:lnTo>
                  <a:lnTo>
                    <a:pt x="54800" y="4051096"/>
                  </a:lnTo>
                  <a:lnTo>
                    <a:pt x="35128" y="4036580"/>
                  </a:lnTo>
                  <a:lnTo>
                    <a:pt x="28956" y="4029849"/>
                  </a:lnTo>
                  <a:lnTo>
                    <a:pt x="11163" y="3992232"/>
                  </a:lnTo>
                  <a:lnTo>
                    <a:pt x="9525" y="3975493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3975493"/>
                  </a:lnTo>
                  <a:lnTo>
                    <a:pt x="11264" y="4020439"/>
                  </a:lnTo>
                  <a:lnTo>
                    <a:pt x="27952" y="4042803"/>
                  </a:lnTo>
                  <a:lnTo>
                    <a:pt x="67652" y="4066679"/>
                  </a:lnTo>
                  <a:lnTo>
                    <a:pt x="95173" y="4070743"/>
                  </a:lnTo>
                  <a:lnTo>
                    <a:pt x="5143589" y="4070743"/>
                  </a:lnTo>
                  <a:lnTo>
                    <a:pt x="5184775" y="4061231"/>
                  </a:lnTo>
                  <a:lnTo>
                    <a:pt x="5210353" y="4043311"/>
                  </a:lnTo>
                  <a:lnTo>
                    <a:pt x="5210861" y="4042854"/>
                  </a:lnTo>
                  <a:lnTo>
                    <a:pt x="5234673" y="4003116"/>
                  </a:lnTo>
                  <a:lnTo>
                    <a:pt x="5238750" y="3975506"/>
                  </a:lnTo>
                  <a:lnTo>
                    <a:pt x="5238750" y="51206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48222" y="2000254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4">
                  <a:moveTo>
                    <a:pt x="5980" y="62333"/>
                  </a:moveTo>
                  <a:lnTo>
                    <a:pt x="0" y="44393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1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7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6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4">
                  <a:moveTo>
                    <a:pt x="5203173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7" y="34853"/>
                  </a:lnTo>
                  <a:lnTo>
                    <a:pt x="5207913" y="42321"/>
                  </a:lnTo>
                  <a:lnTo>
                    <a:pt x="5209153" y="44393"/>
                  </a:lnTo>
                  <a:lnTo>
                    <a:pt x="5203173" y="62334"/>
                  </a:lnTo>
                  <a:close/>
                </a:path>
              </a:pathLst>
            </a:custGeom>
            <a:solidFill>
              <a:srgbClr val="D03B3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33449" y="2552695"/>
              <a:ext cx="66674" cy="66665"/>
            </a:xfrm>
            <a:prstGeom prst="rect">
              <a:avLst/>
            </a:prstGeom>
          </p:spPr>
        </p:pic>
      </p:grpSp>
      <p:grpSp>
        <p:nvGrpSpPr>
          <p:cNvPr id="14" name="object 14"/>
          <p:cNvGrpSpPr/>
          <p:nvPr/>
        </p:nvGrpSpPr>
        <p:grpSpPr>
          <a:xfrm>
            <a:off x="6219824" y="2000254"/>
            <a:ext cx="5238750" cy="4114800"/>
            <a:chOff x="6219824" y="2000254"/>
            <a:chExt cx="5238750" cy="4114800"/>
          </a:xfrm>
        </p:grpSpPr>
        <p:sp>
          <p:nvSpPr>
            <p:cNvPr id="15" name="object 15"/>
            <p:cNvSpPr/>
            <p:nvPr/>
          </p:nvSpPr>
          <p:spPr>
            <a:xfrm>
              <a:off x="6219824" y="2000254"/>
              <a:ext cx="5238750" cy="4114800"/>
            </a:xfrm>
            <a:custGeom>
              <a:avLst/>
              <a:gdLst/>
              <a:ahLst/>
              <a:cxnLst/>
              <a:rect l="l" t="t" r="r" b="b"/>
              <a:pathLst>
                <a:path w="5238750" h="4114800">
                  <a:moveTo>
                    <a:pt x="5143581" y="4114795"/>
                  </a:moveTo>
                  <a:lnTo>
                    <a:pt x="95168" y="4114795"/>
                  </a:lnTo>
                  <a:lnTo>
                    <a:pt x="85866" y="4114346"/>
                  </a:lnTo>
                  <a:lnTo>
                    <a:pt x="42321" y="4098761"/>
                  </a:lnTo>
                  <a:lnTo>
                    <a:pt x="11259" y="4064495"/>
                  </a:lnTo>
                  <a:lnTo>
                    <a:pt x="0" y="4019551"/>
                  </a:lnTo>
                  <a:lnTo>
                    <a:pt x="0" y="95248"/>
                  </a:lnTo>
                  <a:lnTo>
                    <a:pt x="11259" y="50303"/>
                  </a:lnTo>
                  <a:lnTo>
                    <a:pt x="42321" y="16037"/>
                  </a:lnTo>
                  <a:lnTo>
                    <a:pt x="85866" y="453"/>
                  </a:lnTo>
                  <a:lnTo>
                    <a:pt x="95249" y="0"/>
                  </a:lnTo>
                  <a:lnTo>
                    <a:pt x="5143499" y="0"/>
                  </a:lnTo>
                  <a:lnTo>
                    <a:pt x="5188443" y="11259"/>
                  </a:lnTo>
                  <a:lnTo>
                    <a:pt x="5222710" y="42321"/>
                  </a:lnTo>
                  <a:lnTo>
                    <a:pt x="5238295" y="85866"/>
                  </a:lnTo>
                  <a:lnTo>
                    <a:pt x="5238749" y="95248"/>
                  </a:lnTo>
                  <a:lnTo>
                    <a:pt x="5238749" y="4019551"/>
                  </a:lnTo>
                  <a:lnTo>
                    <a:pt x="5227487" y="4064495"/>
                  </a:lnTo>
                  <a:lnTo>
                    <a:pt x="5196426" y="4098761"/>
                  </a:lnTo>
                  <a:lnTo>
                    <a:pt x="5152882" y="4114346"/>
                  </a:lnTo>
                  <a:lnTo>
                    <a:pt x="5143581" y="4114795"/>
                  </a:lnTo>
                  <a:close/>
                </a:path>
              </a:pathLst>
            </a:custGeom>
            <a:solidFill>
              <a:srgbClr val="FBFBF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219812" y="2044306"/>
              <a:ext cx="5238750" cy="4070985"/>
            </a:xfrm>
            <a:custGeom>
              <a:avLst/>
              <a:gdLst/>
              <a:ahLst/>
              <a:cxnLst/>
              <a:rect l="l" t="t" r="r" b="b"/>
              <a:pathLst>
                <a:path w="5238750" h="4070985">
                  <a:moveTo>
                    <a:pt x="5238750" y="51193"/>
                  </a:moveTo>
                  <a:lnTo>
                    <a:pt x="5227498" y="6248"/>
                  </a:lnTo>
                  <a:lnTo>
                    <a:pt x="5223751" y="0"/>
                  </a:lnTo>
                  <a:lnTo>
                    <a:pt x="5217757" y="17995"/>
                  </a:lnTo>
                  <a:lnTo>
                    <a:pt x="5219090" y="19735"/>
                  </a:lnTo>
                  <a:lnTo>
                    <a:pt x="5222710" y="25679"/>
                  </a:lnTo>
                  <a:lnTo>
                    <a:pt x="5225554" y="31877"/>
                  </a:lnTo>
                  <a:lnTo>
                    <a:pt x="5227599" y="38188"/>
                  </a:lnTo>
                  <a:lnTo>
                    <a:pt x="5228818" y="44627"/>
                  </a:lnTo>
                  <a:lnTo>
                    <a:pt x="5229225" y="51193"/>
                  </a:lnTo>
                  <a:lnTo>
                    <a:pt x="5229225" y="3975493"/>
                  </a:lnTo>
                  <a:lnTo>
                    <a:pt x="5219090" y="4015956"/>
                  </a:lnTo>
                  <a:lnTo>
                    <a:pt x="5203622" y="4036568"/>
                  </a:lnTo>
                  <a:lnTo>
                    <a:pt x="5168354" y="4057561"/>
                  </a:lnTo>
                  <a:lnTo>
                    <a:pt x="5143500" y="4061231"/>
                  </a:lnTo>
                  <a:lnTo>
                    <a:pt x="95250" y="4061231"/>
                  </a:lnTo>
                  <a:lnTo>
                    <a:pt x="54800" y="4051096"/>
                  </a:lnTo>
                  <a:lnTo>
                    <a:pt x="35128" y="4036580"/>
                  </a:lnTo>
                  <a:lnTo>
                    <a:pt x="28956" y="4029849"/>
                  </a:lnTo>
                  <a:lnTo>
                    <a:pt x="11163" y="3992232"/>
                  </a:lnTo>
                  <a:lnTo>
                    <a:pt x="9525" y="3975493"/>
                  </a:lnTo>
                  <a:lnTo>
                    <a:pt x="9525" y="51193"/>
                  </a:lnTo>
                  <a:lnTo>
                    <a:pt x="21005" y="17995"/>
                  </a:lnTo>
                  <a:lnTo>
                    <a:pt x="15011" y="0"/>
                  </a:lnTo>
                  <a:lnTo>
                    <a:pt x="457" y="41821"/>
                  </a:lnTo>
                  <a:lnTo>
                    <a:pt x="0" y="51193"/>
                  </a:lnTo>
                  <a:lnTo>
                    <a:pt x="0" y="3975493"/>
                  </a:lnTo>
                  <a:lnTo>
                    <a:pt x="11264" y="4020439"/>
                  </a:lnTo>
                  <a:lnTo>
                    <a:pt x="27940" y="4042816"/>
                  </a:lnTo>
                  <a:lnTo>
                    <a:pt x="67652" y="4066679"/>
                  </a:lnTo>
                  <a:lnTo>
                    <a:pt x="95173" y="4070743"/>
                  </a:lnTo>
                  <a:lnTo>
                    <a:pt x="5143589" y="4070743"/>
                  </a:lnTo>
                  <a:lnTo>
                    <a:pt x="5184775" y="4061231"/>
                  </a:lnTo>
                  <a:lnTo>
                    <a:pt x="5210861" y="4042854"/>
                  </a:lnTo>
                  <a:lnTo>
                    <a:pt x="5217172" y="4035895"/>
                  </a:lnTo>
                  <a:lnTo>
                    <a:pt x="5236946" y="3994086"/>
                  </a:lnTo>
                  <a:lnTo>
                    <a:pt x="5238750" y="3975506"/>
                  </a:lnTo>
                  <a:lnTo>
                    <a:pt x="5238750" y="51193"/>
                  </a:lnTo>
                  <a:close/>
                </a:path>
              </a:pathLst>
            </a:custGeom>
            <a:solidFill>
              <a:srgbClr val="0A0A0A">
                <a:alpha val="101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234622" y="2000254"/>
              <a:ext cx="5209540" cy="62865"/>
            </a:xfrm>
            <a:custGeom>
              <a:avLst/>
              <a:gdLst/>
              <a:ahLst/>
              <a:cxnLst/>
              <a:rect l="l" t="t" r="r" b="b"/>
              <a:pathLst>
                <a:path w="5209540" h="62864">
                  <a:moveTo>
                    <a:pt x="5980" y="62333"/>
                  </a:moveTo>
                  <a:lnTo>
                    <a:pt x="0" y="44392"/>
                  </a:lnTo>
                  <a:lnTo>
                    <a:pt x="1239" y="42321"/>
                  </a:lnTo>
                  <a:lnTo>
                    <a:pt x="6785" y="34853"/>
                  </a:lnTo>
                  <a:lnTo>
                    <a:pt x="44000" y="7250"/>
                  </a:lnTo>
                  <a:lnTo>
                    <a:pt x="80452" y="0"/>
                  </a:lnTo>
                  <a:lnTo>
                    <a:pt x="5128702" y="0"/>
                  </a:lnTo>
                  <a:lnTo>
                    <a:pt x="5173646" y="11259"/>
                  </a:lnTo>
                  <a:lnTo>
                    <a:pt x="5196667" y="28574"/>
                  </a:lnTo>
                  <a:lnTo>
                    <a:pt x="80452" y="28574"/>
                  </a:lnTo>
                  <a:lnTo>
                    <a:pt x="72007" y="28892"/>
                  </a:lnTo>
                  <a:lnTo>
                    <a:pt x="32817" y="39801"/>
                  </a:lnTo>
                  <a:lnTo>
                    <a:pt x="9161" y="58200"/>
                  </a:lnTo>
                  <a:lnTo>
                    <a:pt x="5980" y="62333"/>
                  </a:lnTo>
                  <a:close/>
                </a:path>
                <a:path w="5209540" h="62864">
                  <a:moveTo>
                    <a:pt x="5203174" y="62334"/>
                  </a:moveTo>
                  <a:lnTo>
                    <a:pt x="5169152" y="36456"/>
                  </a:lnTo>
                  <a:lnTo>
                    <a:pt x="5128702" y="28574"/>
                  </a:lnTo>
                  <a:lnTo>
                    <a:pt x="5196667" y="28574"/>
                  </a:lnTo>
                  <a:lnTo>
                    <a:pt x="5202366" y="34853"/>
                  </a:lnTo>
                  <a:lnTo>
                    <a:pt x="5207912" y="42321"/>
                  </a:lnTo>
                  <a:lnTo>
                    <a:pt x="5209153" y="44395"/>
                  </a:lnTo>
                  <a:lnTo>
                    <a:pt x="5203174" y="62334"/>
                  </a:lnTo>
                  <a:close/>
                </a:path>
              </a:pathLst>
            </a:custGeom>
            <a:solidFill>
              <a:srgbClr val="0CA20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19848" y="2552695"/>
              <a:ext cx="66674" cy="6666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19848" y="2847970"/>
              <a:ext cx="66674" cy="66674"/>
            </a:xfrm>
            <a:prstGeom prst="rect">
              <a:avLst/>
            </a:prstGeom>
          </p:spPr>
        </p:pic>
      </p:grpSp>
      <p:sp>
        <p:nvSpPr>
          <p:cNvPr id="20" name="object 20"/>
          <p:cNvSpPr txBox="1"/>
          <p:nvPr/>
        </p:nvSpPr>
        <p:spPr>
          <a:xfrm>
            <a:off x="718194" y="6257607"/>
            <a:ext cx="34321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데이터</a:t>
            </a:r>
            <a:r>
              <a:rPr sz="1100" spc="-1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분석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→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ML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→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실서비스가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하나로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연결된</a:t>
            </a:r>
            <a:r>
              <a:rPr sz="110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1100" dirty="0">
                <a:solidFill>
                  <a:srgbClr val="52504E"/>
                </a:solidFill>
                <a:latin typeface="맑은 고딕"/>
                <a:cs typeface="맑은 고딕"/>
              </a:rPr>
              <a:t>순간.</a:t>
            </a:r>
            <a:endParaRPr sz="1100">
              <a:latin typeface="맑은 고딕"/>
              <a:cs typeface="맑은 고딕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922535" y="2225675"/>
            <a:ext cx="4747260" cy="9385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원인</a:t>
            </a:r>
            <a:endParaRPr sz="90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945"/>
              </a:spcBef>
            </a:pPr>
            <a:r>
              <a:rPr sz="1050" dirty="0">
                <a:solidFill>
                  <a:srgbClr val="0A0A0A"/>
                </a:solidFill>
                <a:latin typeface="Consolas"/>
                <a:cs typeface="Consolas"/>
              </a:rPr>
              <a:t>medical_help</a:t>
            </a:r>
            <a:r>
              <a:rPr sz="1050" spc="-210" dirty="0">
                <a:solidFill>
                  <a:srgbClr val="0A0A0A"/>
                </a:solidFill>
                <a:latin typeface="Consolas"/>
                <a:cs typeface="Consolas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예측 확률이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33.8%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밖에 안 나옴</a:t>
            </a:r>
            <a:endParaRPr sz="1050">
              <a:latin typeface="맑은 고딕"/>
              <a:cs typeface="맑은 고딕"/>
            </a:endParaRPr>
          </a:p>
          <a:p>
            <a:pPr marL="202565" marR="5080">
              <a:lnSpc>
                <a:spcPct val="125000"/>
              </a:lnSpc>
              <a:spcBef>
                <a:spcPts val="75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슬라이드 14의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인사이트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그대로 재현: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학습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적은 라벨은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확률이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구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조적으로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낮게 예측됨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22" name="object 2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33449" y="2847970"/>
            <a:ext cx="66674" cy="66674"/>
          </a:xfrm>
          <a:prstGeom prst="rect">
            <a:avLst/>
          </a:prstGeom>
        </p:spPr>
      </p:pic>
      <p:sp>
        <p:nvSpPr>
          <p:cNvPr id="23" name="object 23"/>
          <p:cNvSpPr txBox="1"/>
          <p:nvPr/>
        </p:nvSpPr>
        <p:spPr>
          <a:xfrm>
            <a:off x="6409232" y="2225675"/>
            <a:ext cx="4715967" cy="10054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수정</a:t>
            </a:r>
            <a:r>
              <a:rPr sz="900" b="1" spc="10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dirty="0">
                <a:solidFill>
                  <a:srgbClr val="898681"/>
                </a:solidFill>
                <a:latin typeface="맑은 고딕"/>
                <a:cs typeface="맑은 고딕"/>
              </a:rPr>
              <a:t>&amp;</a:t>
            </a:r>
            <a:r>
              <a:rPr sz="900" b="1" spc="100" dirty="0">
                <a:solidFill>
                  <a:srgbClr val="898681"/>
                </a:solidFill>
                <a:latin typeface="맑은 고딕"/>
                <a:cs typeface="맑은 고딕"/>
              </a:rPr>
              <a:t> </a:t>
            </a:r>
            <a:r>
              <a:rPr sz="900" b="1" spc="35" dirty="0">
                <a:solidFill>
                  <a:srgbClr val="898681"/>
                </a:solidFill>
                <a:latin typeface="맑은 고딕"/>
                <a:cs typeface="맑은 고딕"/>
              </a:rPr>
              <a:t>결과</a:t>
            </a:r>
            <a:endParaRPr sz="900" dirty="0">
              <a:latin typeface="맑은 고딕"/>
              <a:cs typeface="맑은 고딕"/>
            </a:endParaRPr>
          </a:p>
          <a:p>
            <a:pPr marL="202565" marR="5080">
              <a:lnSpc>
                <a:spcPts val="2330"/>
              </a:lnSpc>
              <a:spcBef>
                <a:spcPts val="130"/>
              </a:spcBef>
            </a:pPr>
            <a:r>
              <a:rPr sz="1050" dirty="0">
                <a:solidFill>
                  <a:srgbClr val="0A0A0A"/>
                </a:solidFill>
                <a:latin typeface="Consolas"/>
                <a:cs typeface="Consolas"/>
              </a:rPr>
              <a:t>class_weight="balanced"</a:t>
            </a:r>
            <a:r>
              <a:rPr sz="1050" spc="-210" dirty="0">
                <a:solidFill>
                  <a:srgbClr val="0A0A0A"/>
                </a:solidFill>
                <a:latin typeface="Consolas"/>
                <a:cs typeface="Consolas"/>
              </a:rPr>
              <a:t> </a:t>
            </a:r>
            <a:r>
              <a:rPr lang="ko-KR" altLang="ko-KR" sz="1050" dirty="0"/>
              <a:t>초기 모델에는 미적용, 이후 최종 모델에 적용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  확률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33.8%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→ </a:t>
            </a:r>
            <a:r>
              <a:rPr sz="1050" b="1" dirty="0">
                <a:solidFill>
                  <a:srgbClr val="0CA20C"/>
                </a:solidFill>
                <a:latin typeface="맑은 고딕"/>
                <a:cs typeface="맑은 고딕"/>
              </a:rPr>
              <a:t>83.2%</a:t>
            </a:r>
            <a:endParaRPr sz="1050" dirty="0">
              <a:latin typeface="맑은 고딕"/>
              <a:cs typeface="맑은 고딕"/>
            </a:endParaRPr>
          </a:p>
          <a:p>
            <a:pPr marL="202565">
              <a:lnSpc>
                <a:spcPct val="100000"/>
              </a:lnSpc>
              <a:spcBef>
                <a:spcPts val="73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긴급도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"낮음"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→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CA20C"/>
                </a:solidFill>
                <a:latin typeface="맑은 고딕"/>
                <a:cs typeface="맑은 고딕"/>
              </a:rPr>
              <a:t>"높음"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으로</a:t>
            </a:r>
            <a:r>
              <a:rPr sz="1050" spc="-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정정</a:t>
            </a:r>
            <a:endParaRPr sz="1050" dirty="0">
              <a:latin typeface="맑은 고딕"/>
              <a:cs typeface="맑은 고딕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19848" y="3133720"/>
            <a:ext cx="66674" cy="666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21856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8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L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20" dirty="0">
                <a:solidFill>
                  <a:srgbClr val="2978D5"/>
                </a:solidFill>
                <a:latin typeface="Bahnschrift"/>
                <a:cs typeface="Bahnschrift"/>
              </a:rPr>
              <a:t>M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5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A</a:t>
            </a:r>
            <a:r>
              <a:rPr sz="650" b="1" spc="-4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75" dirty="0">
                <a:solidFill>
                  <a:srgbClr val="2978D5"/>
                </a:solidFill>
                <a:latin typeface="Bahnschrift"/>
                <a:cs typeface="Bahnschrift"/>
              </a:rPr>
              <a:t>I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85" dirty="0">
                <a:solidFill>
                  <a:srgbClr val="2978D5"/>
                </a:solidFill>
                <a:latin typeface="Bahnschrift"/>
                <a:cs typeface="Bahnschrift"/>
              </a:rPr>
              <a:t>O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18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20688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고찰</a:t>
            </a:r>
            <a:r>
              <a:rPr spc="-50" dirty="0"/>
              <a:t> </a:t>
            </a:r>
            <a:r>
              <a:rPr dirty="0"/>
              <a:t>및</a:t>
            </a:r>
            <a:r>
              <a:rPr spc="-45" dirty="0"/>
              <a:t> </a:t>
            </a:r>
            <a:r>
              <a:rPr dirty="0"/>
              <a:t>한계점</a:t>
            </a:r>
          </a:p>
        </p:txBody>
      </p: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424" y="1533520"/>
            <a:ext cx="66675" cy="66665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1828795"/>
            <a:ext cx="66675" cy="66665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2114545"/>
            <a:ext cx="66675" cy="66665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2409820"/>
            <a:ext cx="66675" cy="66674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2695570"/>
            <a:ext cx="66675" cy="66665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908694" y="1472628"/>
            <a:ext cx="6762750" cy="16249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Macro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F1(0.48~0.53)</a:t>
            </a:r>
            <a:r>
              <a:rPr sz="1050" b="1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&lt;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Micro</a:t>
            </a:r>
            <a:r>
              <a:rPr sz="1050" b="1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F1(0.66~0.70)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—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수색구조·병원·실종자·화재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등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소수·고위험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라벨은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여전히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취약</a:t>
            </a:r>
            <a:endParaRPr sz="10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구조 요청·긴급도는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데이터셋에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정답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라벨이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없는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규칙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기반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결과</a:t>
            </a:r>
            <a:r>
              <a:rPr sz="1050" b="1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사람의 최종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확인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필수</a:t>
            </a:r>
            <a:endParaRPr sz="10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Consolas"/>
                <a:cs typeface="Consolas"/>
              </a:rPr>
              <a:t>PII,</a:t>
            </a:r>
            <a:r>
              <a:rPr sz="1050" spc="5" dirty="0">
                <a:solidFill>
                  <a:srgbClr val="0A0A0A"/>
                </a:solidFill>
                <a:latin typeface="Consolas"/>
                <a:cs typeface="Consolas"/>
              </a:rPr>
              <a:t> </a:t>
            </a:r>
            <a:r>
              <a:rPr sz="1050" dirty="0">
                <a:solidFill>
                  <a:srgbClr val="0A0A0A"/>
                </a:solidFill>
                <a:latin typeface="Consolas"/>
                <a:cs typeface="Consolas"/>
              </a:rPr>
              <a:t>offer,</a:t>
            </a:r>
            <a:r>
              <a:rPr sz="1050" spc="10" dirty="0">
                <a:solidFill>
                  <a:srgbClr val="0A0A0A"/>
                </a:solidFill>
                <a:latin typeface="Consolas"/>
                <a:cs typeface="Consolas"/>
              </a:rPr>
              <a:t> </a:t>
            </a:r>
            <a:r>
              <a:rPr sz="1050" dirty="0">
                <a:solidFill>
                  <a:srgbClr val="0A0A0A"/>
                </a:solidFill>
                <a:latin typeface="Consolas"/>
                <a:cs typeface="Consolas"/>
              </a:rPr>
              <a:t>child_alone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은 학습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자체가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없어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예측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불가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(데이터셋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자체의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한계)</a:t>
            </a:r>
            <a:endParaRPr sz="1050">
              <a:latin typeface="맑은 고딕"/>
              <a:cs typeface="맑은 고딕"/>
            </a:endParaRPr>
          </a:p>
          <a:p>
            <a:pPr marL="12700" marR="1280160">
              <a:lnSpc>
                <a:spcPct val="178600"/>
              </a:lnSpc>
              <a:spcBef>
                <a:spcPts val="7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무료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지오코딩(Nominatim)이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클라우드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배포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환경에서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응답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실패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—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실제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배포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중</a:t>
            </a:r>
            <a:r>
              <a:rPr sz="1050" spc="10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진단·수정 </a:t>
            </a:r>
            <a:r>
              <a:rPr sz="1050" spc="-35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대시보드 저장소(SQLite)는 재시작 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초기화될 수 있어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완전한 영구 저장소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아님</a:t>
            </a:r>
            <a:endParaRPr sz="10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사람의 최종 검토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없이 자동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판정만으로 실제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구조 배정에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쓰기엔 위험</a:t>
            </a:r>
            <a:endParaRPr sz="1050">
              <a:latin typeface="맑은 고딕"/>
              <a:cs typeface="맑은 고딕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424" y="2981320"/>
            <a:ext cx="66675" cy="66674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18194" y="370862"/>
            <a:ext cx="1180465" cy="16002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0</a:t>
            </a:r>
            <a:r>
              <a:rPr sz="850" b="1" spc="-8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45" dirty="0">
                <a:solidFill>
                  <a:srgbClr val="2978D5"/>
                </a:solidFill>
                <a:latin typeface="Bahnschrift"/>
                <a:cs typeface="Bahnschrift"/>
              </a:rPr>
              <a:t>8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15" dirty="0">
                <a:solidFill>
                  <a:srgbClr val="2978D5"/>
                </a:solidFill>
                <a:latin typeface="Bahnschrift"/>
                <a:cs typeface="Bahnschrift"/>
              </a:rPr>
              <a:t>·</a:t>
            </a:r>
            <a:r>
              <a:rPr sz="850" b="1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850" b="1" spc="9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200" dirty="0">
                <a:solidFill>
                  <a:srgbClr val="2978D5"/>
                </a:solidFill>
                <a:latin typeface="Bahnschrift"/>
                <a:cs typeface="Bahnschrift"/>
              </a:rPr>
              <a:t>N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60" dirty="0">
                <a:solidFill>
                  <a:srgbClr val="2978D5"/>
                </a:solidFill>
                <a:latin typeface="Bahnschrift"/>
                <a:cs typeface="Bahnschrift"/>
              </a:rPr>
              <a:t>X</a:t>
            </a:r>
            <a:r>
              <a:rPr sz="650" b="1" spc="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dirty="0">
                <a:solidFill>
                  <a:srgbClr val="2978D5"/>
                </a:solidFill>
                <a:latin typeface="Bahnschrift"/>
                <a:cs typeface="Bahnschrift"/>
              </a:rPr>
              <a:t>  </a:t>
            </a:r>
            <a:r>
              <a:rPr sz="650" b="1" spc="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35" dirty="0">
                <a:solidFill>
                  <a:srgbClr val="2978D5"/>
                </a:solidFill>
                <a:latin typeface="Bahnschrift"/>
                <a:cs typeface="Bahnschrift"/>
              </a:rPr>
              <a:t>T</a:t>
            </a:r>
            <a:r>
              <a:rPr sz="650" b="1" spc="-10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0" dirty="0">
                <a:solidFill>
                  <a:srgbClr val="2978D5"/>
                </a:solidFill>
                <a:latin typeface="Bahnschrift"/>
                <a:cs typeface="Bahnschrift"/>
              </a:rPr>
              <a:t>E</a:t>
            </a:r>
            <a:r>
              <a:rPr sz="650" b="1" spc="-2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P</a:t>
            </a:r>
            <a:r>
              <a:rPr sz="650" b="1" spc="-35" dirty="0">
                <a:solidFill>
                  <a:srgbClr val="2978D5"/>
                </a:solidFill>
                <a:latin typeface="Bahnschrift"/>
                <a:cs typeface="Bahnschrift"/>
              </a:rPr>
              <a:t> </a:t>
            </a:r>
            <a:r>
              <a:rPr sz="650" b="1" spc="175" dirty="0">
                <a:solidFill>
                  <a:srgbClr val="2978D5"/>
                </a:solidFill>
                <a:latin typeface="Bahnschrift"/>
                <a:cs typeface="Bahnschrift"/>
              </a:rPr>
              <a:t>S</a:t>
            </a:r>
            <a:endParaRPr sz="650">
              <a:latin typeface="Bahnschrift"/>
              <a:cs typeface="Bahnschrif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10998" y="373062"/>
            <a:ext cx="460375" cy="1568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</a:pP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r>
              <a:rPr sz="850" dirty="0">
                <a:solidFill>
                  <a:srgbClr val="898681"/>
                </a:solidFill>
                <a:latin typeface="Consolas"/>
                <a:cs typeface="Consolas"/>
              </a:rPr>
              <a:t> </a:t>
            </a:r>
            <a:r>
              <a:rPr sz="850" spc="5" dirty="0">
                <a:solidFill>
                  <a:srgbClr val="898681"/>
                </a:solidFill>
                <a:latin typeface="Consolas"/>
                <a:cs typeface="Consolas"/>
              </a:rPr>
              <a:t>/ </a:t>
            </a:r>
            <a:r>
              <a:rPr sz="850" spc="10" dirty="0">
                <a:solidFill>
                  <a:srgbClr val="898681"/>
                </a:solidFill>
                <a:latin typeface="Consolas"/>
                <a:cs typeface="Consolas"/>
              </a:rPr>
              <a:t>19</a:t>
            </a:r>
            <a:endParaRPr sz="850">
              <a:latin typeface="Consolas"/>
              <a:cs typeface="Consolas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18194" y="920750"/>
            <a:ext cx="34588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향후</a:t>
            </a:r>
            <a:r>
              <a:rPr spc="-25" dirty="0"/>
              <a:t> </a:t>
            </a:r>
            <a:r>
              <a:rPr dirty="0"/>
              <a:t>개선</a:t>
            </a:r>
            <a:r>
              <a:rPr spc="-25" dirty="0"/>
              <a:t> </a:t>
            </a:r>
            <a:r>
              <a:rPr dirty="0"/>
              <a:t>방향</a:t>
            </a:r>
            <a:r>
              <a:rPr spc="-25" dirty="0"/>
              <a:t> </a:t>
            </a:r>
            <a:r>
              <a:rPr dirty="0"/>
              <a:t>&amp;</a:t>
            </a:r>
            <a:r>
              <a:rPr spc="-25" dirty="0"/>
              <a:t> </a:t>
            </a:r>
            <a:r>
              <a:rPr dirty="0"/>
              <a:t>마무리</a:t>
            </a:r>
          </a:p>
        </p:txBody>
      </p:sp>
      <p:grpSp>
        <p:nvGrpSpPr>
          <p:cNvPr id="5" name="object 5"/>
          <p:cNvGrpSpPr/>
          <p:nvPr/>
        </p:nvGrpSpPr>
        <p:grpSpPr>
          <a:xfrm>
            <a:off x="733425" y="2657470"/>
            <a:ext cx="10725150" cy="390525"/>
            <a:chOff x="733425" y="2657470"/>
            <a:chExt cx="10725150" cy="390525"/>
          </a:xfrm>
        </p:grpSpPr>
        <p:sp>
          <p:nvSpPr>
            <p:cNvPr id="6" name="object 6"/>
            <p:cNvSpPr/>
            <p:nvPr/>
          </p:nvSpPr>
          <p:spPr>
            <a:xfrm>
              <a:off x="747712" y="2657470"/>
              <a:ext cx="10711180" cy="390525"/>
            </a:xfrm>
            <a:custGeom>
              <a:avLst/>
              <a:gdLst/>
              <a:ahLst/>
              <a:cxnLst/>
              <a:rect l="l" t="t" r="r" b="b"/>
              <a:pathLst>
                <a:path w="10711180" h="390525">
                  <a:moveTo>
                    <a:pt x="10639664" y="390524"/>
                  </a:moveTo>
                  <a:lnTo>
                    <a:pt x="0" y="390524"/>
                  </a:lnTo>
                  <a:lnTo>
                    <a:pt x="0" y="0"/>
                  </a:lnTo>
                  <a:lnTo>
                    <a:pt x="10639664" y="0"/>
                  </a:lnTo>
                  <a:lnTo>
                    <a:pt x="10644619" y="493"/>
                  </a:lnTo>
                  <a:lnTo>
                    <a:pt x="10681155" y="15617"/>
                  </a:lnTo>
                  <a:lnTo>
                    <a:pt x="10706974" y="51653"/>
                  </a:lnTo>
                  <a:lnTo>
                    <a:pt x="10710861" y="71186"/>
                  </a:lnTo>
                  <a:lnTo>
                    <a:pt x="10710861" y="319329"/>
                  </a:lnTo>
                  <a:lnTo>
                    <a:pt x="10695238" y="360815"/>
                  </a:lnTo>
                  <a:lnTo>
                    <a:pt x="10659197" y="386636"/>
                  </a:lnTo>
                  <a:lnTo>
                    <a:pt x="10639664" y="390524"/>
                  </a:lnTo>
                  <a:close/>
                </a:path>
              </a:pathLst>
            </a:custGeom>
            <a:solidFill>
              <a:srgbClr val="F1F1E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33425" y="2657480"/>
              <a:ext cx="28575" cy="390525"/>
            </a:xfrm>
            <a:custGeom>
              <a:avLst/>
              <a:gdLst/>
              <a:ahLst/>
              <a:cxnLst/>
              <a:rect l="l" t="t" r="r" b="b"/>
              <a:pathLst>
                <a:path w="28575" h="390525">
                  <a:moveTo>
                    <a:pt x="0" y="390519"/>
                  </a:moveTo>
                  <a:lnTo>
                    <a:pt x="0" y="0"/>
                  </a:lnTo>
                  <a:lnTo>
                    <a:pt x="28574" y="0"/>
                  </a:lnTo>
                  <a:lnTo>
                    <a:pt x="28574" y="390519"/>
                  </a:lnTo>
                  <a:lnTo>
                    <a:pt x="0" y="390519"/>
                  </a:lnTo>
                  <a:close/>
                </a:path>
              </a:pathLst>
            </a:custGeom>
            <a:solidFill>
              <a:srgbClr val="2978D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2743448" y="6257607"/>
            <a:ext cx="75628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dirty="0">
                <a:solidFill>
                  <a:srgbClr val="898681"/>
                </a:solidFill>
                <a:latin typeface="맑은 고딕"/>
                <a:cs typeface="맑은 고딕"/>
              </a:rPr>
              <a:t>감사합니다.</a:t>
            </a:r>
            <a:endParaRPr sz="1100">
              <a:latin typeface="맑은 고딕"/>
              <a:cs typeface="맑은 고딕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3424" y="1533520"/>
            <a:ext cx="66675" cy="66674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1828795"/>
            <a:ext cx="66675" cy="66665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2114545"/>
            <a:ext cx="66675" cy="66665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899169" y="1472628"/>
            <a:ext cx="6844030" cy="14605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1590">
              <a:lnSpc>
                <a:spcPct val="100000"/>
              </a:lnSpc>
              <a:spcBef>
                <a:spcPts val="105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수색구조·화재·실종자 등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희소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라벨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데이터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추가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확보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+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별도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검증된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긴급도 라벨셋</a:t>
            </a:r>
            <a:r>
              <a:rPr sz="1050" spc="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구축</a:t>
            </a:r>
            <a:endParaRPr sz="1050">
              <a:latin typeface="맑은 고딕"/>
              <a:cs typeface="맑은 고딕"/>
            </a:endParaRPr>
          </a:p>
          <a:p>
            <a:pPr marL="21590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지오코딩을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카카오/네이버 등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한국 특화 API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로 교체</a:t>
            </a:r>
            <a:endParaRPr sz="1050">
              <a:latin typeface="맑은 고딕"/>
              <a:cs typeface="맑은 고딕"/>
            </a:endParaRPr>
          </a:p>
          <a:p>
            <a:pPr marL="21590">
              <a:lnSpc>
                <a:spcPct val="100000"/>
              </a:lnSpc>
              <a:spcBef>
                <a:spcPts val="990"/>
              </a:spcBef>
            </a:pP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SQLite → 영구 DB 전환,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119/재난안전문자 시스템 연동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검토</a:t>
            </a:r>
            <a:endParaRPr sz="1050">
              <a:latin typeface="맑은 고딕"/>
              <a:cs typeface="맑은 고딕"/>
            </a:endParaRPr>
          </a:p>
          <a:p>
            <a:pPr marL="21590">
              <a:lnSpc>
                <a:spcPct val="100000"/>
              </a:lnSpc>
              <a:spcBef>
                <a:spcPts val="990"/>
              </a:spcBef>
            </a:pP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사람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b="1" dirty="0">
                <a:solidFill>
                  <a:srgbClr val="0A0A0A"/>
                </a:solidFill>
                <a:latin typeface="맑은 고딕"/>
                <a:cs typeface="맑은 고딕"/>
              </a:rPr>
              <a:t>검토(Human-in-the-loop)</a:t>
            </a:r>
            <a:r>
              <a:rPr sz="10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단계</a:t>
            </a:r>
            <a:r>
              <a:rPr sz="1050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1050" dirty="0">
                <a:solidFill>
                  <a:srgbClr val="0A0A0A"/>
                </a:solidFill>
                <a:latin typeface="맑은 고딕"/>
                <a:cs typeface="맑은 고딕"/>
              </a:rPr>
              <a:t>설계</a:t>
            </a:r>
            <a:endParaRPr sz="105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15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다문화</a:t>
            </a:r>
            <a:r>
              <a:rPr sz="950" spc="-5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사회로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가는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한국에서,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언어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때문에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놓치는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골든타임을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줄이는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spc="25" dirty="0">
                <a:solidFill>
                  <a:srgbClr val="52504E"/>
                </a:solidFill>
                <a:latin typeface="맑은 고딕"/>
                <a:cs typeface="맑은 고딕"/>
              </a:rPr>
              <a:t>건</a:t>
            </a:r>
            <a:r>
              <a:rPr sz="950" dirty="0">
                <a:solidFill>
                  <a:srgbClr val="52504E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있으면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좋은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기능이</a:t>
            </a:r>
            <a:r>
              <a:rPr sz="950" b="1" spc="-5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아니라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있어야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5" dirty="0">
                <a:solidFill>
                  <a:srgbClr val="0A0A0A"/>
                </a:solidFill>
                <a:latin typeface="맑은 고딕"/>
                <a:cs typeface="맑은 고딕"/>
              </a:rPr>
              <a:t>하는</a:t>
            </a:r>
            <a:r>
              <a:rPr sz="950" b="1" dirty="0">
                <a:solidFill>
                  <a:srgbClr val="0A0A0A"/>
                </a:solidFill>
                <a:latin typeface="맑은 고딕"/>
                <a:cs typeface="맑은 고딕"/>
              </a:rPr>
              <a:t> </a:t>
            </a:r>
            <a:r>
              <a:rPr sz="950" b="1" spc="20" dirty="0">
                <a:solidFill>
                  <a:srgbClr val="0A0A0A"/>
                </a:solidFill>
                <a:latin typeface="맑은 고딕"/>
                <a:cs typeface="맑은 고딕"/>
              </a:rPr>
              <a:t>인프라</a:t>
            </a:r>
            <a:r>
              <a:rPr sz="950" spc="20" dirty="0">
                <a:solidFill>
                  <a:srgbClr val="52504E"/>
                </a:solidFill>
                <a:latin typeface="맑은 고딕"/>
                <a:cs typeface="맑은 고딕"/>
              </a:rPr>
              <a:t>다.</a:t>
            </a:r>
            <a:endParaRPr sz="950">
              <a:latin typeface="맑은 고딕"/>
              <a:cs typeface="맑은 고딕"/>
            </a:endParaRPr>
          </a:p>
        </p:txBody>
      </p:sp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3424" y="2400295"/>
            <a:ext cx="66675" cy="6666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1921</Words>
  <Application>Microsoft Office PowerPoint</Application>
  <PresentationFormat>와이드스크린</PresentationFormat>
  <Paragraphs>343</Paragraphs>
  <Slides>19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Theme</vt:lpstr>
      <vt:lpstr>다국어 재난 신고 AI</vt:lpstr>
      <vt:lpstr>PowerPoint 프레젠테이션</vt:lpstr>
      <vt:lpstr>주제 설정 배경 및 현황</vt:lpstr>
      <vt:lpstr>PowerPoint 프레젠테이션</vt:lpstr>
      <vt:lpstr>데이터 품질 점검</vt:lpstr>
      <vt:lpstr>탐색적 데이터 분석 — 라벨 불균형</vt:lpstr>
      <vt:lpstr>탐색적 데이터 분석 — 다중 라벨 구조</vt:lpstr>
      <vt:lpstr>인사이트 ① 데이터량과 성능의 관계</vt:lpstr>
      <vt:lpstr>인사이트 ② 정보 완성도가 서비스 설계로 이어지다</vt:lpstr>
      <vt:lpstr>데이터 시각화 ① 분석 대시보드</vt:lpstr>
      <vt:lpstr>데이터 시각화 ② 운영 대시보드 — 실시간 지도</vt:lpstr>
      <vt:lpstr>머신러닝 ① 모델 설계</vt:lpstr>
      <vt:lpstr>머신러닝 ② 성능 평가</vt:lpstr>
      <vt:lpstr>머신러닝 ③ 라벨별 성능 격차</vt:lpstr>
      <vt:lpstr>LLM 활용 — 하이브리드 아키텍처</vt:lpstr>
      <vt:lpstr>LLM 기반 다국어 처리</vt:lpstr>
      <vt:lpstr>노트북의 인사이트가 실제 버그로 나타나다</vt:lpstr>
      <vt:lpstr>고찰 및 한계점</vt:lpstr>
      <vt:lpstr>향후 개선 방향 &amp; 마무리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다국어 재난 신고 AI — 최종 발표</dc:title>
  <cp:lastModifiedBy>승채 윤</cp:lastModifiedBy>
  <cp:revision>21</cp:revision>
  <dcterms:created xsi:type="dcterms:W3CDTF">2026-07-30T02:04:13Z</dcterms:created>
  <dcterms:modified xsi:type="dcterms:W3CDTF">2026-07-30T02:14:29Z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2026-07-30T00:00:00Z</vt:filetime>
  </property>
  <property fmtid="{D5CDD505-2E9C-101B-9397-08002B2CF9AE}" pid="3" name="Creator">
    <vt:lpwstr>Mozilla/5.0 (Windows NT 10.0; Win64; x64) AppleWebKit/537.36 (KHTML, like Gecko) HeadlessChrome/150.0.0.0 Safari/537.36</vt:lpwstr>
  </property>
  <property fmtid="{D5CDD505-2E9C-101B-9397-08002B2CF9AE}" pid="4" name="LastSaved">
    <vt:filetime>2026-07-30T00:00:00Z</vt:filetime>
  </property>
</Properties>
</file>