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121" d="100"/>
          <a:sy n="121" d="100"/>
        </p:scale>
        <p:origin x="224"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5732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안녕하세요. 저희는 SUBWAY BUSAN 팀입니다. 발표 주제는 ‘부산 도시철도 이용자를 위한 Q/A 데이터셋 구축’입니다. 부산을 처음 방문한 이용자가 지하철을 편하게 이용할 수 있도록, 질문–답변 데이터셋을 만들고 그 데이터로 모델까지 학습해 본 프로젝트입니다.</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먼저 개요입니다. 목적은 부산 지하철을 처음 이용하는 방문객을 위한 교육용 Q/A 데이터셋 구축이고요. 개인정보나 편향된 내용은 제외했고, 공식 정보를 대체하지 않는 안내용임을 명시했습니다. 결과적으로 8일 동안 6명이 역할을 나눠 1,000건을 만들었고, 품질 점수 100점을 받았습니다.</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이번 프로젝트의 핵심은 역할 분담입니다. 여섯 명이 각각 데이터 설계, 자료 조사, 데이터 작성, 번역·언어 검수, 품질 검수, 팀장·취합을 맡았습니다. 특히 여섯 개의 질문 의도를 한 사람이 하나씩 전담하고, ID 구간도 나눠서 중복 없이 1,000건을 구축했습니다. 오른쪽처럼 역할마다 라벨 스키마, 검수표, 오류 태그 같은 산출물을 남겨 협업 근거를 명확히 했습니다.</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데이터 설계입니다. 모든 데이터는 id, intent, question, answer, 출처, 권리, 안전 상태, 검수 상태 같은 핵심 컬럼으로 구조화했습니다. 질문 의도는 여섯 종류로 나눴는데요. 노선·경로 확인, 승차권·교통카드, 승하차 방법, 심야·새벽 운행, 분실물, 운행정보입니다. 이렇게 라벨 기준을 먼저 정의했기 때문에, 작성자가 달라도 일관된 데이터를 만들 수 있었습니다.</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품질을 지키기 위한 규칙입니다. 정제 원칙으로는 개인정보를 자리표시자로 바꾸고, 웹 문장을 그대로 복사하지 않고 자기 말로 재서술했으며, 확인이 어려운 최신 정보는 단정하지 않고 확인 경로와 함께 적었습니다. 답변은 40자 이상으로 핵심과 주의사항을 담았고요. 오른쪽 표처럼 출처 누락, 권리 불명확, 사실 단정 오류, 개인정보 포함 같은 리스크를 미리 정의하고 각각 대응 방법을 마련했습니다.</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가장 강조하고 싶은 검수 단계입니다. 작성자가 아닌 다른 사람이 질문·답변·출처·안전을 다시 확인한 뒤에야 검수 통과 상태로 바꿨습니다. 여덟 가지 오류 태그 기준으로 전수 검수했고, 파일럿 10건은 작성자와 검수자의 라벨이 100% 일치했습니다. 그 결과 오류 0건, 주의 0건, 품질 게이트 미통과 0건으로 전량 검수를 통과했습니다.</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품질 결과입니다. 전체 1,000행이 모두 검수를 통과했고, 오류와 주의 항목은 0건, 품질 점수 100점으로 제출 준비를 마쳤습니다. 아래는 실제 데이터 예시인데요. 승차권 종류나 교통카드 없이 이용하는 방법처럼, 질문에 대해 공식 확인 경로까지 안내하도록 답변을 작성했습니다.</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구축한 데이터로 간단히 모델도 학습해 봤습니다. 도메인은 우리가 직접 만든 부산 도시철도 안내 Q/A 1,000건이고요. 이 데이터를 학습 800, 검증 100, 테스트 100으로 나눴습니다. 8대 1대 1이죠. 학습 방법은 한국어를 이미 잘하는 KoBART 모델을 우리 데이터에 맞게 파인튜닝, 즉 추가 학습시키는 방식입니다.</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성능은 한국어와 영어 모델을 비교해 봤습니다. ROUGE 기준으로 영어 모델이 rouge1 0.77, rouge2 0.67, rougeL 0.73으로, 한국어의 0.38, 0.06, 0.38보다 전반적으로 높게 나왔습니다. 특히 한국어 rouge2가 0.06으로 유독 낮은데, 이건 한국어가 조사와 어미 때문에 뜻이 같아도 연속된 단어가 정확히 일치하기 어려워 지표가 낮게 잡히기 때문입니다. 즉 실제 품질 차이라기보다 언어 특성과 지표의 한계가 큽니다. 손실 곡선을 보면 두 모델 모두 손실이 잘 감소해 정상적으로 학습됐고, 3~4에폭 이후에는 약한 과적합이 보입니다. 다만 저희 프로젝트의 궁극적 목표는 어디까지나 데이터셋 구축이고, 모델은 그 데이터의 활용 가능성을 확인한 것입니다.</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정리하겠습니다. 부산 첫 방문자의 막막함이라는 문제에서 출발해, 6명이 역할을 나눠 8일간 1,000건의 Q/A를 만들고 교차·파일럿 검수로 전량 통과, 품질 100점을 달성했습니다. 구축한 데이터로 KoBART 모델까지 학습해 가능성을 확인했고요. 한계와 개선점을 바탕으로 공식 자료 재확인과 라벨 확장, 다국어 강화를 이어가겠습니다. 이상으로 발표를 마치겠습니다. 감사합니다.</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E2761"/>
        </a:solidFill>
        <a:effectLst/>
      </p:bgPr>
    </p:bg>
    <p:spTree>
      <p:nvGrpSpPr>
        <p:cNvPr id="1" name=""/>
        <p:cNvGrpSpPr/>
        <p:nvPr/>
      </p:nvGrpSpPr>
      <p:grpSpPr>
        <a:xfrm>
          <a:off x="0" y="0"/>
          <a:ext cx="0" cy="0"/>
          <a:chOff x="0" y="0"/>
          <a:chExt cx="0" cy="0"/>
        </a:xfrm>
      </p:grpSpPr>
      <p:sp>
        <p:nvSpPr>
          <p:cNvPr id="2" name="Text 0"/>
          <p:cNvSpPr/>
          <p:nvPr/>
        </p:nvSpPr>
        <p:spPr>
          <a:xfrm>
            <a:off x="822960" y="1097280"/>
            <a:ext cx="10058400" cy="365760"/>
          </a:xfrm>
          <a:prstGeom prst="rect">
            <a:avLst/>
          </a:prstGeom>
          <a:noFill/>
          <a:ln/>
        </p:spPr>
        <p:txBody>
          <a:bodyPr wrap="square" rtlCol="0" anchor="ctr"/>
          <a:lstStyle/>
          <a:p>
            <a:pPr marL="0" indent="0">
              <a:buNone/>
            </a:pPr>
            <a:r>
              <a:rPr lang="en-US" sz="1300" dirty="0">
                <a:solidFill>
                  <a:srgbClr val="8A93C2"/>
                </a:solidFill>
                <a:latin typeface="맑은 고딕" pitchFamily="34" charset="0"/>
                <a:ea typeface="맑은 고딕" pitchFamily="34" charset="-122"/>
                <a:cs typeface="맑은 고딕" pitchFamily="34" charset="-120"/>
              </a:rPr>
              <a:t>SUBWAY BUSAN 팀 · 프로젝트 ID  KCP-20260707-OHG4</a:t>
            </a:r>
            <a:endParaRPr lang="en-US" sz="1300" dirty="0"/>
          </a:p>
        </p:txBody>
      </p:sp>
      <p:sp>
        <p:nvSpPr>
          <p:cNvPr id="3" name="Text 1"/>
          <p:cNvSpPr/>
          <p:nvPr/>
        </p:nvSpPr>
        <p:spPr>
          <a:xfrm>
            <a:off x="822960" y="2194560"/>
            <a:ext cx="10515600" cy="1737360"/>
          </a:xfrm>
          <a:prstGeom prst="rect">
            <a:avLst/>
          </a:prstGeom>
          <a:noFill/>
          <a:ln/>
        </p:spPr>
        <p:txBody>
          <a:bodyPr wrap="square" rtlCol="0" anchor="ctr"/>
          <a:lstStyle/>
          <a:p>
            <a:pPr marL="0" indent="0">
              <a:lnSpc>
                <a:spcPct val="105000"/>
              </a:lnSpc>
              <a:buNone/>
            </a:pPr>
            <a:r>
              <a:rPr lang="en-US" sz="3800" b="1" dirty="0">
                <a:solidFill>
                  <a:srgbClr val="FFFFFF"/>
                </a:solidFill>
                <a:latin typeface="맑은 고딕" pitchFamily="34" charset="0"/>
                <a:ea typeface="맑은 고딕" pitchFamily="34" charset="-122"/>
                <a:cs typeface="맑은 고딕" pitchFamily="34" charset="-120"/>
              </a:rPr>
              <a:t>부산 도시철도 이용자를 위한</a:t>
            </a:r>
            <a:endParaRPr lang="en-US" sz="3800" dirty="0"/>
          </a:p>
          <a:p>
            <a:pPr marL="0" indent="0">
              <a:lnSpc>
                <a:spcPct val="105000"/>
              </a:lnSpc>
              <a:buNone/>
            </a:pPr>
            <a:r>
              <a:rPr lang="en-US" sz="3800" b="1" dirty="0">
                <a:solidFill>
                  <a:srgbClr val="FFFFFF"/>
                </a:solidFill>
                <a:latin typeface="맑은 고딕" pitchFamily="34" charset="0"/>
                <a:ea typeface="맑은 고딕" pitchFamily="34" charset="-122"/>
                <a:cs typeface="맑은 고딕" pitchFamily="34" charset="-120"/>
              </a:rPr>
              <a:t>Q/A 데이터셋 구축 프로젝트</a:t>
            </a:r>
            <a:endParaRPr lang="en-US" sz="3800" dirty="0"/>
          </a:p>
        </p:txBody>
      </p:sp>
      <p:sp>
        <p:nvSpPr>
          <p:cNvPr id="4" name="Shape 2"/>
          <p:cNvSpPr/>
          <p:nvPr/>
        </p:nvSpPr>
        <p:spPr>
          <a:xfrm>
            <a:off x="868680" y="3977640"/>
            <a:ext cx="457200" cy="146304"/>
          </a:xfrm>
          <a:prstGeom prst="roundRect">
            <a:avLst>
              <a:gd name="adj" fmla="val 50000"/>
            </a:avLst>
          </a:prstGeom>
          <a:solidFill>
            <a:srgbClr val="F06A00"/>
          </a:solidFill>
          <a:ln/>
        </p:spPr>
        <p:txBody>
          <a:bodyPr/>
          <a:lstStyle/>
          <a:p>
            <a:endParaRPr lang="ko-Kore-KR" altLang="en-US"/>
          </a:p>
        </p:txBody>
      </p:sp>
      <p:sp>
        <p:nvSpPr>
          <p:cNvPr id="5" name="Shape 3"/>
          <p:cNvSpPr/>
          <p:nvPr/>
        </p:nvSpPr>
        <p:spPr>
          <a:xfrm>
            <a:off x="1435608" y="3977640"/>
            <a:ext cx="457200" cy="146304"/>
          </a:xfrm>
          <a:prstGeom prst="roundRect">
            <a:avLst>
              <a:gd name="adj" fmla="val 50000"/>
            </a:avLst>
          </a:prstGeom>
          <a:solidFill>
            <a:srgbClr val="81BF48"/>
          </a:solidFill>
          <a:ln/>
        </p:spPr>
        <p:txBody>
          <a:bodyPr/>
          <a:lstStyle/>
          <a:p>
            <a:endParaRPr lang="ko-Kore-KR" altLang="en-US"/>
          </a:p>
        </p:txBody>
      </p:sp>
      <p:sp>
        <p:nvSpPr>
          <p:cNvPr id="6" name="Shape 4"/>
          <p:cNvSpPr/>
          <p:nvPr/>
        </p:nvSpPr>
        <p:spPr>
          <a:xfrm>
            <a:off x="2002536" y="3977640"/>
            <a:ext cx="457200" cy="146304"/>
          </a:xfrm>
          <a:prstGeom prst="roundRect">
            <a:avLst>
              <a:gd name="adj" fmla="val 50000"/>
            </a:avLst>
          </a:prstGeom>
          <a:solidFill>
            <a:srgbClr val="BB8C00"/>
          </a:solidFill>
          <a:ln/>
        </p:spPr>
        <p:txBody>
          <a:bodyPr/>
          <a:lstStyle/>
          <a:p>
            <a:endParaRPr lang="ko-Kore-KR" altLang="en-US"/>
          </a:p>
        </p:txBody>
      </p:sp>
      <p:sp>
        <p:nvSpPr>
          <p:cNvPr id="7" name="Shape 5"/>
          <p:cNvSpPr/>
          <p:nvPr/>
        </p:nvSpPr>
        <p:spPr>
          <a:xfrm>
            <a:off x="2569464" y="3977640"/>
            <a:ext cx="457200" cy="146304"/>
          </a:xfrm>
          <a:prstGeom prst="roundRect">
            <a:avLst>
              <a:gd name="adj" fmla="val 50000"/>
            </a:avLst>
          </a:prstGeom>
          <a:solidFill>
            <a:srgbClr val="217DBB"/>
          </a:solidFill>
          <a:ln/>
        </p:spPr>
        <p:txBody>
          <a:bodyPr/>
          <a:lstStyle/>
          <a:p>
            <a:endParaRPr lang="ko-Kore-KR" altLang="en-US"/>
          </a:p>
        </p:txBody>
      </p:sp>
      <p:sp>
        <p:nvSpPr>
          <p:cNvPr id="8" name="Text 6"/>
          <p:cNvSpPr/>
          <p:nvPr/>
        </p:nvSpPr>
        <p:spPr>
          <a:xfrm>
            <a:off x="868680" y="5852160"/>
            <a:ext cx="10058400" cy="365760"/>
          </a:xfrm>
          <a:prstGeom prst="rect">
            <a:avLst/>
          </a:prstGeom>
          <a:noFill/>
          <a:ln/>
        </p:spPr>
        <p:txBody>
          <a:bodyPr wrap="square" rtlCol="0" anchor="ctr"/>
          <a:lstStyle/>
          <a:p>
            <a:pPr marL="0" indent="0">
              <a:buNone/>
            </a:pPr>
            <a:r>
              <a:rPr lang="en-US" sz="1300" dirty="0">
                <a:solidFill>
                  <a:srgbClr val="CADCFC"/>
                </a:solidFill>
                <a:latin typeface="맑은 고딕" pitchFamily="34" charset="0"/>
                <a:ea typeface="맑은 고딕" pitchFamily="34" charset="-122"/>
                <a:cs typeface="맑은 고딕" pitchFamily="34" charset="-120"/>
              </a:rPr>
              <a:t>우상원 · 유승호 · 이다영 · 이성준 · 장윤아 · 주미서   |   2026</a:t>
            </a:r>
            <a:endParaRPr lang="en-US" sz="13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548640" y="365760"/>
            <a:ext cx="10972800" cy="292608"/>
          </a:xfrm>
          <a:prstGeom prst="rect">
            <a:avLst/>
          </a:prstGeom>
          <a:noFill/>
          <a:ln/>
        </p:spPr>
        <p:txBody>
          <a:bodyPr wrap="square" rtlCol="0" anchor="ctr"/>
          <a:lstStyle/>
          <a:p>
            <a:pPr marL="0" indent="0">
              <a:buNone/>
            </a:pPr>
            <a:r>
              <a:rPr lang="en-US" sz="1200" b="1" kern="0" spc="200" dirty="0">
                <a:solidFill>
                  <a:srgbClr val="028090"/>
                </a:solidFill>
                <a:latin typeface="맑은 고딕" pitchFamily="34" charset="0"/>
                <a:ea typeface="맑은 고딕" pitchFamily="34" charset="-122"/>
                <a:cs typeface="맑은 고딕" pitchFamily="34" charset="-120"/>
              </a:rPr>
              <a:t>OVERVIEW</a:t>
            </a:r>
            <a:endParaRPr lang="en-US" sz="1200" dirty="0"/>
          </a:p>
        </p:txBody>
      </p:sp>
      <p:sp>
        <p:nvSpPr>
          <p:cNvPr id="3" name="Text 1"/>
          <p:cNvSpPr/>
          <p:nvPr/>
        </p:nvSpPr>
        <p:spPr>
          <a:xfrm>
            <a:off x="548640" y="621792"/>
            <a:ext cx="11064240" cy="640080"/>
          </a:xfrm>
          <a:prstGeom prst="rect">
            <a:avLst/>
          </a:prstGeom>
          <a:noFill/>
          <a:ln/>
        </p:spPr>
        <p:txBody>
          <a:bodyPr wrap="square" rtlCol="0" anchor="ctr"/>
          <a:lstStyle/>
          <a:p>
            <a:pPr marL="0" indent="0">
              <a:buNone/>
            </a:pPr>
            <a:r>
              <a:rPr lang="en-US" sz="2800" b="1" dirty="0">
                <a:solidFill>
                  <a:srgbClr val="1E2761"/>
                </a:solidFill>
                <a:latin typeface="맑은 고딕" pitchFamily="34" charset="0"/>
                <a:ea typeface="맑은 고딕" pitchFamily="34" charset="-122"/>
                <a:cs typeface="맑은 고딕" pitchFamily="34" charset="-120"/>
              </a:rPr>
              <a:t>프로젝트 개요</a:t>
            </a:r>
            <a:endParaRPr lang="en-US" sz="2800" dirty="0"/>
          </a:p>
        </p:txBody>
      </p:sp>
      <p:sp>
        <p:nvSpPr>
          <p:cNvPr id="4" name="Text 2"/>
          <p:cNvSpPr/>
          <p:nvPr/>
        </p:nvSpPr>
        <p:spPr>
          <a:xfrm>
            <a:off x="640080" y="1554480"/>
            <a:ext cx="6858000" cy="640080"/>
          </a:xfrm>
          <a:prstGeom prst="rect">
            <a:avLst/>
          </a:prstGeom>
          <a:noFill/>
          <a:ln/>
        </p:spPr>
        <p:txBody>
          <a:bodyPr wrap="square" rtlCol="0" anchor="ctr"/>
          <a:lstStyle/>
          <a:p>
            <a:pPr marL="0" indent="0">
              <a:buNone/>
            </a:pPr>
            <a:r>
              <a:rPr lang="en-US" sz="1400" b="1" dirty="0">
                <a:solidFill>
                  <a:srgbClr val="1E2761"/>
                </a:solidFill>
                <a:latin typeface="맑은 고딕" pitchFamily="34" charset="0"/>
                <a:ea typeface="맑은 고딕" pitchFamily="34" charset="-122"/>
                <a:cs typeface="맑은 고딕" pitchFamily="34" charset="-120"/>
              </a:rPr>
              <a:t>목적   </a:t>
            </a:r>
            <a:r>
              <a:rPr lang="en-US" sz="1400" dirty="0">
                <a:solidFill>
                  <a:srgbClr val="202124"/>
                </a:solidFill>
                <a:latin typeface="맑은 고딕" pitchFamily="34" charset="0"/>
                <a:ea typeface="맑은 고딕" pitchFamily="34" charset="-122"/>
                <a:cs typeface="맑은 고딕" pitchFamily="34" charset="-120"/>
              </a:rPr>
              <a:t>부산 지하철을 처음 이용하는 방문객을 위한 Q/A 데이터셋 구축</a:t>
            </a:r>
            <a:endParaRPr lang="en-US" sz="1400" dirty="0"/>
          </a:p>
        </p:txBody>
      </p:sp>
      <p:sp>
        <p:nvSpPr>
          <p:cNvPr id="5" name="Text 3"/>
          <p:cNvSpPr/>
          <p:nvPr/>
        </p:nvSpPr>
        <p:spPr>
          <a:xfrm>
            <a:off x="640080" y="2304288"/>
            <a:ext cx="6858000" cy="640080"/>
          </a:xfrm>
          <a:prstGeom prst="rect">
            <a:avLst/>
          </a:prstGeom>
          <a:noFill/>
          <a:ln/>
        </p:spPr>
        <p:txBody>
          <a:bodyPr wrap="square" rtlCol="0" anchor="ctr"/>
          <a:lstStyle/>
          <a:p>
            <a:pPr marL="0" indent="0">
              <a:buNone/>
            </a:pPr>
            <a:r>
              <a:rPr lang="en-US" sz="1400" b="1" dirty="0">
                <a:solidFill>
                  <a:srgbClr val="1E2761"/>
                </a:solidFill>
                <a:latin typeface="맑은 고딕" pitchFamily="34" charset="0"/>
                <a:ea typeface="맑은 고딕" pitchFamily="34" charset="-122"/>
                <a:cs typeface="맑은 고딕" pitchFamily="34" charset="-120"/>
              </a:rPr>
              <a:t>포함 범위   </a:t>
            </a:r>
            <a:r>
              <a:rPr lang="en-US" sz="1400" dirty="0">
                <a:solidFill>
                  <a:srgbClr val="202124"/>
                </a:solidFill>
                <a:latin typeface="맑은 고딕" pitchFamily="34" charset="0"/>
                <a:ea typeface="맑은 고딕" pitchFamily="34" charset="-122"/>
                <a:cs typeface="맑은 고딕" pitchFamily="34" charset="-120"/>
              </a:rPr>
              <a:t>이용에 필요한 질문·답변 데이터 (교육/수업용)</a:t>
            </a:r>
            <a:endParaRPr lang="en-US" sz="1400" dirty="0"/>
          </a:p>
        </p:txBody>
      </p:sp>
      <p:sp>
        <p:nvSpPr>
          <p:cNvPr id="6" name="Text 4"/>
          <p:cNvSpPr/>
          <p:nvPr/>
        </p:nvSpPr>
        <p:spPr>
          <a:xfrm>
            <a:off x="640080" y="3054096"/>
            <a:ext cx="6858000" cy="640080"/>
          </a:xfrm>
          <a:prstGeom prst="rect">
            <a:avLst/>
          </a:prstGeom>
          <a:noFill/>
          <a:ln/>
        </p:spPr>
        <p:txBody>
          <a:bodyPr wrap="square" rtlCol="0" anchor="ctr"/>
          <a:lstStyle/>
          <a:p>
            <a:pPr marL="0" indent="0">
              <a:buNone/>
            </a:pPr>
            <a:r>
              <a:rPr lang="en-US" sz="1400" b="1" dirty="0">
                <a:solidFill>
                  <a:srgbClr val="1E2761"/>
                </a:solidFill>
                <a:latin typeface="맑은 고딕" pitchFamily="34" charset="0"/>
                <a:ea typeface="맑은 고딕" pitchFamily="34" charset="-122"/>
                <a:cs typeface="맑은 고딕" pitchFamily="34" charset="-120"/>
              </a:rPr>
              <a:t>제외 범위   </a:t>
            </a:r>
            <a:r>
              <a:rPr lang="en-US" sz="1400" dirty="0">
                <a:solidFill>
                  <a:srgbClr val="202124"/>
                </a:solidFill>
                <a:latin typeface="맑은 고딕" pitchFamily="34" charset="0"/>
                <a:ea typeface="맑은 고딕" pitchFamily="34" charset="-122"/>
                <a:cs typeface="맑은 고딕" pitchFamily="34" charset="-120"/>
              </a:rPr>
              <a:t>개인정보 · 편향된 답변 · 인종차별적 내용</a:t>
            </a:r>
            <a:endParaRPr lang="en-US" sz="1400" dirty="0"/>
          </a:p>
        </p:txBody>
      </p:sp>
      <p:sp>
        <p:nvSpPr>
          <p:cNvPr id="7" name="Text 5"/>
          <p:cNvSpPr/>
          <p:nvPr/>
        </p:nvSpPr>
        <p:spPr>
          <a:xfrm>
            <a:off x="640080" y="3803904"/>
            <a:ext cx="6858000" cy="640080"/>
          </a:xfrm>
          <a:prstGeom prst="rect">
            <a:avLst/>
          </a:prstGeom>
          <a:noFill/>
          <a:ln/>
        </p:spPr>
        <p:txBody>
          <a:bodyPr wrap="square" rtlCol="0" anchor="ctr"/>
          <a:lstStyle/>
          <a:p>
            <a:pPr marL="0" indent="0">
              <a:buNone/>
            </a:pPr>
            <a:r>
              <a:rPr lang="en-US" sz="1400" b="1" dirty="0">
                <a:solidFill>
                  <a:srgbClr val="1E2761"/>
                </a:solidFill>
                <a:latin typeface="맑은 고딕" pitchFamily="34" charset="0"/>
                <a:ea typeface="맑은 고딕" pitchFamily="34" charset="-122"/>
                <a:cs typeface="맑은 고딕" pitchFamily="34" charset="-120"/>
              </a:rPr>
              <a:t>사용 제한   </a:t>
            </a:r>
            <a:r>
              <a:rPr lang="en-US" sz="1400" dirty="0">
                <a:solidFill>
                  <a:srgbClr val="202124"/>
                </a:solidFill>
                <a:latin typeface="맑은 고딕" pitchFamily="34" charset="0"/>
                <a:ea typeface="맑은 고딕" pitchFamily="34" charset="-122"/>
                <a:cs typeface="맑은 고딕" pitchFamily="34" charset="-120"/>
              </a:rPr>
              <a:t>교육용 일반 안내 — 최신 공식 정보·전문 판단을 대체하지 않음</a:t>
            </a:r>
            <a:endParaRPr lang="en-US" sz="1400" dirty="0"/>
          </a:p>
        </p:txBody>
      </p:sp>
      <p:sp>
        <p:nvSpPr>
          <p:cNvPr id="8" name="Shape 6"/>
          <p:cNvSpPr/>
          <p:nvPr/>
        </p:nvSpPr>
        <p:spPr>
          <a:xfrm>
            <a:off x="7772400" y="1554480"/>
            <a:ext cx="3657600" cy="1024128"/>
          </a:xfrm>
          <a:prstGeom prst="roundRect">
            <a:avLst>
              <a:gd name="adj" fmla="val 8929"/>
            </a:avLst>
          </a:prstGeom>
          <a:solidFill>
            <a:srgbClr val="F2F5FA"/>
          </a:solidFill>
          <a:ln/>
          <a:effectLst>
            <a:outerShdw blurRad="63500" dist="25400" dir="5400000" algn="bl" rotWithShape="0">
              <a:srgbClr val="C7CBD8">
                <a:alpha val="35000"/>
              </a:srgbClr>
            </a:outerShdw>
          </a:effectLst>
        </p:spPr>
        <p:txBody>
          <a:bodyPr/>
          <a:lstStyle/>
          <a:p>
            <a:endParaRPr lang="ko-Kore-KR" altLang="en-US"/>
          </a:p>
        </p:txBody>
      </p:sp>
      <p:sp>
        <p:nvSpPr>
          <p:cNvPr id="9" name="Text 7"/>
          <p:cNvSpPr/>
          <p:nvPr/>
        </p:nvSpPr>
        <p:spPr>
          <a:xfrm>
            <a:off x="8001000" y="1554480"/>
            <a:ext cx="3291840" cy="1024128"/>
          </a:xfrm>
          <a:prstGeom prst="rect">
            <a:avLst/>
          </a:prstGeom>
          <a:noFill/>
          <a:ln/>
        </p:spPr>
        <p:txBody>
          <a:bodyPr wrap="square" rtlCol="0" anchor="ctr"/>
          <a:lstStyle/>
          <a:p>
            <a:pPr marL="0" indent="0">
              <a:buNone/>
            </a:pPr>
            <a:r>
              <a:rPr lang="en-US" sz="2200" b="1" dirty="0">
                <a:solidFill>
                  <a:srgbClr val="1E2761"/>
                </a:solidFill>
                <a:latin typeface="맑은 고딕" pitchFamily="34" charset="0"/>
                <a:ea typeface="맑은 고딕" pitchFamily="34" charset="-122"/>
                <a:cs typeface="맑은 고딕" pitchFamily="34" charset="-120"/>
              </a:rPr>
              <a:t>1,000건   </a:t>
            </a:r>
            <a:r>
              <a:rPr lang="en-US" sz="1200" dirty="0">
                <a:solidFill>
                  <a:srgbClr val="5F6368"/>
                </a:solidFill>
                <a:latin typeface="맑은 고딕" pitchFamily="34" charset="0"/>
                <a:ea typeface="맑은 고딕" pitchFamily="34" charset="-122"/>
                <a:cs typeface="맑은 고딕" pitchFamily="34" charset="-120"/>
              </a:rPr>
              <a:t>최종 준비 데이터</a:t>
            </a:r>
            <a:endParaRPr lang="en-US" sz="2200" dirty="0"/>
          </a:p>
        </p:txBody>
      </p:sp>
      <p:sp>
        <p:nvSpPr>
          <p:cNvPr id="10" name="Shape 8"/>
          <p:cNvSpPr/>
          <p:nvPr/>
        </p:nvSpPr>
        <p:spPr>
          <a:xfrm>
            <a:off x="7772400" y="2724912"/>
            <a:ext cx="3657600" cy="1024128"/>
          </a:xfrm>
          <a:prstGeom prst="roundRect">
            <a:avLst>
              <a:gd name="adj" fmla="val 8929"/>
            </a:avLst>
          </a:prstGeom>
          <a:solidFill>
            <a:srgbClr val="F2F5FA"/>
          </a:solidFill>
          <a:ln/>
          <a:effectLst>
            <a:outerShdw blurRad="63500" dist="25400" dir="5400000" algn="bl" rotWithShape="0">
              <a:srgbClr val="C7CBD8">
                <a:alpha val="35000"/>
              </a:srgbClr>
            </a:outerShdw>
          </a:effectLst>
        </p:spPr>
        <p:txBody>
          <a:bodyPr/>
          <a:lstStyle/>
          <a:p>
            <a:endParaRPr lang="ko-Kore-KR" altLang="en-US"/>
          </a:p>
        </p:txBody>
      </p:sp>
      <p:sp>
        <p:nvSpPr>
          <p:cNvPr id="11" name="Text 9"/>
          <p:cNvSpPr/>
          <p:nvPr/>
        </p:nvSpPr>
        <p:spPr>
          <a:xfrm>
            <a:off x="8001000" y="2724912"/>
            <a:ext cx="3291840" cy="1024128"/>
          </a:xfrm>
          <a:prstGeom prst="rect">
            <a:avLst/>
          </a:prstGeom>
          <a:noFill/>
          <a:ln/>
        </p:spPr>
        <p:txBody>
          <a:bodyPr wrap="square" rtlCol="0" anchor="ctr"/>
          <a:lstStyle/>
          <a:p>
            <a:pPr marL="0" indent="0">
              <a:buNone/>
            </a:pPr>
            <a:r>
              <a:rPr lang="en-US" sz="2200" b="1" dirty="0">
                <a:solidFill>
                  <a:srgbClr val="028090"/>
                </a:solidFill>
                <a:latin typeface="맑은 고딕" pitchFamily="34" charset="0"/>
                <a:ea typeface="맑은 고딕" pitchFamily="34" charset="-122"/>
                <a:cs typeface="맑은 고딕" pitchFamily="34" charset="-120"/>
              </a:rPr>
              <a:t>100점   </a:t>
            </a:r>
            <a:r>
              <a:rPr lang="en-US" sz="1200" dirty="0">
                <a:solidFill>
                  <a:srgbClr val="5F6368"/>
                </a:solidFill>
                <a:latin typeface="맑은 고딕" pitchFamily="34" charset="0"/>
                <a:ea typeface="맑은 고딕" pitchFamily="34" charset="-122"/>
                <a:cs typeface="맑은 고딕" pitchFamily="34" charset="-120"/>
              </a:rPr>
              <a:t>품질 점수</a:t>
            </a:r>
            <a:endParaRPr lang="en-US" sz="2200" dirty="0"/>
          </a:p>
        </p:txBody>
      </p:sp>
      <p:sp>
        <p:nvSpPr>
          <p:cNvPr id="12" name="Shape 10"/>
          <p:cNvSpPr/>
          <p:nvPr/>
        </p:nvSpPr>
        <p:spPr>
          <a:xfrm>
            <a:off x="7772400" y="3895344"/>
            <a:ext cx="3657600" cy="1024128"/>
          </a:xfrm>
          <a:prstGeom prst="roundRect">
            <a:avLst>
              <a:gd name="adj" fmla="val 8929"/>
            </a:avLst>
          </a:prstGeom>
          <a:solidFill>
            <a:srgbClr val="F2F5FA"/>
          </a:solidFill>
          <a:ln/>
          <a:effectLst>
            <a:outerShdw blurRad="63500" dist="25400" dir="5400000" algn="bl" rotWithShape="0">
              <a:srgbClr val="C7CBD8">
                <a:alpha val="35000"/>
              </a:srgbClr>
            </a:outerShdw>
          </a:effectLst>
        </p:spPr>
        <p:txBody>
          <a:bodyPr/>
          <a:lstStyle/>
          <a:p>
            <a:endParaRPr lang="ko-Kore-KR" altLang="en-US"/>
          </a:p>
        </p:txBody>
      </p:sp>
      <p:sp>
        <p:nvSpPr>
          <p:cNvPr id="13" name="Text 11"/>
          <p:cNvSpPr/>
          <p:nvPr/>
        </p:nvSpPr>
        <p:spPr>
          <a:xfrm>
            <a:off x="8001000" y="3895344"/>
            <a:ext cx="3291840" cy="1024128"/>
          </a:xfrm>
          <a:prstGeom prst="rect">
            <a:avLst/>
          </a:prstGeom>
          <a:noFill/>
          <a:ln/>
        </p:spPr>
        <p:txBody>
          <a:bodyPr wrap="square" rtlCol="0" anchor="ctr"/>
          <a:lstStyle/>
          <a:p>
            <a:pPr marL="0" indent="0">
              <a:buNone/>
            </a:pPr>
            <a:r>
              <a:rPr lang="en-US" sz="2200" b="1" dirty="0">
                <a:solidFill>
                  <a:srgbClr val="00A896"/>
                </a:solidFill>
                <a:latin typeface="맑은 고딕" pitchFamily="34" charset="0"/>
                <a:ea typeface="맑은 고딕" pitchFamily="34" charset="-122"/>
                <a:cs typeface="맑은 고딕" pitchFamily="34" charset="-120"/>
              </a:rPr>
              <a:t>6개   </a:t>
            </a:r>
            <a:r>
              <a:rPr lang="en-US" sz="1200" dirty="0">
                <a:solidFill>
                  <a:srgbClr val="5F6368"/>
                </a:solidFill>
                <a:latin typeface="맑은 고딕" pitchFamily="34" charset="0"/>
                <a:ea typeface="맑은 고딕" pitchFamily="34" charset="-122"/>
                <a:cs typeface="맑은 고딕" pitchFamily="34" charset="-120"/>
              </a:rPr>
              <a:t>역할 분담</a:t>
            </a:r>
            <a:endParaRPr lang="en-US" sz="2200" dirty="0"/>
          </a:p>
        </p:txBody>
      </p:sp>
      <p:sp>
        <p:nvSpPr>
          <p:cNvPr id="14" name="Shape 12"/>
          <p:cNvSpPr/>
          <p:nvPr/>
        </p:nvSpPr>
        <p:spPr>
          <a:xfrm>
            <a:off x="7772400" y="5065776"/>
            <a:ext cx="3657600" cy="1024128"/>
          </a:xfrm>
          <a:prstGeom prst="roundRect">
            <a:avLst>
              <a:gd name="adj" fmla="val 8929"/>
            </a:avLst>
          </a:prstGeom>
          <a:solidFill>
            <a:srgbClr val="F2F5FA"/>
          </a:solidFill>
          <a:ln/>
          <a:effectLst>
            <a:outerShdw blurRad="63500" dist="25400" dir="5400000" algn="bl" rotWithShape="0">
              <a:srgbClr val="C7CBD8">
                <a:alpha val="35000"/>
              </a:srgbClr>
            </a:outerShdw>
          </a:effectLst>
        </p:spPr>
        <p:txBody>
          <a:bodyPr/>
          <a:lstStyle/>
          <a:p>
            <a:endParaRPr lang="ko-Kore-KR" altLang="en-US"/>
          </a:p>
        </p:txBody>
      </p:sp>
      <p:sp>
        <p:nvSpPr>
          <p:cNvPr id="15" name="Text 13"/>
          <p:cNvSpPr/>
          <p:nvPr/>
        </p:nvSpPr>
        <p:spPr>
          <a:xfrm>
            <a:off x="8001000" y="5065776"/>
            <a:ext cx="3291840" cy="1024128"/>
          </a:xfrm>
          <a:prstGeom prst="rect">
            <a:avLst/>
          </a:prstGeom>
          <a:noFill/>
          <a:ln/>
        </p:spPr>
        <p:txBody>
          <a:bodyPr wrap="square" rtlCol="0" anchor="ctr"/>
          <a:lstStyle/>
          <a:p>
            <a:pPr marL="0" indent="0">
              <a:buNone/>
            </a:pPr>
            <a:r>
              <a:rPr lang="en-US" sz="2200" b="1" dirty="0">
                <a:solidFill>
                  <a:srgbClr val="D93025"/>
                </a:solidFill>
                <a:latin typeface="맑은 고딕" pitchFamily="34" charset="0"/>
                <a:ea typeface="맑은 고딕" pitchFamily="34" charset="-122"/>
                <a:cs typeface="맑은 고딕" pitchFamily="34" charset="-120"/>
              </a:rPr>
              <a:t>8일   </a:t>
            </a:r>
            <a:r>
              <a:rPr lang="en-US" sz="1200" dirty="0">
                <a:solidFill>
                  <a:srgbClr val="5F6368"/>
                </a:solidFill>
                <a:latin typeface="맑은 고딕" pitchFamily="34" charset="0"/>
                <a:ea typeface="맑은 고딕" pitchFamily="34" charset="-122"/>
                <a:cs typeface="맑은 고딕" pitchFamily="34" charset="-120"/>
              </a:rPr>
              <a:t>진행 기간</a:t>
            </a:r>
            <a:endParaRPr lang="en-US" sz="2200" dirty="0"/>
          </a:p>
        </p:txBody>
      </p:sp>
      <p:sp>
        <p:nvSpPr>
          <p:cNvPr id="16" name="Text 14"/>
          <p:cNvSpPr/>
          <p:nvPr/>
        </p:nvSpPr>
        <p:spPr>
          <a:xfrm>
            <a:off x="548640" y="6446520"/>
            <a:ext cx="11064240" cy="274320"/>
          </a:xfrm>
          <a:prstGeom prst="rect">
            <a:avLst/>
          </a:prstGeom>
          <a:noFill/>
          <a:ln/>
        </p:spPr>
        <p:txBody>
          <a:bodyPr wrap="square" rtlCol="0" anchor="ctr"/>
          <a:lstStyle/>
          <a:p>
            <a:pPr marL="0" indent="0">
              <a:buNone/>
            </a:pPr>
            <a:r>
              <a:rPr lang="en-US" sz="900" dirty="0">
                <a:solidFill>
                  <a:srgbClr val="9AA0B4"/>
                </a:solidFill>
                <a:latin typeface="맑은 고딕" pitchFamily="34" charset="0"/>
                <a:ea typeface="맑은 고딕" pitchFamily="34" charset="-122"/>
                <a:cs typeface="맑은 고딕" pitchFamily="34" charset="-120"/>
              </a:rPr>
              <a:t>부산 도시철도 이용자를 위한 Q/A · Subway Busan 팀   |   2</a:t>
            </a:r>
            <a:endParaRPr lang="en-US" sz="9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548640" y="365760"/>
            <a:ext cx="10972800" cy="292608"/>
          </a:xfrm>
          <a:prstGeom prst="rect">
            <a:avLst/>
          </a:prstGeom>
          <a:noFill/>
          <a:ln/>
        </p:spPr>
        <p:txBody>
          <a:bodyPr wrap="square" rtlCol="0" anchor="ctr"/>
          <a:lstStyle/>
          <a:p>
            <a:pPr marL="0" indent="0">
              <a:buNone/>
            </a:pPr>
            <a:r>
              <a:rPr lang="en-US" sz="1200" b="1" kern="0" spc="200" dirty="0">
                <a:solidFill>
                  <a:srgbClr val="028090"/>
                </a:solidFill>
                <a:latin typeface="맑은 고딕" pitchFamily="34" charset="0"/>
                <a:ea typeface="맑은 고딕" pitchFamily="34" charset="-122"/>
                <a:cs typeface="맑은 고딕" pitchFamily="34" charset="-120"/>
              </a:rPr>
              <a:t>TEAM · 데이터셋 분배</a:t>
            </a:r>
            <a:endParaRPr lang="en-US" sz="1200" dirty="0"/>
          </a:p>
        </p:txBody>
      </p:sp>
      <p:sp>
        <p:nvSpPr>
          <p:cNvPr id="3" name="Text 1"/>
          <p:cNvSpPr/>
          <p:nvPr/>
        </p:nvSpPr>
        <p:spPr>
          <a:xfrm>
            <a:off x="548640" y="621792"/>
            <a:ext cx="11064240" cy="640080"/>
          </a:xfrm>
          <a:prstGeom prst="rect">
            <a:avLst/>
          </a:prstGeom>
          <a:noFill/>
          <a:ln/>
        </p:spPr>
        <p:txBody>
          <a:bodyPr wrap="square" rtlCol="0" anchor="ctr"/>
          <a:lstStyle/>
          <a:p>
            <a:pPr marL="0" indent="0">
              <a:buNone/>
            </a:pPr>
            <a:r>
              <a:rPr lang="en-US" sz="2800" b="1" dirty="0">
                <a:solidFill>
                  <a:srgbClr val="1E2761"/>
                </a:solidFill>
                <a:latin typeface="맑은 고딕" pitchFamily="34" charset="0"/>
                <a:ea typeface="맑은 고딕" pitchFamily="34" charset="-122"/>
                <a:cs typeface="맑은 고딕" pitchFamily="34" charset="-120"/>
              </a:rPr>
              <a:t>팀 구성과 역할</a:t>
            </a:r>
            <a:endParaRPr lang="en-US" sz="2800" dirty="0"/>
          </a:p>
        </p:txBody>
      </p:sp>
      <p:graphicFrame>
        <p:nvGraphicFramePr>
          <p:cNvPr id="4" name="Table 0"/>
          <p:cNvGraphicFramePr>
            <a:graphicFrameLocks noGrp="1"/>
          </p:cNvGraphicFramePr>
          <p:nvPr>
            <p:extLst>
              <p:ext uri="{D42A27DB-BD31-4B8C-83A1-F6EECF244321}">
                <p14:modId xmlns:p14="http://schemas.microsoft.com/office/powerpoint/2010/main" val="1579011935"/>
              </p:ext>
            </p:extLst>
          </p:nvPr>
        </p:nvGraphicFramePr>
        <p:xfrm>
          <a:off x="914400" y="1554480"/>
          <a:ext cx="8595360" cy="914400"/>
        </p:xfrm>
        <a:graphic>
          <a:graphicData uri="http://schemas.openxmlformats.org/drawingml/2006/table">
            <a:tbl>
              <a:tblPr/>
              <a:tblGrid>
                <a:gridCol w="1463040">
                  <a:extLst>
                    <a:ext uri="{9D8B030D-6E8A-4147-A177-3AD203B41FA5}">
                      <a16:colId xmlns:a16="http://schemas.microsoft.com/office/drawing/2014/main" val="20000"/>
                    </a:ext>
                  </a:extLst>
                </a:gridCol>
                <a:gridCol w="2194560">
                  <a:extLst>
                    <a:ext uri="{9D8B030D-6E8A-4147-A177-3AD203B41FA5}">
                      <a16:colId xmlns:a16="http://schemas.microsoft.com/office/drawing/2014/main" val="20001"/>
                    </a:ext>
                  </a:extLst>
                </a:gridCol>
                <a:gridCol w="3291840">
                  <a:extLst>
                    <a:ext uri="{9D8B030D-6E8A-4147-A177-3AD203B41FA5}">
                      <a16:colId xmlns:a16="http://schemas.microsoft.com/office/drawing/2014/main" val="20002"/>
                    </a:ext>
                  </a:extLst>
                </a:gridCol>
                <a:gridCol w="1645920">
                  <a:extLst>
                    <a:ext uri="{9D8B030D-6E8A-4147-A177-3AD203B41FA5}">
                      <a16:colId xmlns:a16="http://schemas.microsoft.com/office/drawing/2014/main" val="20003"/>
                    </a:ext>
                  </a:extLst>
                </a:gridCol>
              </a:tblGrid>
              <a:tr h="457200">
                <a:tc>
                  <a:txBody>
                    <a:bodyPr/>
                    <a:lstStyle/>
                    <a:p>
                      <a:pPr marL="0" indent="0" algn="ctr">
                        <a:buNone/>
                      </a:pPr>
                      <a:r>
                        <a:rPr lang="en-US" sz="1300" b="1" dirty="0">
                          <a:solidFill>
                            <a:srgbClr val="FFFFFF"/>
                          </a:solidFill>
                          <a:latin typeface="맑은 고딕" pitchFamily="34" charset="0"/>
                          <a:ea typeface="맑은 고딕" pitchFamily="34" charset="-122"/>
                          <a:cs typeface="맑은 고딕" pitchFamily="34" charset="-120"/>
                        </a:rPr>
                        <a:t>이름</a:t>
                      </a:r>
                      <a:endParaRPr lang="en-US" sz="130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1E2761"/>
                    </a:solidFill>
                  </a:tcPr>
                </a:tc>
                <a:tc>
                  <a:txBody>
                    <a:bodyPr/>
                    <a:lstStyle/>
                    <a:p>
                      <a:pPr marL="0" indent="0" algn="ctr">
                        <a:buNone/>
                      </a:pPr>
                      <a:r>
                        <a:rPr lang="en-US" sz="1300" b="1" dirty="0">
                          <a:solidFill>
                            <a:srgbClr val="FFFFFF"/>
                          </a:solidFill>
                          <a:latin typeface="맑은 고딕" pitchFamily="34" charset="0"/>
                          <a:ea typeface="맑은 고딕" pitchFamily="34" charset="-122"/>
                          <a:cs typeface="맑은 고딕" pitchFamily="34" charset="-120"/>
                        </a:rPr>
                        <a:t>역할</a:t>
                      </a:r>
                      <a:endParaRPr lang="en-US" sz="130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1E2761"/>
                    </a:solidFill>
                  </a:tcPr>
                </a:tc>
                <a:tc>
                  <a:txBody>
                    <a:bodyPr/>
                    <a:lstStyle/>
                    <a:p>
                      <a:pPr marL="0" indent="0" algn="ctr">
                        <a:buNone/>
                      </a:pPr>
                      <a:r>
                        <a:rPr lang="en-US" sz="1300" b="1" dirty="0">
                          <a:solidFill>
                            <a:srgbClr val="FFFFFF"/>
                          </a:solidFill>
                          <a:latin typeface="맑은 고딕" pitchFamily="34" charset="0"/>
                          <a:ea typeface="맑은 고딕" pitchFamily="34" charset="-122"/>
                          <a:cs typeface="맑은 고딕" pitchFamily="34" charset="-120"/>
                        </a:rPr>
                        <a:t>담당 라벨(의도)</a:t>
                      </a:r>
                      <a:endParaRPr lang="en-US" sz="130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1E2761"/>
                    </a:solidFill>
                  </a:tcPr>
                </a:tc>
                <a:tc>
                  <a:txBody>
                    <a:bodyPr/>
                    <a:lstStyle/>
                    <a:p>
                      <a:pPr marL="0" indent="0" algn="ctr">
                        <a:buNone/>
                      </a:pPr>
                      <a:r>
                        <a:rPr lang="en-US" sz="1300" b="1" dirty="0">
                          <a:solidFill>
                            <a:srgbClr val="FFFFFF"/>
                          </a:solidFill>
                          <a:latin typeface="맑은 고딕" pitchFamily="34" charset="0"/>
                          <a:ea typeface="맑은 고딕" pitchFamily="34" charset="-122"/>
                          <a:cs typeface="맑은 고딕" pitchFamily="34" charset="-120"/>
                        </a:rPr>
                        <a:t>ID 범위</a:t>
                      </a:r>
                      <a:endParaRPr lang="en-US" sz="130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1E2761"/>
                    </a:solidFill>
                  </a:tcPr>
                </a:tc>
                <a:extLst>
                  <a:ext uri="{0D108BD9-81ED-4DB2-BD59-A6C34878D82A}">
                    <a16:rowId xmlns:a16="http://schemas.microsoft.com/office/drawing/2014/main" val="10000"/>
                  </a:ext>
                </a:extLst>
              </a:tr>
              <a:tr h="457200">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유승호</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데이터 설계</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승차권·교통카드</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1 ~ 167</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57200">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이다영</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자료 조사</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승하차 방법</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168 ~ 334</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57200">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이성준</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데이터 작성</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운행정보</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335 ~ 501</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57200">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장윤아</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번역·언어 검수</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분실물</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502 ~ 668</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57200">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주미서</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품질 검수</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심야/새벽 운행</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669 ~ 834</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57200">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우상원</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팀장·취합</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노선·경로 확인</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250" dirty="0">
                          <a:solidFill>
                            <a:srgbClr val="202124"/>
                          </a:solidFill>
                          <a:latin typeface="맑은 고딕" pitchFamily="34" charset="0"/>
                          <a:ea typeface="맑은 고딕" pitchFamily="34" charset="-122"/>
                          <a:cs typeface="맑은 고딕" pitchFamily="34" charset="-120"/>
                        </a:rPr>
                        <a:t>835 ~ 1000</a:t>
                      </a:r>
                      <a:endParaRPr lang="en-US" sz="125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5" name="Shape 2"/>
          <p:cNvSpPr/>
          <p:nvPr/>
        </p:nvSpPr>
        <p:spPr>
          <a:xfrm>
            <a:off x="9784080" y="1554480"/>
            <a:ext cx="1920240" cy="3200400"/>
          </a:xfrm>
          <a:prstGeom prst="roundRect">
            <a:avLst>
              <a:gd name="adj" fmla="val 4762"/>
            </a:avLst>
          </a:prstGeom>
          <a:solidFill>
            <a:srgbClr val="F2F5FA"/>
          </a:solidFill>
          <a:ln/>
          <a:effectLst>
            <a:outerShdw blurRad="63500" dist="25400" dir="5400000" algn="bl" rotWithShape="0">
              <a:srgbClr val="C7CBD8">
                <a:alpha val="35000"/>
              </a:srgbClr>
            </a:outerShdw>
          </a:effectLst>
        </p:spPr>
        <p:txBody>
          <a:bodyPr/>
          <a:lstStyle/>
          <a:p>
            <a:endParaRPr lang="ko-Kore-KR" altLang="en-US"/>
          </a:p>
        </p:txBody>
      </p:sp>
      <p:sp>
        <p:nvSpPr>
          <p:cNvPr id="6" name="Text 3"/>
          <p:cNvSpPr/>
          <p:nvPr/>
        </p:nvSpPr>
        <p:spPr>
          <a:xfrm>
            <a:off x="9784080" y="1691640"/>
            <a:ext cx="1920240" cy="365760"/>
          </a:xfrm>
          <a:prstGeom prst="rect">
            <a:avLst/>
          </a:prstGeom>
          <a:noFill/>
          <a:ln/>
        </p:spPr>
        <p:txBody>
          <a:bodyPr wrap="square" rtlCol="0" anchor="ctr"/>
          <a:lstStyle/>
          <a:p>
            <a:pPr marL="0" indent="0" algn="ctr">
              <a:buNone/>
            </a:pPr>
            <a:r>
              <a:rPr lang="en-US" sz="1200" b="1" dirty="0">
                <a:solidFill>
                  <a:srgbClr val="028090"/>
                </a:solidFill>
                <a:latin typeface="맑은 고딕" pitchFamily="34" charset="0"/>
                <a:ea typeface="맑은 고딕" pitchFamily="34" charset="-122"/>
                <a:cs typeface="맑은 고딕" pitchFamily="34" charset="-120"/>
              </a:rPr>
              <a:t>역할별 산출물</a:t>
            </a:r>
            <a:endParaRPr lang="en-US" sz="1200" dirty="0"/>
          </a:p>
        </p:txBody>
      </p:sp>
      <p:sp>
        <p:nvSpPr>
          <p:cNvPr id="7" name="Text 4"/>
          <p:cNvSpPr/>
          <p:nvPr/>
        </p:nvSpPr>
        <p:spPr>
          <a:xfrm>
            <a:off x="9921240" y="2148840"/>
            <a:ext cx="1737360" cy="2468880"/>
          </a:xfrm>
          <a:prstGeom prst="rect">
            <a:avLst/>
          </a:prstGeom>
          <a:noFill/>
          <a:ln/>
        </p:spPr>
        <p:txBody>
          <a:bodyPr wrap="square" rtlCol="0" anchor="ctr"/>
          <a:lstStyle/>
          <a:p>
            <a:pPr marL="0" indent="0">
              <a:lnSpc>
                <a:spcPct val="115000"/>
              </a:lnSpc>
              <a:buNone/>
            </a:pPr>
            <a:r>
              <a:rPr lang="en-US" sz="1100" dirty="0">
                <a:solidFill>
                  <a:srgbClr val="202124"/>
                </a:solidFill>
                <a:latin typeface="맑은 고딕" pitchFamily="34" charset="0"/>
                <a:ea typeface="맑은 고딕" pitchFamily="34" charset="-122"/>
                <a:cs typeface="맑은 고딕" pitchFamily="34" charset="-120"/>
              </a:rPr>
              <a:t>· 라벨 스키마
· 출처·사실확인표
· 마스터·정제규칙
· 번역/역번역 기록
· 검수표·오류태그
· 차터·WBS·병합</a:t>
            </a:r>
            <a:endParaRPr lang="en-US" sz="1100" dirty="0"/>
          </a:p>
        </p:txBody>
      </p:sp>
      <p:sp>
        <p:nvSpPr>
          <p:cNvPr id="8" name="Text 5"/>
          <p:cNvSpPr/>
          <p:nvPr/>
        </p:nvSpPr>
        <p:spPr>
          <a:xfrm>
            <a:off x="914400" y="5029200"/>
            <a:ext cx="10515600" cy="365760"/>
          </a:xfrm>
          <a:prstGeom prst="rect">
            <a:avLst/>
          </a:prstGeom>
          <a:noFill/>
          <a:ln/>
        </p:spPr>
        <p:txBody>
          <a:bodyPr wrap="square" rtlCol="0" anchor="ctr"/>
          <a:lstStyle/>
          <a:p>
            <a:pPr marL="0" indent="0">
              <a:buNone/>
            </a:pPr>
            <a:r>
              <a:rPr lang="en-US" sz="1250" dirty="0">
                <a:solidFill>
                  <a:srgbClr val="5F6368"/>
                </a:solidFill>
                <a:latin typeface="맑은 고딕" pitchFamily="34" charset="0"/>
                <a:ea typeface="맑은 고딕" pitchFamily="34" charset="-122"/>
                <a:cs typeface="맑은 고딕" pitchFamily="34" charset="-120"/>
              </a:rPr>
              <a:t>6개 의도(intent)를 6명이 1인 1라벨로 분담 · ID 구간을 나눠 중복 없이 1,000건 구축</a:t>
            </a:r>
            <a:endParaRPr lang="en-US" sz="1250" dirty="0"/>
          </a:p>
        </p:txBody>
      </p:sp>
      <p:sp>
        <p:nvSpPr>
          <p:cNvPr id="9" name="Text 6"/>
          <p:cNvSpPr/>
          <p:nvPr/>
        </p:nvSpPr>
        <p:spPr>
          <a:xfrm>
            <a:off x="548640" y="6446520"/>
            <a:ext cx="11064240" cy="274320"/>
          </a:xfrm>
          <a:prstGeom prst="rect">
            <a:avLst/>
          </a:prstGeom>
          <a:noFill/>
          <a:ln/>
        </p:spPr>
        <p:txBody>
          <a:bodyPr wrap="square" rtlCol="0" anchor="ctr"/>
          <a:lstStyle/>
          <a:p>
            <a:pPr marL="0" indent="0">
              <a:buNone/>
            </a:pPr>
            <a:r>
              <a:rPr lang="en-US" sz="900" dirty="0">
                <a:solidFill>
                  <a:srgbClr val="9AA0B4"/>
                </a:solidFill>
                <a:latin typeface="맑은 고딕" pitchFamily="34" charset="0"/>
                <a:ea typeface="맑은 고딕" pitchFamily="34" charset="-122"/>
                <a:cs typeface="맑은 고딕" pitchFamily="34" charset="-120"/>
              </a:rPr>
              <a:t>부산 도시철도 이용자를 위한 Q/A · Subway Busan 팀   |   3</a:t>
            </a:r>
            <a:endParaRPr lang="en-US" sz="9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548640" y="365760"/>
            <a:ext cx="10972800" cy="292608"/>
          </a:xfrm>
          <a:prstGeom prst="rect">
            <a:avLst/>
          </a:prstGeom>
          <a:noFill/>
          <a:ln/>
        </p:spPr>
        <p:txBody>
          <a:bodyPr wrap="square" rtlCol="0" anchor="ctr"/>
          <a:lstStyle/>
          <a:p>
            <a:pPr marL="0" indent="0">
              <a:buNone/>
            </a:pPr>
            <a:r>
              <a:rPr lang="en-US" sz="1200" b="1" kern="0" spc="200" dirty="0">
                <a:solidFill>
                  <a:srgbClr val="028090"/>
                </a:solidFill>
                <a:latin typeface="맑은 고딕" pitchFamily="34" charset="0"/>
                <a:ea typeface="맑은 고딕" pitchFamily="34" charset="-122"/>
                <a:cs typeface="맑은 고딕" pitchFamily="34" charset="-120"/>
              </a:rPr>
              <a:t>DATA DESIGN</a:t>
            </a:r>
            <a:endParaRPr lang="en-US" sz="1200" dirty="0"/>
          </a:p>
        </p:txBody>
      </p:sp>
      <p:sp>
        <p:nvSpPr>
          <p:cNvPr id="3" name="Text 1"/>
          <p:cNvSpPr/>
          <p:nvPr/>
        </p:nvSpPr>
        <p:spPr>
          <a:xfrm>
            <a:off x="548640" y="621792"/>
            <a:ext cx="11064240" cy="640080"/>
          </a:xfrm>
          <a:prstGeom prst="rect">
            <a:avLst/>
          </a:prstGeom>
          <a:noFill/>
          <a:ln/>
        </p:spPr>
        <p:txBody>
          <a:bodyPr wrap="square" rtlCol="0" anchor="ctr"/>
          <a:lstStyle/>
          <a:p>
            <a:pPr marL="0" indent="0">
              <a:buNone/>
            </a:pPr>
            <a:r>
              <a:rPr lang="en-US" sz="2800" b="1" dirty="0">
                <a:solidFill>
                  <a:srgbClr val="1E2761"/>
                </a:solidFill>
                <a:latin typeface="맑은 고딕" pitchFamily="34" charset="0"/>
                <a:ea typeface="맑은 고딕" pitchFamily="34" charset="-122"/>
                <a:cs typeface="맑은 고딕" pitchFamily="34" charset="-120"/>
              </a:rPr>
              <a:t>데이터 설계 &amp; 라벨 스키마</a:t>
            </a:r>
            <a:endParaRPr lang="en-US" sz="2800" dirty="0"/>
          </a:p>
        </p:txBody>
      </p:sp>
      <p:sp>
        <p:nvSpPr>
          <p:cNvPr id="4" name="Text 2"/>
          <p:cNvSpPr/>
          <p:nvPr/>
        </p:nvSpPr>
        <p:spPr>
          <a:xfrm>
            <a:off x="640080" y="1417320"/>
            <a:ext cx="5486400" cy="320040"/>
          </a:xfrm>
          <a:prstGeom prst="rect">
            <a:avLst/>
          </a:prstGeom>
          <a:noFill/>
          <a:ln/>
        </p:spPr>
        <p:txBody>
          <a:bodyPr wrap="square" rtlCol="0" anchor="ctr"/>
          <a:lstStyle/>
          <a:p>
            <a:pPr marL="0" indent="0">
              <a:buNone/>
            </a:pPr>
            <a:r>
              <a:rPr lang="en-US" sz="1400" b="1" dirty="0">
                <a:solidFill>
                  <a:srgbClr val="1E2761"/>
                </a:solidFill>
                <a:latin typeface="맑은 고딕" pitchFamily="34" charset="0"/>
                <a:ea typeface="맑은 고딕" pitchFamily="34" charset="-122"/>
                <a:cs typeface="맑은 고딕" pitchFamily="34" charset="-120"/>
              </a:rPr>
              <a:t>핵심 컬럼</a:t>
            </a:r>
            <a:endParaRPr lang="en-US" sz="1400" dirty="0"/>
          </a:p>
        </p:txBody>
      </p:sp>
      <p:sp>
        <p:nvSpPr>
          <p:cNvPr id="5" name="Shape 3"/>
          <p:cNvSpPr/>
          <p:nvPr/>
        </p:nvSpPr>
        <p:spPr>
          <a:xfrm>
            <a:off x="640080" y="1783080"/>
            <a:ext cx="2560320" cy="411480"/>
          </a:xfrm>
          <a:prstGeom prst="roundRect">
            <a:avLst>
              <a:gd name="adj" fmla="val 17778"/>
            </a:avLst>
          </a:prstGeom>
          <a:solidFill>
            <a:srgbClr val="E8ECF7"/>
          </a:solidFill>
          <a:ln/>
        </p:spPr>
        <p:txBody>
          <a:bodyPr/>
          <a:lstStyle/>
          <a:p>
            <a:endParaRPr lang="ko-Kore-KR" altLang="en-US"/>
          </a:p>
        </p:txBody>
      </p:sp>
      <p:sp>
        <p:nvSpPr>
          <p:cNvPr id="6" name="Text 4"/>
          <p:cNvSpPr/>
          <p:nvPr/>
        </p:nvSpPr>
        <p:spPr>
          <a:xfrm>
            <a:off x="640080" y="1783080"/>
            <a:ext cx="2560320" cy="411480"/>
          </a:xfrm>
          <a:prstGeom prst="rect">
            <a:avLst/>
          </a:prstGeom>
          <a:noFill/>
          <a:ln/>
        </p:spPr>
        <p:txBody>
          <a:bodyPr wrap="square" rtlCol="0" anchor="ctr"/>
          <a:lstStyle/>
          <a:p>
            <a:pPr marL="0" indent="0" algn="ctr">
              <a:buNone/>
            </a:pPr>
            <a:r>
              <a:rPr lang="en-US" sz="1200" dirty="0">
                <a:solidFill>
                  <a:srgbClr val="1E2761"/>
                </a:solidFill>
                <a:latin typeface="맑은 고딕" pitchFamily="34" charset="0"/>
                <a:ea typeface="맑은 고딕" pitchFamily="34" charset="-122"/>
                <a:cs typeface="맑은 고딕" pitchFamily="34" charset="-120"/>
              </a:rPr>
              <a:t>id</a:t>
            </a:r>
            <a:endParaRPr lang="en-US" sz="1200" dirty="0"/>
          </a:p>
        </p:txBody>
      </p:sp>
      <p:sp>
        <p:nvSpPr>
          <p:cNvPr id="7" name="Shape 5"/>
          <p:cNvSpPr/>
          <p:nvPr/>
        </p:nvSpPr>
        <p:spPr>
          <a:xfrm>
            <a:off x="3383280" y="1783080"/>
            <a:ext cx="2560320" cy="411480"/>
          </a:xfrm>
          <a:prstGeom prst="roundRect">
            <a:avLst>
              <a:gd name="adj" fmla="val 17778"/>
            </a:avLst>
          </a:prstGeom>
          <a:solidFill>
            <a:srgbClr val="E8ECF7"/>
          </a:solidFill>
          <a:ln/>
        </p:spPr>
        <p:txBody>
          <a:bodyPr/>
          <a:lstStyle/>
          <a:p>
            <a:endParaRPr lang="ko-Kore-KR" altLang="en-US"/>
          </a:p>
        </p:txBody>
      </p:sp>
      <p:sp>
        <p:nvSpPr>
          <p:cNvPr id="8" name="Text 6"/>
          <p:cNvSpPr/>
          <p:nvPr/>
        </p:nvSpPr>
        <p:spPr>
          <a:xfrm>
            <a:off x="3383280" y="1783080"/>
            <a:ext cx="2560320" cy="411480"/>
          </a:xfrm>
          <a:prstGeom prst="rect">
            <a:avLst/>
          </a:prstGeom>
          <a:noFill/>
          <a:ln/>
        </p:spPr>
        <p:txBody>
          <a:bodyPr wrap="square" rtlCol="0" anchor="ctr"/>
          <a:lstStyle/>
          <a:p>
            <a:pPr marL="0" indent="0" algn="ctr">
              <a:buNone/>
            </a:pPr>
            <a:r>
              <a:rPr lang="en-US" sz="1200" dirty="0">
                <a:solidFill>
                  <a:srgbClr val="1E2761"/>
                </a:solidFill>
                <a:latin typeface="맑은 고딕" pitchFamily="34" charset="0"/>
                <a:ea typeface="맑은 고딕" pitchFamily="34" charset="-122"/>
                <a:cs typeface="맑은 고딕" pitchFamily="34" charset="-120"/>
              </a:rPr>
              <a:t>intent</a:t>
            </a:r>
            <a:endParaRPr lang="en-US" sz="1200" dirty="0"/>
          </a:p>
        </p:txBody>
      </p:sp>
      <p:sp>
        <p:nvSpPr>
          <p:cNvPr id="9" name="Shape 7"/>
          <p:cNvSpPr/>
          <p:nvPr/>
        </p:nvSpPr>
        <p:spPr>
          <a:xfrm>
            <a:off x="6126480" y="1783080"/>
            <a:ext cx="2560320" cy="411480"/>
          </a:xfrm>
          <a:prstGeom prst="roundRect">
            <a:avLst>
              <a:gd name="adj" fmla="val 17778"/>
            </a:avLst>
          </a:prstGeom>
          <a:solidFill>
            <a:srgbClr val="E8ECF7"/>
          </a:solidFill>
          <a:ln/>
        </p:spPr>
        <p:txBody>
          <a:bodyPr/>
          <a:lstStyle/>
          <a:p>
            <a:endParaRPr lang="ko-Kore-KR" altLang="en-US"/>
          </a:p>
        </p:txBody>
      </p:sp>
      <p:sp>
        <p:nvSpPr>
          <p:cNvPr id="10" name="Text 8"/>
          <p:cNvSpPr/>
          <p:nvPr/>
        </p:nvSpPr>
        <p:spPr>
          <a:xfrm>
            <a:off x="6126480" y="1783080"/>
            <a:ext cx="2560320" cy="411480"/>
          </a:xfrm>
          <a:prstGeom prst="rect">
            <a:avLst/>
          </a:prstGeom>
          <a:noFill/>
          <a:ln/>
        </p:spPr>
        <p:txBody>
          <a:bodyPr wrap="square" rtlCol="0" anchor="ctr"/>
          <a:lstStyle/>
          <a:p>
            <a:pPr marL="0" indent="0" algn="ctr">
              <a:buNone/>
            </a:pPr>
            <a:r>
              <a:rPr lang="en-US" sz="1200" dirty="0">
                <a:solidFill>
                  <a:srgbClr val="1E2761"/>
                </a:solidFill>
                <a:latin typeface="맑은 고딕" pitchFamily="34" charset="0"/>
                <a:ea typeface="맑은 고딕" pitchFamily="34" charset="-122"/>
                <a:cs typeface="맑은 고딕" pitchFamily="34" charset="-120"/>
              </a:rPr>
              <a:t>question</a:t>
            </a:r>
            <a:endParaRPr lang="en-US" sz="1200" dirty="0"/>
          </a:p>
        </p:txBody>
      </p:sp>
      <p:sp>
        <p:nvSpPr>
          <p:cNvPr id="11" name="Shape 9"/>
          <p:cNvSpPr/>
          <p:nvPr/>
        </p:nvSpPr>
        <p:spPr>
          <a:xfrm>
            <a:off x="8869680" y="1783080"/>
            <a:ext cx="2560320" cy="411480"/>
          </a:xfrm>
          <a:prstGeom prst="roundRect">
            <a:avLst>
              <a:gd name="adj" fmla="val 17778"/>
            </a:avLst>
          </a:prstGeom>
          <a:solidFill>
            <a:srgbClr val="E8ECF7"/>
          </a:solidFill>
          <a:ln/>
        </p:spPr>
        <p:txBody>
          <a:bodyPr/>
          <a:lstStyle/>
          <a:p>
            <a:endParaRPr lang="ko-Kore-KR" altLang="en-US"/>
          </a:p>
        </p:txBody>
      </p:sp>
      <p:sp>
        <p:nvSpPr>
          <p:cNvPr id="12" name="Text 10"/>
          <p:cNvSpPr/>
          <p:nvPr/>
        </p:nvSpPr>
        <p:spPr>
          <a:xfrm>
            <a:off x="8869680" y="1783080"/>
            <a:ext cx="2560320" cy="411480"/>
          </a:xfrm>
          <a:prstGeom prst="rect">
            <a:avLst/>
          </a:prstGeom>
          <a:noFill/>
          <a:ln/>
        </p:spPr>
        <p:txBody>
          <a:bodyPr wrap="square" rtlCol="0" anchor="ctr"/>
          <a:lstStyle/>
          <a:p>
            <a:pPr marL="0" indent="0" algn="ctr">
              <a:buNone/>
            </a:pPr>
            <a:r>
              <a:rPr lang="en-US" sz="1200" dirty="0">
                <a:solidFill>
                  <a:srgbClr val="1E2761"/>
                </a:solidFill>
                <a:latin typeface="맑은 고딕" pitchFamily="34" charset="0"/>
                <a:ea typeface="맑은 고딕" pitchFamily="34" charset="-122"/>
                <a:cs typeface="맑은 고딕" pitchFamily="34" charset="-120"/>
              </a:rPr>
              <a:t>answer</a:t>
            </a:r>
            <a:endParaRPr lang="en-US" sz="1200" dirty="0"/>
          </a:p>
        </p:txBody>
      </p:sp>
      <p:sp>
        <p:nvSpPr>
          <p:cNvPr id="13" name="Shape 11"/>
          <p:cNvSpPr/>
          <p:nvPr/>
        </p:nvSpPr>
        <p:spPr>
          <a:xfrm>
            <a:off x="640080" y="2331720"/>
            <a:ext cx="2560320" cy="411480"/>
          </a:xfrm>
          <a:prstGeom prst="roundRect">
            <a:avLst>
              <a:gd name="adj" fmla="val 17778"/>
            </a:avLst>
          </a:prstGeom>
          <a:solidFill>
            <a:srgbClr val="E8ECF7"/>
          </a:solidFill>
          <a:ln/>
        </p:spPr>
        <p:txBody>
          <a:bodyPr/>
          <a:lstStyle/>
          <a:p>
            <a:endParaRPr lang="ko-Kore-KR" altLang="en-US"/>
          </a:p>
        </p:txBody>
      </p:sp>
      <p:sp>
        <p:nvSpPr>
          <p:cNvPr id="14" name="Text 12"/>
          <p:cNvSpPr/>
          <p:nvPr/>
        </p:nvSpPr>
        <p:spPr>
          <a:xfrm>
            <a:off x="640080" y="2331720"/>
            <a:ext cx="2560320" cy="411480"/>
          </a:xfrm>
          <a:prstGeom prst="rect">
            <a:avLst/>
          </a:prstGeom>
          <a:noFill/>
          <a:ln/>
        </p:spPr>
        <p:txBody>
          <a:bodyPr wrap="square" rtlCol="0" anchor="ctr"/>
          <a:lstStyle/>
          <a:p>
            <a:pPr marL="0" indent="0" algn="ctr">
              <a:buNone/>
            </a:pPr>
            <a:r>
              <a:rPr lang="en-US" sz="1200" dirty="0">
                <a:solidFill>
                  <a:srgbClr val="1E2761"/>
                </a:solidFill>
                <a:latin typeface="맑은 고딕" pitchFamily="34" charset="0"/>
                <a:ea typeface="맑은 고딕" pitchFamily="34" charset="-122"/>
                <a:cs typeface="맑은 고딕" pitchFamily="34" charset="-120"/>
              </a:rPr>
              <a:t>source_title / date</a:t>
            </a:r>
            <a:endParaRPr lang="en-US" sz="1200" dirty="0"/>
          </a:p>
        </p:txBody>
      </p:sp>
      <p:sp>
        <p:nvSpPr>
          <p:cNvPr id="15" name="Shape 13"/>
          <p:cNvSpPr/>
          <p:nvPr/>
        </p:nvSpPr>
        <p:spPr>
          <a:xfrm>
            <a:off x="3383280" y="2331720"/>
            <a:ext cx="2560320" cy="411480"/>
          </a:xfrm>
          <a:prstGeom prst="roundRect">
            <a:avLst>
              <a:gd name="adj" fmla="val 17778"/>
            </a:avLst>
          </a:prstGeom>
          <a:solidFill>
            <a:srgbClr val="E8ECF7"/>
          </a:solidFill>
          <a:ln/>
        </p:spPr>
        <p:txBody>
          <a:bodyPr/>
          <a:lstStyle/>
          <a:p>
            <a:endParaRPr lang="ko-Kore-KR" altLang="en-US"/>
          </a:p>
        </p:txBody>
      </p:sp>
      <p:sp>
        <p:nvSpPr>
          <p:cNvPr id="16" name="Text 14"/>
          <p:cNvSpPr/>
          <p:nvPr/>
        </p:nvSpPr>
        <p:spPr>
          <a:xfrm>
            <a:off x="3383280" y="2331720"/>
            <a:ext cx="2560320" cy="411480"/>
          </a:xfrm>
          <a:prstGeom prst="rect">
            <a:avLst/>
          </a:prstGeom>
          <a:noFill/>
          <a:ln/>
        </p:spPr>
        <p:txBody>
          <a:bodyPr wrap="square" rtlCol="0" anchor="ctr"/>
          <a:lstStyle/>
          <a:p>
            <a:pPr marL="0" indent="0" algn="ctr">
              <a:buNone/>
            </a:pPr>
            <a:r>
              <a:rPr lang="en-US" sz="1200" dirty="0">
                <a:solidFill>
                  <a:srgbClr val="1E2761"/>
                </a:solidFill>
                <a:latin typeface="맑은 고딕" pitchFamily="34" charset="0"/>
                <a:ea typeface="맑은 고딕" pitchFamily="34" charset="-122"/>
                <a:cs typeface="맑은 고딕" pitchFamily="34" charset="-120"/>
              </a:rPr>
              <a:t>rights</a:t>
            </a:r>
            <a:endParaRPr lang="en-US" sz="1200" dirty="0"/>
          </a:p>
        </p:txBody>
      </p:sp>
      <p:sp>
        <p:nvSpPr>
          <p:cNvPr id="17" name="Shape 15"/>
          <p:cNvSpPr/>
          <p:nvPr/>
        </p:nvSpPr>
        <p:spPr>
          <a:xfrm>
            <a:off x="6126480" y="2331720"/>
            <a:ext cx="2560320" cy="411480"/>
          </a:xfrm>
          <a:prstGeom prst="roundRect">
            <a:avLst>
              <a:gd name="adj" fmla="val 17778"/>
            </a:avLst>
          </a:prstGeom>
          <a:solidFill>
            <a:srgbClr val="E8ECF7"/>
          </a:solidFill>
          <a:ln/>
        </p:spPr>
        <p:txBody>
          <a:bodyPr/>
          <a:lstStyle/>
          <a:p>
            <a:endParaRPr lang="ko-Kore-KR" altLang="en-US"/>
          </a:p>
        </p:txBody>
      </p:sp>
      <p:sp>
        <p:nvSpPr>
          <p:cNvPr id="18" name="Text 16"/>
          <p:cNvSpPr/>
          <p:nvPr/>
        </p:nvSpPr>
        <p:spPr>
          <a:xfrm>
            <a:off x="6126480" y="2331720"/>
            <a:ext cx="2560320" cy="411480"/>
          </a:xfrm>
          <a:prstGeom prst="rect">
            <a:avLst/>
          </a:prstGeom>
          <a:noFill/>
          <a:ln/>
        </p:spPr>
        <p:txBody>
          <a:bodyPr wrap="square" rtlCol="0" anchor="ctr"/>
          <a:lstStyle/>
          <a:p>
            <a:pPr marL="0" indent="0" algn="ctr">
              <a:buNone/>
            </a:pPr>
            <a:r>
              <a:rPr lang="en-US" sz="1200" dirty="0">
                <a:solidFill>
                  <a:srgbClr val="1E2761"/>
                </a:solidFill>
                <a:latin typeface="맑은 고딕" pitchFamily="34" charset="0"/>
                <a:ea typeface="맑은 고딕" pitchFamily="34" charset="-122"/>
                <a:cs typeface="맑은 고딕" pitchFamily="34" charset="-120"/>
              </a:rPr>
              <a:t>safety_status</a:t>
            </a:r>
            <a:endParaRPr lang="en-US" sz="1200" dirty="0"/>
          </a:p>
        </p:txBody>
      </p:sp>
      <p:sp>
        <p:nvSpPr>
          <p:cNvPr id="19" name="Shape 17"/>
          <p:cNvSpPr/>
          <p:nvPr/>
        </p:nvSpPr>
        <p:spPr>
          <a:xfrm>
            <a:off x="8869680" y="2331720"/>
            <a:ext cx="2560320" cy="411480"/>
          </a:xfrm>
          <a:prstGeom prst="roundRect">
            <a:avLst>
              <a:gd name="adj" fmla="val 17778"/>
            </a:avLst>
          </a:prstGeom>
          <a:solidFill>
            <a:srgbClr val="E8ECF7"/>
          </a:solidFill>
          <a:ln/>
        </p:spPr>
        <p:txBody>
          <a:bodyPr/>
          <a:lstStyle/>
          <a:p>
            <a:endParaRPr lang="ko-Kore-KR" altLang="en-US"/>
          </a:p>
        </p:txBody>
      </p:sp>
      <p:sp>
        <p:nvSpPr>
          <p:cNvPr id="20" name="Text 18"/>
          <p:cNvSpPr/>
          <p:nvPr/>
        </p:nvSpPr>
        <p:spPr>
          <a:xfrm>
            <a:off x="8869680" y="2331720"/>
            <a:ext cx="2560320" cy="411480"/>
          </a:xfrm>
          <a:prstGeom prst="rect">
            <a:avLst/>
          </a:prstGeom>
          <a:noFill/>
          <a:ln/>
        </p:spPr>
        <p:txBody>
          <a:bodyPr wrap="square" rtlCol="0" anchor="ctr"/>
          <a:lstStyle/>
          <a:p>
            <a:pPr marL="0" indent="0" algn="ctr">
              <a:buNone/>
            </a:pPr>
            <a:r>
              <a:rPr lang="en-US" sz="1200" dirty="0">
                <a:solidFill>
                  <a:srgbClr val="1E2761"/>
                </a:solidFill>
                <a:latin typeface="맑은 고딕" pitchFamily="34" charset="0"/>
                <a:ea typeface="맑은 고딕" pitchFamily="34" charset="-122"/>
                <a:cs typeface="맑은 고딕" pitchFamily="34" charset="-120"/>
              </a:rPr>
              <a:t>qa_status</a:t>
            </a:r>
            <a:endParaRPr lang="en-US" sz="1200" dirty="0"/>
          </a:p>
        </p:txBody>
      </p:sp>
      <p:sp>
        <p:nvSpPr>
          <p:cNvPr id="21" name="Text 19"/>
          <p:cNvSpPr/>
          <p:nvPr/>
        </p:nvSpPr>
        <p:spPr>
          <a:xfrm>
            <a:off x="640080" y="3063240"/>
            <a:ext cx="7315200" cy="320040"/>
          </a:xfrm>
          <a:prstGeom prst="rect">
            <a:avLst/>
          </a:prstGeom>
          <a:noFill/>
          <a:ln/>
        </p:spPr>
        <p:txBody>
          <a:bodyPr wrap="square" rtlCol="0" anchor="ctr"/>
          <a:lstStyle/>
          <a:p>
            <a:pPr marL="0" indent="0">
              <a:buNone/>
            </a:pPr>
            <a:r>
              <a:rPr lang="en-US" sz="1400" b="1" dirty="0">
                <a:solidFill>
                  <a:srgbClr val="1E2761"/>
                </a:solidFill>
                <a:latin typeface="맑은 고딕" pitchFamily="34" charset="0"/>
                <a:ea typeface="맑은 고딕" pitchFamily="34" charset="-122"/>
                <a:cs typeface="맑은 고딕" pitchFamily="34" charset="-120"/>
              </a:rPr>
              <a:t>질문 의도 라벨 6종</a:t>
            </a:r>
            <a:endParaRPr lang="en-US" sz="1400" dirty="0"/>
          </a:p>
        </p:txBody>
      </p:sp>
      <p:sp>
        <p:nvSpPr>
          <p:cNvPr id="22" name="Shape 20"/>
          <p:cNvSpPr/>
          <p:nvPr/>
        </p:nvSpPr>
        <p:spPr>
          <a:xfrm>
            <a:off x="640080" y="3474720"/>
            <a:ext cx="3474720" cy="1097280"/>
          </a:xfrm>
          <a:prstGeom prst="roundRect">
            <a:avLst>
              <a:gd name="adj" fmla="val 8333"/>
            </a:avLst>
          </a:prstGeom>
          <a:solidFill>
            <a:srgbClr val="FFFFFF"/>
          </a:solidFill>
          <a:ln/>
          <a:effectLst>
            <a:outerShdw blurRad="63500" dist="25400" dir="5400000" algn="bl" rotWithShape="0">
              <a:srgbClr val="C7CBD8">
                <a:alpha val="35000"/>
              </a:srgbClr>
            </a:outerShdw>
          </a:effectLst>
        </p:spPr>
        <p:txBody>
          <a:bodyPr/>
          <a:lstStyle/>
          <a:p>
            <a:endParaRPr lang="ko-Kore-KR" altLang="en-US"/>
          </a:p>
        </p:txBody>
      </p:sp>
      <p:sp>
        <p:nvSpPr>
          <p:cNvPr id="23" name="Shape 21"/>
          <p:cNvSpPr/>
          <p:nvPr/>
        </p:nvSpPr>
        <p:spPr>
          <a:xfrm>
            <a:off x="822960" y="3730752"/>
            <a:ext cx="548640" cy="548640"/>
          </a:xfrm>
          <a:prstGeom prst="roundRect">
            <a:avLst>
              <a:gd name="adj" fmla="val 50000"/>
            </a:avLst>
          </a:prstGeom>
          <a:solidFill>
            <a:srgbClr val="F06A00"/>
          </a:solidFill>
          <a:ln/>
        </p:spPr>
        <p:txBody>
          <a:bodyPr/>
          <a:lstStyle/>
          <a:p>
            <a:endParaRPr lang="ko-Kore-KR" altLang="en-US"/>
          </a:p>
        </p:txBody>
      </p:sp>
      <p:sp>
        <p:nvSpPr>
          <p:cNvPr id="24" name="Text 22"/>
          <p:cNvSpPr/>
          <p:nvPr/>
        </p:nvSpPr>
        <p:spPr>
          <a:xfrm>
            <a:off x="822960" y="3730752"/>
            <a:ext cx="548640" cy="548640"/>
          </a:xfrm>
          <a:prstGeom prst="rect">
            <a:avLst/>
          </a:prstGeom>
          <a:noFill/>
          <a:ln/>
        </p:spPr>
        <p:txBody>
          <a:bodyPr wrap="square" rtlCol="0" anchor="ctr"/>
          <a:lstStyle/>
          <a:p>
            <a:pPr marL="0" indent="0" algn="ctr">
              <a:buNone/>
            </a:pPr>
            <a:r>
              <a:rPr lang="en-US" sz="1500" b="1" dirty="0">
                <a:solidFill>
                  <a:srgbClr val="FFFFFF"/>
                </a:solidFill>
                <a:latin typeface="맑은 고딕" pitchFamily="34" charset="0"/>
                <a:ea typeface="맑은 고딕" pitchFamily="34" charset="-122"/>
                <a:cs typeface="맑은 고딕" pitchFamily="34" charset="-120"/>
              </a:rPr>
              <a:t>01</a:t>
            </a:r>
            <a:endParaRPr lang="en-US" sz="1500" dirty="0"/>
          </a:p>
        </p:txBody>
      </p:sp>
      <p:sp>
        <p:nvSpPr>
          <p:cNvPr id="25" name="Text 23"/>
          <p:cNvSpPr/>
          <p:nvPr/>
        </p:nvSpPr>
        <p:spPr>
          <a:xfrm>
            <a:off x="1508760" y="3611880"/>
            <a:ext cx="2468880" cy="868680"/>
          </a:xfrm>
          <a:prstGeom prst="rect">
            <a:avLst/>
          </a:prstGeom>
          <a:noFill/>
          <a:ln/>
        </p:spPr>
        <p:txBody>
          <a:bodyPr wrap="square" rtlCol="0" anchor="ctr"/>
          <a:lstStyle/>
          <a:p>
            <a:pPr marL="0" indent="0">
              <a:buNone/>
            </a:pPr>
            <a:r>
              <a:rPr lang="en-US" sz="1300" b="1" dirty="0">
                <a:solidFill>
                  <a:srgbClr val="202124"/>
                </a:solidFill>
                <a:latin typeface="맑은 고딕" pitchFamily="34" charset="0"/>
                <a:ea typeface="맑은 고딕" pitchFamily="34" charset="-122"/>
                <a:cs typeface="맑은 고딕" pitchFamily="34" charset="-120"/>
              </a:rPr>
              <a:t>노선·경로 확인
</a:t>
            </a:r>
            <a:r>
              <a:rPr lang="en-US" sz="1050" dirty="0">
                <a:solidFill>
                  <a:srgbClr val="5F6368"/>
                </a:solidFill>
                <a:latin typeface="맑은 고딕" pitchFamily="34" charset="0"/>
                <a:ea typeface="맑은 고딕" pitchFamily="34" charset="-122"/>
                <a:cs typeface="맑은 고딕" pitchFamily="34" charset="-120"/>
              </a:rPr>
              <a:t>노선·목적지·이동 경로 확인</a:t>
            </a:r>
            <a:endParaRPr lang="en-US" sz="1300" dirty="0"/>
          </a:p>
        </p:txBody>
      </p:sp>
      <p:sp>
        <p:nvSpPr>
          <p:cNvPr id="26" name="Shape 24"/>
          <p:cNvSpPr/>
          <p:nvPr/>
        </p:nvSpPr>
        <p:spPr>
          <a:xfrm>
            <a:off x="4343400" y="3474720"/>
            <a:ext cx="3474720" cy="1097280"/>
          </a:xfrm>
          <a:prstGeom prst="roundRect">
            <a:avLst>
              <a:gd name="adj" fmla="val 8333"/>
            </a:avLst>
          </a:prstGeom>
          <a:solidFill>
            <a:srgbClr val="FFFFFF"/>
          </a:solidFill>
          <a:ln/>
          <a:effectLst>
            <a:outerShdw blurRad="63500" dist="25400" dir="5400000" algn="bl" rotWithShape="0">
              <a:srgbClr val="C7CBD8">
                <a:alpha val="35000"/>
              </a:srgbClr>
            </a:outerShdw>
          </a:effectLst>
        </p:spPr>
        <p:txBody>
          <a:bodyPr/>
          <a:lstStyle/>
          <a:p>
            <a:endParaRPr lang="ko-Kore-KR" altLang="en-US"/>
          </a:p>
        </p:txBody>
      </p:sp>
      <p:sp>
        <p:nvSpPr>
          <p:cNvPr id="27" name="Shape 25"/>
          <p:cNvSpPr/>
          <p:nvPr/>
        </p:nvSpPr>
        <p:spPr>
          <a:xfrm>
            <a:off x="4526280" y="3730752"/>
            <a:ext cx="548640" cy="548640"/>
          </a:xfrm>
          <a:prstGeom prst="roundRect">
            <a:avLst>
              <a:gd name="adj" fmla="val 50000"/>
            </a:avLst>
          </a:prstGeom>
          <a:solidFill>
            <a:srgbClr val="81BF48"/>
          </a:solidFill>
          <a:ln/>
        </p:spPr>
        <p:txBody>
          <a:bodyPr/>
          <a:lstStyle/>
          <a:p>
            <a:endParaRPr lang="ko-Kore-KR" altLang="en-US"/>
          </a:p>
        </p:txBody>
      </p:sp>
      <p:sp>
        <p:nvSpPr>
          <p:cNvPr id="28" name="Text 26"/>
          <p:cNvSpPr/>
          <p:nvPr/>
        </p:nvSpPr>
        <p:spPr>
          <a:xfrm>
            <a:off x="4526280" y="3730752"/>
            <a:ext cx="548640" cy="548640"/>
          </a:xfrm>
          <a:prstGeom prst="rect">
            <a:avLst/>
          </a:prstGeom>
          <a:noFill/>
          <a:ln/>
        </p:spPr>
        <p:txBody>
          <a:bodyPr wrap="square" rtlCol="0" anchor="ctr"/>
          <a:lstStyle/>
          <a:p>
            <a:pPr marL="0" indent="0" algn="ctr">
              <a:buNone/>
            </a:pPr>
            <a:r>
              <a:rPr lang="en-US" sz="1500" b="1" dirty="0">
                <a:solidFill>
                  <a:srgbClr val="FFFFFF"/>
                </a:solidFill>
                <a:latin typeface="맑은 고딕" pitchFamily="34" charset="0"/>
                <a:ea typeface="맑은 고딕" pitchFamily="34" charset="-122"/>
                <a:cs typeface="맑은 고딕" pitchFamily="34" charset="-120"/>
              </a:rPr>
              <a:t>02</a:t>
            </a:r>
            <a:endParaRPr lang="en-US" sz="1500" dirty="0"/>
          </a:p>
        </p:txBody>
      </p:sp>
      <p:sp>
        <p:nvSpPr>
          <p:cNvPr id="29" name="Text 27"/>
          <p:cNvSpPr/>
          <p:nvPr/>
        </p:nvSpPr>
        <p:spPr>
          <a:xfrm>
            <a:off x="5212080" y="3611880"/>
            <a:ext cx="2468880" cy="868680"/>
          </a:xfrm>
          <a:prstGeom prst="rect">
            <a:avLst/>
          </a:prstGeom>
          <a:noFill/>
          <a:ln/>
        </p:spPr>
        <p:txBody>
          <a:bodyPr wrap="square" rtlCol="0" anchor="ctr"/>
          <a:lstStyle/>
          <a:p>
            <a:pPr marL="0" indent="0">
              <a:buNone/>
            </a:pPr>
            <a:r>
              <a:rPr lang="en-US" sz="1300" b="1" dirty="0">
                <a:solidFill>
                  <a:srgbClr val="202124"/>
                </a:solidFill>
                <a:latin typeface="맑은 고딕" pitchFamily="34" charset="0"/>
                <a:ea typeface="맑은 고딕" pitchFamily="34" charset="-122"/>
                <a:cs typeface="맑은 고딕" pitchFamily="34" charset="-120"/>
              </a:rPr>
              <a:t>승차권·교통카드
</a:t>
            </a:r>
            <a:r>
              <a:rPr lang="en-US" sz="1050" dirty="0">
                <a:solidFill>
                  <a:srgbClr val="5F6368"/>
                </a:solidFill>
                <a:latin typeface="맑은 고딕" pitchFamily="34" charset="0"/>
                <a:ea typeface="맑은 고딕" pitchFamily="34" charset="-122"/>
                <a:cs typeface="맑은 고딕" pitchFamily="34" charset="-120"/>
              </a:rPr>
              <a:t>승차권·카드·충전·결제 방법</a:t>
            </a:r>
            <a:endParaRPr lang="en-US" sz="1300" dirty="0"/>
          </a:p>
        </p:txBody>
      </p:sp>
      <p:sp>
        <p:nvSpPr>
          <p:cNvPr id="30" name="Shape 28"/>
          <p:cNvSpPr/>
          <p:nvPr/>
        </p:nvSpPr>
        <p:spPr>
          <a:xfrm>
            <a:off x="8046720" y="3474720"/>
            <a:ext cx="3474720" cy="1097280"/>
          </a:xfrm>
          <a:prstGeom prst="roundRect">
            <a:avLst>
              <a:gd name="adj" fmla="val 8333"/>
            </a:avLst>
          </a:prstGeom>
          <a:solidFill>
            <a:srgbClr val="FFFFFF"/>
          </a:solidFill>
          <a:ln/>
          <a:effectLst>
            <a:outerShdw blurRad="63500" dist="25400" dir="5400000" algn="bl" rotWithShape="0">
              <a:srgbClr val="C7CBD8">
                <a:alpha val="35000"/>
              </a:srgbClr>
            </a:outerShdw>
          </a:effectLst>
        </p:spPr>
        <p:txBody>
          <a:bodyPr/>
          <a:lstStyle/>
          <a:p>
            <a:endParaRPr lang="ko-Kore-KR" altLang="en-US"/>
          </a:p>
        </p:txBody>
      </p:sp>
      <p:sp>
        <p:nvSpPr>
          <p:cNvPr id="31" name="Shape 29"/>
          <p:cNvSpPr/>
          <p:nvPr/>
        </p:nvSpPr>
        <p:spPr>
          <a:xfrm>
            <a:off x="8229600" y="3730752"/>
            <a:ext cx="548640" cy="548640"/>
          </a:xfrm>
          <a:prstGeom prst="roundRect">
            <a:avLst>
              <a:gd name="adj" fmla="val 50000"/>
            </a:avLst>
          </a:prstGeom>
          <a:solidFill>
            <a:srgbClr val="BB8C00"/>
          </a:solidFill>
          <a:ln/>
        </p:spPr>
        <p:txBody>
          <a:bodyPr/>
          <a:lstStyle/>
          <a:p>
            <a:endParaRPr lang="ko-Kore-KR" altLang="en-US"/>
          </a:p>
        </p:txBody>
      </p:sp>
      <p:sp>
        <p:nvSpPr>
          <p:cNvPr id="32" name="Text 30"/>
          <p:cNvSpPr/>
          <p:nvPr/>
        </p:nvSpPr>
        <p:spPr>
          <a:xfrm>
            <a:off x="8229600" y="3730752"/>
            <a:ext cx="548640" cy="548640"/>
          </a:xfrm>
          <a:prstGeom prst="rect">
            <a:avLst/>
          </a:prstGeom>
          <a:noFill/>
          <a:ln/>
        </p:spPr>
        <p:txBody>
          <a:bodyPr wrap="square" rtlCol="0" anchor="ctr"/>
          <a:lstStyle/>
          <a:p>
            <a:pPr marL="0" indent="0" algn="ctr">
              <a:buNone/>
            </a:pPr>
            <a:r>
              <a:rPr lang="en-US" sz="1500" b="1" dirty="0">
                <a:solidFill>
                  <a:srgbClr val="FFFFFF"/>
                </a:solidFill>
                <a:latin typeface="맑은 고딕" pitchFamily="34" charset="0"/>
                <a:ea typeface="맑은 고딕" pitchFamily="34" charset="-122"/>
                <a:cs typeface="맑은 고딕" pitchFamily="34" charset="-120"/>
              </a:rPr>
              <a:t>03</a:t>
            </a:r>
            <a:endParaRPr lang="en-US" sz="1500" dirty="0"/>
          </a:p>
        </p:txBody>
      </p:sp>
      <p:sp>
        <p:nvSpPr>
          <p:cNvPr id="33" name="Text 31"/>
          <p:cNvSpPr/>
          <p:nvPr/>
        </p:nvSpPr>
        <p:spPr>
          <a:xfrm>
            <a:off x="8915400" y="3611880"/>
            <a:ext cx="2468880" cy="868680"/>
          </a:xfrm>
          <a:prstGeom prst="rect">
            <a:avLst/>
          </a:prstGeom>
          <a:noFill/>
          <a:ln/>
        </p:spPr>
        <p:txBody>
          <a:bodyPr wrap="square" rtlCol="0" anchor="ctr"/>
          <a:lstStyle/>
          <a:p>
            <a:pPr marL="0" indent="0">
              <a:buNone/>
            </a:pPr>
            <a:r>
              <a:rPr lang="en-US" sz="1300" b="1" dirty="0">
                <a:solidFill>
                  <a:srgbClr val="202124"/>
                </a:solidFill>
                <a:latin typeface="맑은 고딕" pitchFamily="34" charset="0"/>
                <a:ea typeface="맑은 고딕" pitchFamily="34" charset="-122"/>
                <a:cs typeface="맑은 고딕" pitchFamily="34" charset="-120"/>
              </a:rPr>
              <a:t>승하차 방법
</a:t>
            </a:r>
            <a:r>
              <a:rPr lang="en-US" sz="1050" dirty="0">
                <a:solidFill>
                  <a:srgbClr val="5F6368"/>
                </a:solidFill>
                <a:latin typeface="맑은 고딕" pitchFamily="34" charset="0"/>
                <a:ea typeface="맑은 고딕" pitchFamily="34" charset="-122"/>
                <a:cs typeface="맑은 고딕" pitchFamily="34" charset="-120"/>
              </a:rPr>
              <a:t>타고 내리는 기본 절차</a:t>
            </a:r>
            <a:endParaRPr lang="en-US" sz="1300" dirty="0"/>
          </a:p>
        </p:txBody>
      </p:sp>
      <p:sp>
        <p:nvSpPr>
          <p:cNvPr id="34" name="Shape 32"/>
          <p:cNvSpPr/>
          <p:nvPr/>
        </p:nvSpPr>
        <p:spPr>
          <a:xfrm>
            <a:off x="640080" y="4709160"/>
            <a:ext cx="3474720" cy="1097280"/>
          </a:xfrm>
          <a:prstGeom prst="roundRect">
            <a:avLst>
              <a:gd name="adj" fmla="val 8333"/>
            </a:avLst>
          </a:prstGeom>
          <a:solidFill>
            <a:srgbClr val="FFFFFF"/>
          </a:solidFill>
          <a:ln/>
          <a:effectLst>
            <a:outerShdw blurRad="63500" dist="25400" dir="5400000" algn="bl" rotWithShape="0">
              <a:srgbClr val="C7CBD8">
                <a:alpha val="35000"/>
              </a:srgbClr>
            </a:outerShdw>
          </a:effectLst>
        </p:spPr>
        <p:txBody>
          <a:bodyPr/>
          <a:lstStyle/>
          <a:p>
            <a:endParaRPr lang="ko-Kore-KR" altLang="en-US"/>
          </a:p>
        </p:txBody>
      </p:sp>
      <p:sp>
        <p:nvSpPr>
          <p:cNvPr id="35" name="Shape 33"/>
          <p:cNvSpPr/>
          <p:nvPr/>
        </p:nvSpPr>
        <p:spPr>
          <a:xfrm>
            <a:off x="822960" y="4965192"/>
            <a:ext cx="548640" cy="548640"/>
          </a:xfrm>
          <a:prstGeom prst="roundRect">
            <a:avLst>
              <a:gd name="adj" fmla="val 50000"/>
            </a:avLst>
          </a:prstGeom>
          <a:solidFill>
            <a:srgbClr val="217DBB"/>
          </a:solidFill>
          <a:ln/>
        </p:spPr>
        <p:txBody>
          <a:bodyPr/>
          <a:lstStyle/>
          <a:p>
            <a:endParaRPr lang="ko-Kore-KR" altLang="en-US"/>
          </a:p>
        </p:txBody>
      </p:sp>
      <p:sp>
        <p:nvSpPr>
          <p:cNvPr id="36" name="Text 34"/>
          <p:cNvSpPr/>
          <p:nvPr/>
        </p:nvSpPr>
        <p:spPr>
          <a:xfrm>
            <a:off x="822960" y="4965192"/>
            <a:ext cx="548640" cy="548640"/>
          </a:xfrm>
          <a:prstGeom prst="rect">
            <a:avLst/>
          </a:prstGeom>
          <a:noFill/>
          <a:ln/>
        </p:spPr>
        <p:txBody>
          <a:bodyPr wrap="square" rtlCol="0" anchor="ctr"/>
          <a:lstStyle/>
          <a:p>
            <a:pPr marL="0" indent="0" algn="ctr">
              <a:buNone/>
            </a:pPr>
            <a:r>
              <a:rPr lang="en-US" sz="1500" b="1" dirty="0">
                <a:solidFill>
                  <a:srgbClr val="FFFFFF"/>
                </a:solidFill>
                <a:latin typeface="맑은 고딕" pitchFamily="34" charset="0"/>
                <a:ea typeface="맑은 고딕" pitchFamily="34" charset="-122"/>
                <a:cs typeface="맑은 고딕" pitchFamily="34" charset="-120"/>
              </a:rPr>
              <a:t>04</a:t>
            </a:r>
            <a:endParaRPr lang="en-US" sz="1500" dirty="0"/>
          </a:p>
        </p:txBody>
      </p:sp>
      <p:sp>
        <p:nvSpPr>
          <p:cNvPr id="37" name="Text 35"/>
          <p:cNvSpPr/>
          <p:nvPr/>
        </p:nvSpPr>
        <p:spPr>
          <a:xfrm>
            <a:off x="1508760" y="4846320"/>
            <a:ext cx="2468880" cy="868680"/>
          </a:xfrm>
          <a:prstGeom prst="rect">
            <a:avLst/>
          </a:prstGeom>
          <a:noFill/>
          <a:ln/>
        </p:spPr>
        <p:txBody>
          <a:bodyPr wrap="square" rtlCol="0" anchor="ctr"/>
          <a:lstStyle/>
          <a:p>
            <a:pPr marL="0" indent="0">
              <a:buNone/>
            </a:pPr>
            <a:r>
              <a:rPr lang="en-US" sz="1300" b="1" dirty="0">
                <a:solidFill>
                  <a:srgbClr val="202124"/>
                </a:solidFill>
                <a:latin typeface="맑은 고딕" pitchFamily="34" charset="0"/>
                <a:ea typeface="맑은 고딕" pitchFamily="34" charset="-122"/>
                <a:cs typeface="맑은 고딕" pitchFamily="34" charset="-120"/>
              </a:rPr>
              <a:t>심야/새벽 운행
</a:t>
            </a:r>
            <a:r>
              <a:rPr lang="en-US" sz="1050" dirty="0">
                <a:solidFill>
                  <a:srgbClr val="5F6368"/>
                </a:solidFill>
                <a:latin typeface="맑은 고딕" pitchFamily="34" charset="0"/>
                <a:ea typeface="맑은 고딕" pitchFamily="34" charset="-122"/>
                <a:cs typeface="맑은 고딕" pitchFamily="34" charset="-120"/>
              </a:rPr>
              <a:t>심야 운행 여부·대체 수단</a:t>
            </a:r>
            <a:endParaRPr lang="en-US" sz="1300" dirty="0"/>
          </a:p>
        </p:txBody>
      </p:sp>
      <p:sp>
        <p:nvSpPr>
          <p:cNvPr id="38" name="Shape 36"/>
          <p:cNvSpPr/>
          <p:nvPr/>
        </p:nvSpPr>
        <p:spPr>
          <a:xfrm>
            <a:off x="4343400" y="4709160"/>
            <a:ext cx="3474720" cy="1097280"/>
          </a:xfrm>
          <a:prstGeom prst="roundRect">
            <a:avLst>
              <a:gd name="adj" fmla="val 8333"/>
            </a:avLst>
          </a:prstGeom>
          <a:solidFill>
            <a:srgbClr val="FFFFFF"/>
          </a:solidFill>
          <a:ln/>
          <a:effectLst>
            <a:outerShdw blurRad="63500" dist="25400" dir="5400000" algn="bl" rotWithShape="0">
              <a:srgbClr val="C7CBD8">
                <a:alpha val="35000"/>
              </a:srgbClr>
            </a:outerShdw>
          </a:effectLst>
        </p:spPr>
        <p:txBody>
          <a:bodyPr/>
          <a:lstStyle/>
          <a:p>
            <a:endParaRPr lang="ko-Kore-KR" altLang="en-US"/>
          </a:p>
        </p:txBody>
      </p:sp>
      <p:sp>
        <p:nvSpPr>
          <p:cNvPr id="39" name="Shape 37"/>
          <p:cNvSpPr/>
          <p:nvPr/>
        </p:nvSpPr>
        <p:spPr>
          <a:xfrm>
            <a:off x="4526280" y="4965192"/>
            <a:ext cx="548640" cy="548640"/>
          </a:xfrm>
          <a:prstGeom prst="roundRect">
            <a:avLst>
              <a:gd name="adj" fmla="val 50000"/>
            </a:avLst>
          </a:prstGeom>
          <a:solidFill>
            <a:srgbClr val="8E44AD"/>
          </a:solidFill>
          <a:ln/>
        </p:spPr>
        <p:txBody>
          <a:bodyPr/>
          <a:lstStyle/>
          <a:p>
            <a:endParaRPr lang="ko-Kore-KR" altLang="en-US"/>
          </a:p>
        </p:txBody>
      </p:sp>
      <p:sp>
        <p:nvSpPr>
          <p:cNvPr id="40" name="Text 38"/>
          <p:cNvSpPr/>
          <p:nvPr/>
        </p:nvSpPr>
        <p:spPr>
          <a:xfrm>
            <a:off x="4526280" y="4965192"/>
            <a:ext cx="548640" cy="548640"/>
          </a:xfrm>
          <a:prstGeom prst="rect">
            <a:avLst/>
          </a:prstGeom>
          <a:noFill/>
          <a:ln/>
        </p:spPr>
        <p:txBody>
          <a:bodyPr wrap="square" rtlCol="0" anchor="ctr"/>
          <a:lstStyle/>
          <a:p>
            <a:pPr marL="0" indent="0" algn="ctr">
              <a:buNone/>
            </a:pPr>
            <a:r>
              <a:rPr lang="en-US" sz="1500" b="1" dirty="0">
                <a:solidFill>
                  <a:srgbClr val="FFFFFF"/>
                </a:solidFill>
                <a:latin typeface="맑은 고딕" pitchFamily="34" charset="0"/>
                <a:ea typeface="맑은 고딕" pitchFamily="34" charset="-122"/>
                <a:cs typeface="맑은 고딕" pitchFamily="34" charset="-120"/>
              </a:rPr>
              <a:t>05</a:t>
            </a:r>
            <a:endParaRPr lang="en-US" sz="1500" dirty="0"/>
          </a:p>
        </p:txBody>
      </p:sp>
      <p:sp>
        <p:nvSpPr>
          <p:cNvPr id="41" name="Text 39"/>
          <p:cNvSpPr/>
          <p:nvPr/>
        </p:nvSpPr>
        <p:spPr>
          <a:xfrm>
            <a:off x="5212080" y="4846320"/>
            <a:ext cx="2468880" cy="868680"/>
          </a:xfrm>
          <a:prstGeom prst="rect">
            <a:avLst/>
          </a:prstGeom>
          <a:noFill/>
          <a:ln/>
        </p:spPr>
        <p:txBody>
          <a:bodyPr wrap="square" rtlCol="0" anchor="ctr"/>
          <a:lstStyle/>
          <a:p>
            <a:pPr marL="0" indent="0">
              <a:buNone/>
            </a:pPr>
            <a:r>
              <a:rPr lang="en-US" sz="1300" b="1" dirty="0">
                <a:solidFill>
                  <a:srgbClr val="202124"/>
                </a:solidFill>
                <a:latin typeface="맑은 고딕" pitchFamily="34" charset="0"/>
                <a:ea typeface="맑은 고딕" pitchFamily="34" charset="-122"/>
                <a:cs typeface="맑은 고딕" pitchFamily="34" charset="-120"/>
              </a:rPr>
              <a:t>분실물
</a:t>
            </a:r>
            <a:r>
              <a:rPr lang="en-US" sz="1050" dirty="0">
                <a:solidFill>
                  <a:srgbClr val="5F6368"/>
                </a:solidFill>
                <a:latin typeface="맑은 고딕" pitchFamily="34" charset="0"/>
                <a:ea typeface="맑은 고딕" pitchFamily="34" charset="-122"/>
                <a:cs typeface="맑은 고딕" pitchFamily="34" charset="-120"/>
              </a:rPr>
              <a:t>분실·습득 신고·조회·수령</a:t>
            </a:r>
            <a:endParaRPr lang="en-US" sz="1300" dirty="0"/>
          </a:p>
        </p:txBody>
      </p:sp>
      <p:sp>
        <p:nvSpPr>
          <p:cNvPr id="42" name="Shape 40"/>
          <p:cNvSpPr/>
          <p:nvPr/>
        </p:nvSpPr>
        <p:spPr>
          <a:xfrm>
            <a:off x="8046720" y="4709160"/>
            <a:ext cx="3474720" cy="1097280"/>
          </a:xfrm>
          <a:prstGeom prst="roundRect">
            <a:avLst>
              <a:gd name="adj" fmla="val 8333"/>
            </a:avLst>
          </a:prstGeom>
          <a:solidFill>
            <a:srgbClr val="FFFFFF"/>
          </a:solidFill>
          <a:ln/>
          <a:effectLst>
            <a:outerShdw blurRad="63500" dist="25400" dir="5400000" algn="bl" rotWithShape="0">
              <a:srgbClr val="C7CBD8">
                <a:alpha val="35000"/>
              </a:srgbClr>
            </a:outerShdw>
          </a:effectLst>
        </p:spPr>
        <p:txBody>
          <a:bodyPr/>
          <a:lstStyle/>
          <a:p>
            <a:endParaRPr lang="ko-Kore-KR" altLang="en-US"/>
          </a:p>
        </p:txBody>
      </p:sp>
      <p:sp>
        <p:nvSpPr>
          <p:cNvPr id="43" name="Shape 41"/>
          <p:cNvSpPr/>
          <p:nvPr/>
        </p:nvSpPr>
        <p:spPr>
          <a:xfrm>
            <a:off x="8229600" y="4965192"/>
            <a:ext cx="548640" cy="548640"/>
          </a:xfrm>
          <a:prstGeom prst="roundRect">
            <a:avLst>
              <a:gd name="adj" fmla="val 50000"/>
            </a:avLst>
          </a:prstGeom>
          <a:solidFill>
            <a:srgbClr val="028090"/>
          </a:solidFill>
          <a:ln/>
        </p:spPr>
        <p:txBody>
          <a:bodyPr/>
          <a:lstStyle/>
          <a:p>
            <a:endParaRPr lang="ko-Kore-KR" altLang="en-US"/>
          </a:p>
        </p:txBody>
      </p:sp>
      <p:sp>
        <p:nvSpPr>
          <p:cNvPr id="44" name="Text 42"/>
          <p:cNvSpPr/>
          <p:nvPr/>
        </p:nvSpPr>
        <p:spPr>
          <a:xfrm>
            <a:off x="8229600" y="4965192"/>
            <a:ext cx="548640" cy="548640"/>
          </a:xfrm>
          <a:prstGeom prst="rect">
            <a:avLst/>
          </a:prstGeom>
          <a:noFill/>
          <a:ln/>
        </p:spPr>
        <p:txBody>
          <a:bodyPr wrap="square" rtlCol="0" anchor="ctr"/>
          <a:lstStyle/>
          <a:p>
            <a:pPr marL="0" indent="0" algn="ctr">
              <a:buNone/>
            </a:pPr>
            <a:r>
              <a:rPr lang="en-US" sz="1500" b="1" dirty="0">
                <a:solidFill>
                  <a:srgbClr val="FFFFFF"/>
                </a:solidFill>
                <a:latin typeface="맑은 고딕" pitchFamily="34" charset="0"/>
                <a:ea typeface="맑은 고딕" pitchFamily="34" charset="-122"/>
                <a:cs typeface="맑은 고딕" pitchFamily="34" charset="-120"/>
              </a:rPr>
              <a:t>06</a:t>
            </a:r>
            <a:endParaRPr lang="en-US" sz="1500" dirty="0"/>
          </a:p>
        </p:txBody>
      </p:sp>
      <p:sp>
        <p:nvSpPr>
          <p:cNvPr id="45" name="Text 43"/>
          <p:cNvSpPr/>
          <p:nvPr/>
        </p:nvSpPr>
        <p:spPr>
          <a:xfrm>
            <a:off x="8915400" y="4846320"/>
            <a:ext cx="2468880" cy="868680"/>
          </a:xfrm>
          <a:prstGeom prst="rect">
            <a:avLst/>
          </a:prstGeom>
          <a:noFill/>
          <a:ln/>
        </p:spPr>
        <p:txBody>
          <a:bodyPr wrap="square" rtlCol="0" anchor="ctr"/>
          <a:lstStyle/>
          <a:p>
            <a:pPr marL="0" indent="0">
              <a:buNone/>
            </a:pPr>
            <a:r>
              <a:rPr lang="en-US" sz="1300" b="1" dirty="0">
                <a:solidFill>
                  <a:srgbClr val="202124"/>
                </a:solidFill>
                <a:latin typeface="맑은 고딕" pitchFamily="34" charset="0"/>
                <a:ea typeface="맑은 고딕" pitchFamily="34" charset="-122"/>
                <a:cs typeface="맑은 고딕" pitchFamily="34" charset="-120"/>
              </a:rPr>
              <a:t>운행정보
</a:t>
            </a:r>
            <a:r>
              <a:rPr lang="en-US" sz="1050" dirty="0">
                <a:solidFill>
                  <a:srgbClr val="5F6368"/>
                </a:solidFill>
                <a:latin typeface="맑은 고딕" pitchFamily="34" charset="0"/>
                <a:ea typeface="맑은 고딕" pitchFamily="34" charset="-122"/>
                <a:cs typeface="맑은 고딕" pitchFamily="34" charset="-120"/>
              </a:rPr>
              <a:t>환승·배차·첫차/막차 정보</a:t>
            </a:r>
            <a:endParaRPr lang="en-US" sz="1300" dirty="0"/>
          </a:p>
        </p:txBody>
      </p:sp>
      <p:sp>
        <p:nvSpPr>
          <p:cNvPr id="46" name="Text 44"/>
          <p:cNvSpPr/>
          <p:nvPr/>
        </p:nvSpPr>
        <p:spPr>
          <a:xfrm>
            <a:off x="548640" y="6446520"/>
            <a:ext cx="11064240" cy="274320"/>
          </a:xfrm>
          <a:prstGeom prst="rect">
            <a:avLst/>
          </a:prstGeom>
          <a:noFill/>
          <a:ln/>
        </p:spPr>
        <p:txBody>
          <a:bodyPr wrap="square" rtlCol="0" anchor="ctr"/>
          <a:lstStyle/>
          <a:p>
            <a:pPr marL="0" indent="0">
              <a:buNone/>
            </a:pPr>
            <a:r>
              <a:rPr lang="en-US" sz="900" dirty="0">
                <a:solidFill>
                  <a:srgbClr val="9AA0B4"/>
                </a:solidFill>
                <a:latin typeface="맑은 고딕" pitchFamily="34" charset="0"/>
                <a:ea typeface="맑은 고딕" pitchFamily="34" charset="-122"/>
                <a:cs typeface="맑은 고딕" pitchFamily="34" charset="-120"/>
              </a:rPr>
              <a:t>부산 도시철도 이용자를 위한 Q/A · Subway Busan 팀   |   4</a:t>
            </a:r>
            <a:endParaRPr lang="en-US" sz="9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548640" y="365760"/>
            <a:ext cx="10972800" cy="292608"/>
          </a:xfrm>
          <a:prstGeom prst="rect">
            <a:avLst/>
          </a:prstGeom>
          <a:noFill/>
          <a:ln/>
        </p:spPr>
        <p:txBody>
          <a:bodyPr wrap="square" rtlCol="0" anchor="ctr"/>
          <a:lstStyle/>
          <a:p>
            <a:pPr marL="0" indent="0">
              <a:buNone/>
            </a:pPr>
            <a:r>
              <a:rPr lang="en-US" sz="1200" b="1" kern="0" spc="200" dirty="0">
                <a:solidFill>
                  <a:srgbClr val="028090"/>
                </a:solidFill>
                <a:latin typeface="맑은 고딕" pitchFamily="34" charset="0"/>
                <a:ea typeface="맑은 고딕" pitchFamily="34" charset="-122"/>
                <a:cs typeface="맑은 고딕" pitchFamily="34" charset="-120"/>
              </a:rPr>
              <a:t>QUALITY RULES</a:t>
            </a:r>
            <a:endParaRPr lang="en-US" sz="1200" dirty="0"/>
          </a:p>
        </p:txBody>
      </p:sp>
      <p:sp>
        <p:nvSpPr>
          <p:cNvPr id="3" name="Text 1"/>
          <p:cNvSpPr/>
          <p:nvPr/>
        </p:nvSpPr>
        <p:spPr>
          <a:xfrm>
            <a:off x="548640" y="621792"/>
            <a:ext cx="11064240" cy="640080"/>
          </a:xfrm>
          <a:prstGeom prst="rect">
            <a:avLst/>
          </a:prstGeom>
          <a:noFill/>
          <a:ln/>
        </p:spPr>
        <p:txBody>
          <a:bodyPr wrap="square" rtlCol="0" anchor="ctr"/>
          <a:lstStyle/>
          <a:p>
            <a:pPr marL="0" indent="0">
              <a:buNone/>
            </a:pPr>
            <a:r>
              <a:rPr lang="en-US" sz="2800" b="1" dirty="0">
                <a:solidFill>
                  <a:srgbClr val="1E2761"/>
                </a:solidFill>
                <a:latin typeface="맑은 고딕" pitchFamily="34" charset="0"/>
                <a:ea typeface="맑은 고딕" pitchFamily="34" charset="-122"/>
                <a:cs typeface="맑은 고딕" pitchFamily="34" charset="-120"/>
              </a:rPr>
              <a:t>출처 확인 · 정제 원칙 · 리스크 관리</a:t>
            </a:r>
            <a:endParaRPr lang="en-US" sz="2800" dirty="0"/>
          </a:p>
        </p:txBody>
      </p:sp>
      <p:sp>
        <p:nvSpPr>
          <p:cNvPr id="4" name="Text 2"/>
          <p:cNvSpPr/>
          <p:nvPr/>
        </p:nvSpPr>
        <p:spPr>
          <a:xfrm>
            <a:off x="640080" y="1417320"/>
            <a:ext cx="4572000" cy="320040"/>
          </a:xfrm>
          <a:prstGeom prst="rect">
            <a:avLst/>
          </a:prstGeom>
          <a:noFill/>
          <a:ln/>
        </p:spPr>
        <p:txBody>
          <a:bodyPr wrap="square" rtlCol="0" anchor="ctr"/>
          <a:lstStyle/>
          <a:p>
            <a:pPr marL="0" indent="0">
              <a:buNone/>
            </a:pPr>
            <a:r>
              <a:rPr lang="en-US" sz="1400" b="1" dirty="0">
                <a:solidFill>
                  <a:srgbClr val="1E2761"/>
                </a:solidFill>
                <a:latin typeface="맑은 고딕" pitchFamily="34" charset="0"/>
                <a:ea typeface="맑은 고딕" pitchFamily="34" charset="-122"/>
                <a:cs typeface="맑은 고딕" pitchFamily="34" charset="-120"/>
              </a:rPr>
              <a:t>정제 원칙</a:t>
            </a:r>
            <a:endParaRPr lang="en-US" sz="1400" dirty="0"/>
          </a:p>
        </p:txBody>
      </p:sp>
      <p:sp>
        <p:nvSpPr>
          <p:cNvPr id="5" name="Shape 3"/>
          <p:cNvSpPr/>
          <p:nvPr/>
        </p:nvSpPr>
        <p:spPr>
          <a:xfrm>
            <a:off x="640080" y="1783080"/>
            <a:ext cx="5120640" cy="566928"/>
          </a:xfrm>
          <a:prstGeom prst="roundRect">
            <a:avLst>
              <a:gd name="adj" fmla="val 16129"/>
            </a:avLst>
          </a:prstGeom>
          <a:solidFill>
            <a:srgbClr val="F2F5FA"/>
          </a:solidFill>
          <a:ln/>
          <a:effectLst>
            <a:outerShdw blurRad="63500" dist="25400" dir="5400000" algn="bl" rotWithShape="0">
              <a:srgbClr val="C7CBD8">
                <a:alpha val="35000"/>
              </a:srgbClr>
            </a:outerShdw>
          </a:effectLst>
        </p:spPr>
        <p:txBody>
          <a:bodyPr/>
          <a:lstStyle/>
          <a:p>
            <a:endParaRPr lang="ko-Kore-KR" altLang="en-US"/>
          </a:p>
        </p:txBody>
      </p:sp>
      <p:sp>
        <p:nvSpPr>
          <p:cNvPr id="6" name="Text 4"/>
          <p:cNvSpPr/>
          <p:nvPr/>
        </p:nvSpPr>
        <p:spPr>
          <a:xfrm>
            <a:off x="822960" y="1783080"/>
            <a:ext cx="4846320" cy="566928"/>
          </a:xfrm>
          <a:prstGeom prst="rect">
            <a:avLst/>
          </a:prstGeom>
          <a:noFill/>
          <a:ln/>
        </p:spPr>
        <p:txBody>
          <a:bodyPr wrap="square" rtlCol="0" anchor="ctr"/>
          <a:lstStyle/>
          <a:p>
            <a:pPr marL="0" indent="0">
              <a:buNone/>
            </a:pPr>
            <a:r>
              <a:rPr lang="en-US" sz="1250" b="1" dirty="0">
                <a:solidFill>
                  <a:srgbClr val="028090"/>
                </a:solidFill>
                <a:latin typeface="맑은 고딕" pitchFamily="34" charset="0"/>
                <a:ea typeface="맑은 고딕" pitchFamily="34" charset="-122"/>
                <a:cs typeface="맑은 고딕" pitchFamily="34" charset="-120"/>
              </a:rPr>
              <a:t>개인정보  </a:t>
            </a:r>
            <a:r>
              <a:rPr lang="en-US" sz="1200" dirty="0">
                <a:solidFill>
                  <a:srgbClr val="202124"/>
                </a:solidFill>
                <a:latin typeface="맑은 고딕" pitchFamily="34" charset="0"/>
                <a:ea typeface="맑은 고딕" pitchFamily="34" charset="-122"/>
                <a:cs typeface="맑은 고딕" pitchFamily="34" charset="-120"/>
              </a:rPr>
              <a:t>실명·전화·이메일은 자리표시자로 치환</a:t>
            </a:r>
            <a:endParaRPr lang="en-US" sz="1250" dirty="0"/>
          </a:p>
        </p:txBody>
      </p:sp>
      <p:sp>
        <p:nvSpPr>
          <p:cNvPr id="7" name="Shape 5"/>
          <p:cNvSpPr/>
          <p:nvPr/>
        </p:nvSpPr>
        <p:spPr>
          <a:xfrm>
            <a:off x="640080" y="2441448"/>
            <a:ext cx="5120640" cy="566928"/>
          </a:xfrm>
          <a:prstGeom prst="roundRect">
            <a:avLst>
              <a:gd name="adj" fmla="val 16129"/>
            </a:avLst>
          </a:prstGeom>
          <a:solidFill>
            <a:srgbClr val="F2F5FA"/>
          </a:solidFill>
          <a:ln/>
          <a:effectLst>
            <a:outerShdw blurRad="63500" dist="25400" dir="5400000" algn="bl" rotWithShape="0">
              <a:srgbClr val="C7CBD8">
                <a:alpha val="35000"/>
              </a:srgbClr>
            </a:outerShdw>
          </a:effectLst>
        </p:spPr>
        <p:txBody>
          <a:bodyPr/>
          <a:lstStyle/>
          <a:p>
            <a:endParaRPr lang="ko-Kore-KR" altLang="en-US"/>
          </a:p>
        </p:txBody>
      </p:sp>
      <p:sp>
        <p:nvSpPr>
          <p:cNvPr id="8" name="Text 6"/>
          <p:cNvSpPr/>
          <p:nvPr/>
        </p:nvSpPr>
        <p:spPr>
          <a:xfrm>
            <a:off x="822960" y="2441448"/>
            <a:ext cx="4846320" cy="566928"/>
          </a:xfrm>
          <a:prstGeom prst="rect">
            <a:avLst/>
          </a:prstGeom>
          <a:noFill/>
          <a:ln/>
        </p:spPr>
        <p:txBody>
          <a:bodyPr wrap="square" rtlCol="0" anchor="ctr"/>
          <a:lstStyle/>
          <a:p>
            <a:pPr marL="0" indent="0">
              <a:buNone/>
            </a:pPr>
            <a:r>
              <a:rPr lang="en-US" sz="1250" b="1" dirty="0">
                <a:solidFill>
                  <a:srgbClr val="028090"/>
                </a:solidFill>
                <a:latin typeface="맑은 고딕" pitchFamily="34" charset="0"/>
                <a:ea typeface="맑은 고딕" pitchFamily="34" charset="-122"/>
                <a:cs typeface="맑은 고딕" pitchFamily="34" charset="-120"/>
              </a:rPr>
              <a:t>출처 복사 금지  </a:t>
            </a:r>
            <a:r>
              <a:rPr lang="en-US" sz="1200" dirty="0">
                <a:solidFill>
                  <a:srgbClr val="202124"/>
                </a:solidFill>
                <a:latin typeface="맑은 고딕" pitchFamily="34" charset="0"/>
                <a:ea typeface="맑은 고딕" pitchFamily="34" charset="-122"/>
                <a:cs typeface="맑은 고딕" pitchFamily="34" charset="-120"/>
              </a:rPr>
              <a:t>웹 문장을 핵심만 자기 말로 재서술</a:t>
            </a:r>
            <a:endParaRPr lang="en-US" sz="1250" dirty="0"/>
          </a:p>
        </p:txBody>
      </p:sp>
      <p:sp>
        <p:nvSpPr>
          <p:cNvPr id="9" name="Shape 7"/>
          <p:cNvSpPr/>
          <p:nvPr/>
        </p:nvSpPr>
        <p:spPr>
          <a:xfrm>
            <a:off x="640080" y="3099816"/>
            <a:ext cx="5120640" cy="566928"/>
          </a:xfrm>
          <a:prstGeom prst="roundRect">
            <a:avLst>
              <a:gd name="adj" fmla="val 16129"/>
            </a:avLst>
          </a:prstGeom>
          <a:solidFill>
            <a:srgbClr val="F2F5FA"/>
          </a:solidFill>
          <a:ln/>
          <a:effectLst>
            <a:outerShdw blurRad="63500" dist="25400" dir="5400000" algn="bl" rotWithShape="0">
              <a:srgbClr val="C7CBD8">
                <a:alpha val="35000"/>
              </a:srgbClr>
            </a:outerShdw>
          </a:effectLst>
        </p:spPr>
        <p:txBody>
          <a:bodyPr/>
          <a:lstStyle/>
          <a:p>
            <a:endParaRPr lang="ko-Kore-KR" altLang="en-US"/>
          </a:p>
        </p:txBody>
      </p:sp>
      <p:sp>
        <p:nvSpPr>
          <p:cNvPr id="10" name="Text 8"/>
          <p:cNvSpPr/>
          <p:nvPr/>
        </p:nvSpPr>
        <p:spPr>
          <a:xfrm>
            <a:off x="822960" y="3099816"/>
            <a:ext cx="4846320" cy="566928"/>
          </a:xfrm>
          <a:prstGeom prst="rect">
            <a:avLst/>
          </a:prstGeom>
          <a:noFill/>
          <a:ln/>
        </p:spPr>
        <p:txBody>
          <a:bodyPr wrap="square" rtlCol="0" anchor="ctr"/>
          <a:lstStyle/>
          <a:p>
            <a:pPr marL="0" indent="0">
              <a:buNone/>
            </a:pPr>
            <a:r>
              <a:rPr lang="en-US" sz="1250" b="1" dirty="0">
                <a:solidFill>
                  <a:srgbClr val="028090"/>
                </a:solidFill>
                <a:latin typeface="맑은 고딕" pitchFamily="34" charset="0"/>
                <a:ea typeface="맑은 고딕" pitchFamily="34" charset="-122"/>
                <a:cs typeface="맑은 고딕" pitchFamily="34" charset="-120"/>
              </a:rPr>
              <a:t>단정 표현 수정  </a:t>
            </a:r>
            <a:r>
              <a:rPr lang="en-US" sz="1200" dirty="0">
                <a:solidFill>
                  <a:srgbClr val="202124"/>
                </a:solidFill>
                <a:latin typeface="맑은 고딕" pitchFamily="34" charset="0"/>
                <a:ea typeface="맑은 고딕" pitchFamily="34" charset="-122"/>
                <a:cs typeface="맑은 고딕" pitchFamily="34" charset="-120"/>
              </a:rPr>
              <a:t>최신 정보는 조건·확인 경로와 함께 표기</a:t>
            </a:r>
            <a:endParaRPr lang="en-US" sz="1250" dirty="0"/>
          </a:p>
        </p:txBody>
      </p:sp>
      <p:sp>
        <p:nvSpPr>
          <p:cNvPr id="11" name="Shape 9"/>
          <p:cNvSpPr/>
          <p:nvPr/>
        </p:nvSpPr>
        <p:spPr>
          <a:xfrm>
            <a:off x="640080" y="3758184"/>
            <a:ext cx="5120640" cy="566928"/>
          </a:xfrm>
          <a:prstGeom prst="roundRect">
            <a:avLst>
              <a:gd name="adj" fmla="val 16129"/>
            </a:avLst>
          </a:prstGeom>
          <a:solidFill>
            <a:srgbClr val="F2F5FA"/>
          </a:solidFill>
          <a:ln/>
          <a:effectLst>
            <a:outerShdw blurRad="63500" dist="25400" dir="5400000" algn="bl" rotWithShape="0">
              <a:srgbClr val="C7CBD8">
                <a:alpha val="35000"/>
              </a:srgbClr>
            </a:outerShdw>
          </a:effectLst>
        </p:spPr>
        <p:txBody>
          <a:bodyPr/>
          <a:lstStyle/>
          <a:p>
            <a:endParaRPr lang="ko-Kore-KR" altLang="en-US"/>
          </a:p>
        </p:txBody>
      </p:sp>
      <p:sp>
        <p:nvSpPr>
          <p:cNvPr id="12" name="Text 10"/>
          <p:cNvSpPr/>
          <p:nvPr/>
        </p:nvSpPr>
        <p:spPr>
          <a:xfrm>
            <a:off x="822960" y="3758184"/>
            <a:ext cx="4846320" cy="566928"/>
          </a:xfrm>
          <a:prstGeom prst="rect">
            <a:avLst/>
          </a:prstGeom>
          <a:noFill/>
          <a:ln/>
        </p:spPr>
        <p:txBody>
          <a:bodyPr wrap="square" rtlCol="0" anchor="ctr"/>
          <a:lstStyle/>
          <a:p>
            <a:pPr marL="0" indent="0">
              <a:buNone/>
            </a:pPr>
            <a:r>
              <a:rPr lang="en-US" sz="1250" b="1" dirty="0">
                <a:solidFill>
                  <a:srgbClr val="028090"/>
                </a:solidFill>
                <a:latin typeface="맑은 고딕" pitchFamily="34" charset="0"/>
                <a:ea typeface="맑은 고딕" pitchFamily="34" charset="-122"/>
                <a:cs typeface="맑은 고딕" pitchFamily="34" charset="-120"/>
              </a:rPr>
              <a:t>답변 길이  </a:t>
            </a:r>
            <a:r>
              <a:rPr lang="en-US" sz="1200" dirty="0">
                <a:solidFill>
                  <a:srgbClr val="202124"/>
                </a:solidFill>
                <a:latin typeface="맑은 고딕" pitchFamily="34" charset="0"/>
                <a:ea typeface="맑은 고딕" pitchFamily="34" charset="-122"/>
                <a:cs typeface="맑은 고딕" pitchFamily="34" charset="-120"/>
              </a:rPr>
              <a:t>40자 이상, 핵심·조건·주의사항 포함</a:t>
            </a:r>
            <a:endParaRPr lang="en-US" sz="1250" dirty="0"/>
          </a:p>
        </p:txBody>
      </p:sp>
      <p:sp>
        <p:nvSpPr>
          <p:cNvPr id="13" name="Text 11"/>
          <p:cNvSpPr/>
          <p:nvPr/>
        </p:nvSpPr>
        <p:spPr>
          <a:xfrm>
            <a:off x="6126480" y="1417320"/>
            <a:ext cx="5486400" cy="320040"/>
          </a:xfrm>
          <a:prstGeom prst="rect">
            <a:avLst/>
          </a:prstGeom>
          <a:noFill/>
          <a:ln/>
        </p:spPr>
        <p:txBody>
          <a:bodyPr wrap="square" rtlCol="0" anchor="ctr"/>
          <a:lstStyle/>
          <a:p>
            <a:pPr marL="0" indent="0">
              <a:buNone/>
            </a:pPr>
            <a:r>
              <a:rPr lang="en-US" sz="1400" b="1" dirty="0">
                <a:solidFill>
                  <a:srgbClr val="1E2761"/>
                </a:solidFill>
                <a:latin typeface="맑은 고딕" pitchFamily="34" charset="0"/>
                <a:ea typeface="맑은 고딕" pitchFamily="34" charset="-122"/>
                <a:cs typeface="맑은 고딕" pitchFamily="34" charset="-120"/>
              </a:rPr>
              <a:t>주요 리스크와 대응</a:t>
            </a:r>
            <a:endParaRPr lang="en-US" sz="1400" dirty="0"/>
          </a:p>
        </p:txBody>
      </p:sp>
      <p:graphicFrame>
        <p:nvGraphicFramePr>
          <p:cNvPr id="14" name="Table 0"/>
          <p:cNvGraphicFramePr>
            <a:graphicFrameLocks noGrp="1"/>
          </p:cNvGraphicFramePr>
          <p:nvPr>
            <p:extLst>
              <p:ext uri="{D42A27DB-BD31-4B8C-83A1-F6EECF244321}">
                <p14:modId xmlns:p14="http://schemas.microsoft.com/office/powerpoint/2010/main" val="1579011935"/>
              </p:ext>
            </p:extLst>
          </p:nvPr>
        </p:nvGraphicFramePr>
        <p:xfrm>
          <a:off x="6126480" y="1783080"/>
          <a:ext cx="5486400" cy="914400"/>
        </p:xfrm>
        <a:graphic>
          <a:graphicData uri="http://schemas.openxmlformats.org/drawingml/2006/table">
            <a:tbl>
              <a:tblPr/>
              <a:tblGrid>
                <a:gridCol w="1737360">
                  <a:extLst>
                    <a:ext uri="{9D8B030D-6E8A-4147-A177-3AD203B41FA5}">
                      <a16:colId xmlns:a16="http://schemas.microsoft.com/office/drawing/2014/main" val="20000"/>
                    </a:ext>
                  </a:extLst>
                </a:gridCol>
                <a:gridCol w="100584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566928">
                <a:tc>
                  <a:txBody>
                    <a:bodyPr/>
                    <a:lstStyle/>
                    <a:p>
                      <a:pPr marL="0" indent="0" algn="ctr">
                        <a:buNone/>
                      </a:pPr>
                      <a:r>
                        <a:rPr lang="en-US" sz="1200" b="1" dirty="0">
                          <a:solidFill>
                            <a:srgbClr val="FFFFFF"/>
                          </a:solidFill>
                          <a:latin typeface="맑은 고딕" pitchFamily="34" charset="0"/>
                          <a:ea typeface="맑은 고딕" pitchFamily="34" charset="-122"/>
                          <a:cs typeface="맑은 고딕" pitchFamily="34" charset="-120"/>
                        </a:rPr>
                        <a:t>위험</a:t>
                      </a:r>
                      <a:endParaRPr lang="en-US" sz="120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1E2761"/>
                    </a:solidFill>
                  </a:tcPr>
                </a:tc>
                <a:tc>
                  <a:txBody>
                    <a:bodyPr/>
                    <a:lstStyle/>
                    <a:p>
                      <a:pPr marL="0" indent="0" algn="ctr">
                        <a:buNone/>
                      </a:pPr>
                      <a:r>
                        <a:rPr lang="en-US" sz="1200" b="1" dirty="0">
                          <a:solidFill>
                            <a:srgbClr val="FFFFFF"/>
                          </a:solidFill>
                          <a:latin typeface="맑은 고딕" pitchFamily="34" charset="0"/>
                          <a:ea typeface="맑은 고딕" pitchFamily="34" charset="-122"/>
                          <a:cs typeface="맑은 고딕" pitchFamily="34" charset="-120"/>
                        </a:rPr>
                        <a:t>영향</a:t>
                      </a:r>
                      <a:endParaRPr lang="en-US" sz="120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1E2761"/>
                    </a:solidFill>
                  </a:tcPr>
                </a:tc>
                <a:tc>
                  <a:txBody>
                    <a:bodyPr/>
                    <a:lstStyle/>
                    <a:p>
                      <a:pPr marL="0" indent="0" algn="ctr">
                        <a:buNone/>
                      </a:pPr>
                      <a:r>
                        <a:rPr lang="en-US" sz="1200" b="1" dirty="0">
                          <a:solidFill>
                            <a:srgbClr val="FFFFFF"/>
                          </a:solidFill>
                          <a:latin typeface="맑은 고딕" pitchFamily="34" charset="0"/>
                          <a:ea typeface="맑은 고딕" pitchFamily="34" charset="-122"/>
                          <a:cs typeface="맑은 고딕" pitchFamily="34" charset="-120"/>
                        </a:rPr>
                        <a:t>대응</a:t>
                      </a:r>
                      <a:endParaRPr lang="en-US" sz="120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1E2761"/>
                    </a:solidFill>
                  </a:tcPr>
                </a:tc>
                <a:extLst>
                  <a:ext uri="{0D108BD9-81ED-4DB2-BD59-A6C34878D82A}">
                    <a16:rowId xmlns:a16="http://schemas.microsoft.com/office/drawing/2014/main" val="10000"/>
                  </a:ext>
                </a:extLst>
              </a:tr>
              <a:tr h="566928">
                <a:tc>
                  <a:txBody>
                    <a:bodyPr/>
                    <a:lstStyle/>
                    <a:p>
                      <a:pPr marL="0" indent="0" algn="l">
                        <a:buNone/>
                      </a:pPr>
                      <a:r>
                        <a:rPr lang="en-US" sz="1100" dirty="0">
                          <a:solidFill>
                            <a:srgbClr val="202124"/>
                          </a:solidFill>
                          <a:latin typeface="맑은 고딕" pitchFamily="34" charset="0"/>
                          <a:ea typeface="맑은 고딕" pitchFamily="34" charset="-122"/>
                          <a:cs typeface="맑은 고딕" pitchFamily="34" charset="-120"/>
                        </a:rPr>
                        <a:t>출처 누락</a:t>
                      </a:r>
                      <a:endParaRPr lang="en-US" sz="110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100" dirty="0">
                          <a:solidFill>
                            <a:srgbClr val="D93025"/>
                          </a:solidFill>
                          <a:latin typeface="맑은 고딕" pitchFamily="34" charset="0"/>
                          <a:ea typeface="맑은 고딕" pitchFamily="34" charset="-122"/>
                          <a:cs typeface="맑은 고딕" pitchFamily="34" charset="-120"/>
                        </a:rPr>
                        <a:t>높음</a:t>
                      </a:r>
                      <a:endParaRPr lang="en-US" sz="110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l">
                        <a:buNone/>
                      </a:pPr>
                      <a:r>
                        <a:rPr lang="en-US" sz="1100" dirty="0">
                          <a:solidFill>
                            <a:srgbClr val="202124"/>
                          </a:solidFill>
                          <a:latin typeface="맑은 고딕" pitchFamily="34" charset="0"/>
                          <a:ea typeface="맑은 고딕" pitchFamily="34" charset="-122"/>
                          <a:cs typeface="맑은 고딕" pitchFamily="34" charset="-120"/>
                        </a:rPr>
                        <a:t>품질문제.csv에서 누락 행 보강</a:t>
                      </a:r>
                      <a:endParaRPr lang="en-US" sz="110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566928">
                <a:tc>
                  <a:txBody>
                    <a:bodyPr/>
                    <a:lstStyle/>
                    <a:p>
                      <a:pPr marL="0" indent="0" algn="l">
                        <a:buNone/>
                      </a:pPr>
                      <a:r>
                        <a:rPr lang="en-US" sz="1100" dirty="0">
                          <a:solidFill>
                            <a:srgbClr val="202124"/>
                          </a:solidFill>
                          <a:latin typeface="맑은 고딕" pitchFamily="34" charset="0"/>
                          <a:ea typeface="맑은 고딕" pitchFamily="34" charset="-122"/>
                          <a:cs typeface="맑은 고딕" pitchFamily="34" charset="-120"/>
                        </a:rPr>
                        <a:t>권리 상태 불명확</a:t>
                      </a:r>
                      <a:endParaRPr lang="en-US" sz="110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100" dirty="0">
                          <a:solidFill>
                            <a:srgbClr val="D93025"/>
                          </a:solidFill>
                          <a:latin typeface="맑은 고딕" pitchFamily="34" charset="0"/>
                          <a:ea typeface="맑은 고딕" pitchFamily="34" charset="-122"/>
                          <a:cs typeface="맑은 고딕" pitchFamily="34" charset="-120"/>
                        </a:rPr>
                        <a:t>높음</a:t>
                      </a:r>
                      <a:endParaRPr lang="en-US" sz="110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l">
                        <a:buNone/>
                      </a:pPr>
                      <a:r>
                        <a:rPr lang="en-US" sz="1100" dirty="0">
                          <a:solidFill>
                            <a:srgbClr val="202124"/>
                          </a:solidFill>
                          <a:latin typeface="맑은 고딕" pitchFamily="34" charset="0"/>
                          <a:ea typeface="맑은 고딕" pitchFamily="34" charset="-122"/>
                          <a:cs typeface="맑은 고딕" pitchFamily="34" charset="-120"/>
                        </a:rPr>
                        <a:t>허가 필요 항목 제출 전 제외·재작성</a:t>
                      </a:r>
                      <a:endParaRPr lang="en-US" sz="110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66928">
                <a:tc>
                  <a:txBody>
                    <a:bodyPr/>
                    <a:lstStyle/>
                    <a:p>
                      <a:pPr marL="0" indent="0" algn="l">
                        <a:buNone/>
                      </a:pPr>
                      <a:r>
                        <a:rPr lang="en-US" sz="1100" dirty="0">
                          <a:solidFill>
                            <a:srgbClr val="202124"/>
                          </a:solidFill>
                          <a:latin typeface="맑은 고딕" pitchFamily="34" charset="0"/>
                          <a:ea typeface="맑은 고딕" pitchFamily="34" charset="-122"/>
                          <a:cs typeface="맑은 고딕" pitchFamily="34" charset="-120"/>
                        </a:rPr>
                        <a:t>사실 단정 오류</a:t>
                      </a:r>
                      <a:endParaRPr lang="en-US" sz="110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100" dirty="0">
                          <a:solidFill>
                            <a:srgbClr val="D93025"/>
                          </a:solidFill>
                          <a:latin typeface="맑은 고딕" pitchFamily="34" charset="0"/>
                          <a:ea typeface="맑은 고딕" pitchFamily="34" charset="-122"/>
                          <a:cs typeface="맑은 고딕" pitchFamily="34" charset="-120"/>
                        </a:rPr>
                        <a:t>높음</a:t>
                      </a:r>
                      <a:endParaRPr lang="en-US" sz="110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l">
                        <a:buNone/>
                      </a:pPr>
                      <a:r>
                        <a:rPr lang="en-US" sz="1100" dirty="0">
                          <a:solidFill>
                            <a:srgbClr val="202124"/>
                          </a:solidFill>
                          <a:latin typeface="맑은 고딕" pitchFamily="34" charset="0"/>
                          <a:ea typeface="맑은 고딕" pitchFamily="34" charset="-122"/>
                          <a:cs typeface="맑은 고딕" pitchFamily="34" charset="-120"/>
                        </a:rPr>
                        <a:t>단정 표현을 조건문·확인 안내로 수정</a:t>
                      </a:r>
                      <a:endParaRPr lang="en-US" sz="110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66928">
                <a:tc>
                  <a:txBody>
                    <a:bodyPr/>
                    <a:lstStyle/>
                    <a:p>
                      <a:pPr marL="0" indent="0" algn="l">
                        <a:buNone/>
                      </a:pPr>
                      <a:r>
                        <a:rPr lang="en-US" sz="1100" dirty="0">
                          <a:solidFill>
                            <a:srgbClr val="202124"/>
                          </a:solidFill>
                          <a:latin typeface="맑은 고딕" pitchFamily="34" charset="0"/>
                          <a:ea typeface="맑은 고딕" pitchFamily="34" charset="-122"/>
                          <a:cs typeface="맑은 고딕" pitchFamily="34" charset="-120"/>
                        </a:rPr>
                        <a:t>개인정보 포함</a:t>
                      </a:r>
                      <a:endParaRPr lang="en-US" sz="110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ctr">
                        <a:buNone/>
                      </a:pPr>
                      <a:r>
                        <a:rPr lang="en-US" sz="1100" dirty="0">
                          <a:solidFill>
                            <a:srgbClr val="D93025"/>
                          </a:solidFill>
                          <a:latin typeface="맑은 고딕" pitchFamily="34" charset="0"/>
                          <a:ea typeface="맑은 고딕" pitchFamily="34" charset="-122"/>
                          <a:cs typeface="맑은 고딕" pitchFamily="34" charset="-120"/>
                        </a:rPr>
                        <a:t>매우 높음</a:t>
                      </a:r>
                      <a:endParaRPr lang="en-US" sz="110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tc>
                  <a:txBody>
                    <a:bodyPr/>
                    <a:lstStyle/>
                    <a:p>
                      <a:pPr marL="0" indent="0" algn="l">
                        <a:buNone/>
                      </a:pPr>
                      <a:r>
                        <a:rPr lang="en-US" sz="1100" dirty="0">
                          <a:solidFill>
                            <a:srgbClr val="202124"/>
                          </a:solidFill>
                          <a:latin typeface="맑은 고딕" pitchFamily="34" charset="0"/>
                          <a:ea typeface="맑은 고딕" pitchFamily="34" charset="-122"/>
                          <a:cs typeface="맑은 고딕" pitchFamily="34" charset="-120"/>
                        </a:rPr>
                        <a:t>행 삭제 또는 자리표시자 치환 후 재검수</a:t>
                      </a:r>
                      <a:endParaRPr lang="en-US" sz="1100" dirty="0">
                        <a:latin typeface="맑은 고딕" charset="0"/>
                        <a:ea typeface="맑은 고딕" charset="0"/>
                        <a:cs typeface="맑은 고딕" charset="0"/>
                      </a:endParaRPr>
                    </a:p>
                  </a:txBody>
                  <a:tcPr anchor="ctr">
                    <a:lnL w="12700" cap="flat" cmpd="sng" algn="ctr">
                      <a:solidFill>
                        <a:srgbClr val="D9DEF0"/>
                      </a:solidFill>
                      <a:prstDash val="solid"/>
                      <a:round/>
                      <a:headEnd type="none" w="med" len="med"/>
                      <a:tailEnd type="none" w="med" len="med"/>
                    </a:lnL>
                    <a:lnR w="12700" cap="flat" cmpd="sng" algn="ctr">
                      <a:solidFill>
                        <a:srgbClr val="D9DEF0"/>
                      </a:solidFill>
                      <a:prstDash val="solid"/>
                      <a:round/>
                      <a:headEnd type="none" w="med" len="med"/>
                      <a:tailEnd type="none" w="med" len="med"/>
                    </a:lnR>
                    <a:lnT w="12700" cap="flat" cmpd="sng" algn="ctr">
                      <a:solidFill>
                        <a:srgbClr val="D9DEF0"/>
                      </a:solidFill>
                      <a:prstDash val="solid"/>
                      <a:round/>
                      <a:headEnd type="none" w="med" len="med"/>
                      <a:tailEnd type="none" w="med" len="med"/>
                    </a:lnT>
                    <a:lnB w="12700" cap="flat" cmpd="sng" algn="ctr">
                      <a:solidFill>
                        <a:srgbClr val="D9DEF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bl>
          </a:graphicData>
        </a:graphic>
      </p:graphicFrame>
      <p:sp>
        <p:nvSpPr>
          <p:cNvPr id="15" name="Text 12"/>
          <p:cNvSpPr/>
          <p:nvPr/>
        </p:nvSpPr>
        <p:spPr>
          <a:xfrm>
            <a:off x="640080" y="5120640"/>
            <a:ext cx="10972800" cy="365760"/>
          </a:xfrm>
          <a:prstGeom prst="rect">
            <a:avLst/>
          </a:prstGeom>
          <a:noFill/>
          <a:ln/>
        </p:spPr>
        <p:txBody>
          <a:bodyPr wrap="square" rtlCol="0" anchor="ctr"/>
          <a:lstStyle/>
          <a:p>
            <a:pPr marL="0" indent="0">
              <a:buNone/>
            </a:pPr>
            <a:r>
              <a:rPr lang="en-US" sz="1200" dirty="0">
                <a:solidFill>
                  <a:srgbClr val="5F6368"/>
                </a:solidFill>
                <a:latin typeface="맑은 고딕" pitchFamily="34" charset="0"/>
                <a:ea typeface="맑은 고딕" pitchFamily="34" charset="-122"/>
                <a:cs typeface="맑은 고딕" pitchFamily="34" charset="-120"/>
              </a:rPr>
              <a:t>출처: 부산교통공사(휴메트로) 공식 홈페이지 · 확인일 2026-07-08 · 1,000행</a:t>
            </a:r>
            <a:endParaRPr lang="en-US" sz="1200" dirty="0"/>
          </a:p>
        </p:txBody>
      </p:sp>
      <p:sp>
        <p:nvSpPr>
          <p:cNvPr id="16" name="Text 13"/>
          <p:cNvSpPr/>
          <p:nvPr/>
        </p:nvSpPr>
        <p:spPr>
          <a:xfrm>
            <a:off x="548640" y="6446520"/>
            <a:ext cx="11064240" cy="274320"/>
          </a:xfrm>
          <a:prstGeom prst="rect">
            <a:avLst/>
          </a:prstGeom>
          <a:noFill/>
          <a:ln/>
        </p:spPr>
        <p:txBody>
          <a:bodyPr wrap="square" rtlCol="0" anchor="ctr"/>
          <a:lstStyle/>
          <a:p>
            <a:pPr marL="0" indent="0">
              <a:buNone/>
            </a:pPr>
            <a:r>
              <a:rPr lang="en-US" sz="900" dirty="0">
                <a:solidFill>
                  <a:srgbClr val="9AA0B4"/>
                </a:solidFill>
                <a:latin typeface="맑은 고딕" pitchFamily="34" charset="0"/>
                <a:ea typeface="맑은 고딕" pitchFamily="34" charset="-122"/>
                <a:cs typeface="맑은 고딕" pitchFamily="34" charset="-120"/>
              </a:rPr>
              <a:t>부산 도시철도 이용자를 위한 Q/A · Subway Busan 팀   |   5</a:t>
            </a:r>
            <a:endParaRPr lang="en-US" sz="9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548640" y="365760"/>
            <a:ext cx="10972800" cy="292608"/>
          </a:xfrm>
          <a:prstGeom prst="rect">
            <a:avLst/>
          </a:prstGeom>
          <a:noFill/>
          <a:ln/>
        </p:spPr>
        <p:txBody>
          <a:bodyPr wrap="square" rtlCol="0" anchor="ctr"/>
          <a:lstStyle/>
          <a:p>
            <a:pPr marL="0" indent="0">
              <a:buNone/>
            </a:pPr>
            <a:r>
              <a:rPr lang="en-US" sz="1200" b="1" kern="0" spc="200" dirty="0">
                <a:solidFill>
                  <a:srgbClr val="028090"/>
                </a:solidFill>
                <a:latin typeface="맑은 고딕" pitchFamily="34" charset="0"/>
                <a:ea typeface="맑은 고딕" pitchFamily="34" charset="-122"/>
                <a:cs typeface="맑은 고딕" pitchFamily="34" charset="-120"/>
              </a:rPr>
              <a:t>VERIFICATION · 검수화</a:t>
            </a:r>
            <a:endParaRPr lang="en-US" sz="1200" dirty="0"/>
          </a:p>
        </p:txBody>
      </p:sp>
      <p:sp>
        <p:nvSpPr>
          <p:cNvPr id="3" name="Text 1"/>
          <p:cNvSpPr/>
          <p:nvPr/>
        </p:nvSpPr>
        <p:spPr>
          <a:xfrm>
            <a:off x="548640" y="621792"/>
            <a:ext cx="11064240" cy="640080"/>
          </a:xfrm>
          <a:prstGeom prst="rect">
            <a:avLst/>
          </a:prstGeom>
          <a:noFill/>
          <a:ln/>
        </p:spPr>
        <p:txBody>
          <a:bodyPr wrap="square" rtlCol="0" anchor="ctr"/>
          <a:lstStyle/>
          <a:p>
            <a:pPr marL="0" indent="0">
              <a:buNone/>
            </a:pPr>
            <a:r>
              <a:rPr lang="en-US" sz="2800" b="1" dirty="0">
                <a:solidFill>
                  <a:srgbClr val="1E2761"/>
                </a:solidFill>
                <a:latin typeface="맑은 고딕" pitchFamily="34" charset="0"/>
                <a:ea typeface="맑은 고딕" pitchFamily="34" charset="-122"/>
                <a:cs typeface="맑은 고딕" pitchFamily="34" charset="-120"/>
              </a:rPr>
              <a:t>라벨링 &amp; 교차 검수</a:t>
            </a:r>
            <a:endParaRPr lang="en-US" sz="2800" dirty="0"/>
          </a:p>
        </p:txBody>
      </p:sp>
      <p:sp>
        <p:nvSpPr>
          <p:cNvPr id="4" name="Text 2"/>
          <p:cNvSpPr/>
          <p:nvPr/>
        </p:nvSpPr>
        <p:spPr>
          <a:xfrm>
            <a:off x="640080" y="1463040"/>
            <a:ext cx="10972800" cy="548640"/>
          </a:xfrm>
          <a:prstGeom prst="rect">
            <a:avLst/>
          </a:prstGeom>
          <a:noFill/>
          <a:ln/>
        </p:spPr>
        <p:txBody>
          <a:bodyPr wrap="square" rtlCol="0" anchor="ctr"/>
          <a:lstStyle/>
          <a:p>
            <a:pPr marL="0" indent="0">
              <a:buNone/>
            </a:pPr>
            <a:r>
              <a:rPr lang="en-US" sz="1300" dirty="0">
                <a:solidFill>
                  <a:srgbClr val="202124"/>
                </a:solidFill>
                <a:latin typeface="맑은 고딕" pitchFamily="34" charset="0"/>
                <a:ea typeface="맑은 고딕" pitchFamily="34" charset="-122"/>
                <a:cs typeface="맑은 고딕" pitchFamily="34" charset="-120"/>
              </a:rPr>
              <a:t>작성자와 다른 사람이 질문·답변·출처·안전을 확인한 뒤 qa_status를 pass로 전환. 파일럿 10건 포함 전체 데이터를 교차 검수했습니다.</a:t>
            </a:r>
            <a:endParaRPr lang="en-US" sz="1300" dirty="0"/>
          </a:p>
        </p:txBody>
      </p:sp>
      <p:sp>
        <p:nvSpPr>
          <p:cNvPr id="5" name="Text 3"/>
          <p:cNvSpPr/>
          <p:nvPr/>
        </p:nvSpPr>
        <p:spPr>
          <a:xfrm>
            <a:off x="640080" y="2286000"/>
            <a:ext cx="5486400" cy="320040"/>
          </a:xfrm>
          <a:prstGeom prst="rect">
            <a:avLst/>
          </a:prstGeom>
          <a:noFill/>
          <a:ln/>
        </p:spPr>
        <p:txBody>
          <a:bodyPr wrap="square" rtlCol="0" anchor="ctr"/>
          <a:lstStyle/>
          <a:p>
            <a:pPr marL="0" indent="0">
              <a:buNone/>
            </a:pPr>
            <a:r>
              <a:rPr lang="en-US" sz="1300" b="1" dirty="0">
                <a:solidFill>
                  <a:srgbClr val="1E2761"/>
                </a:solidFill>
                <a:latin typeface="맑은 고딕" pitchFamily="34" charset="0"/>
                <a:ea typeface="맑은 고딕" pitchFamily="34" charset="-122"/>
                <a:cs typeface="맑은 고딕" pitchFamily="34" charset="-120"/>
              </a:rPr>
              <a:t>오류 태그 유형</a:t>
            </a:r>
            <a:endParaRPr lang="en-US" sz="1300" dirty="0"/>
          </a:p>
        </p:txBody>
      </p:sp>
      <p:sp>
        <p:nvSpPr>
          <p:cNvPr id="6" name="Shape 4"/>
          <p:cNvSpPr/>
          <p:nvPr/>
        </p:nvSpPr>
        <p:spPr>
          <a:xfrm>
            <a:off x="640080" y="2697480"/>
            <a:ext cx="1691640" cy="411480"/>
          </a:xfrm>
          <a:prstGeom prst="roundRect">
            <a:avLst>
              <a:gd name="adj" fmla="val 48889"/>
            </a:avLst>
          </a:prstGeom>
          <a:solidFill>
            <a:srgbClr val="E8ECF7"/>
          </a:solidFill>
          <a:ln/>
        </p:spPr>
        <p:txBody>
          <a:bodyPr/>
          <a:lstStyle/>
          <a:p>
            <a:endParaRPr lang="ko-Kore-KR" altLang="en-US"/>
          </a:p>
        </p:txBody>
      </p:sp>
      <p:sp>
        <p:nvSpPr>
          <p:cNvPr id="7" name="Text 5"/>
          <p:cNvSpPr/>
          <p:nvPr/>
        </p:nvSpPr>
        <p:spPr>
          <a:xfrm>
            <a:off x="640080" y="2697480"/>
            <a:ext cx="1691640" cy="411480"/>
          </a:xfrm>
          <a:prstGeom prst="rect">
            <a:avLst/>
          </a:prstGeom>
          <a:noFill/>
          <a:ln/>
        </p:spPr>
        <p:txBody>
          <a:bodyPr wrap="square" rtlCol="0" anchor="ctr"/>
          <a:lstStyle/>
          <a:p>
            <a:pPr marL="0" indent="0" algn="ctr">
              <a:buNone/>
            </a:pPr>
            <a:r>
              <a:rPr lang="en-US" sz="1100" dirty="0">
                <a:solidFill>
                  <a:srgbClr val="1E2761"/>
                </a:solidFill>
                <a:latin typeface="맑은 고딕" pitchFamily="34" charset="0"/>
                <a:ea typeface="맑은 고딕" pitchFamily="34" charset="-122"/>
                <a:cs typeface="맑은 고딕" pitchFamily="34" charset="-120"/>
              </a:rPr>
              <a:t>ID 중복</a:t>
            </a:r>
            <a:endParaRPr lang="en-US" sz="1100" dirty="0"/>
          </a:p>
        </p:txBody>
      </p:sp>
      <p:sp>
        <p:nvSpPr>
          <p:cNvPr id="8" name="Shape 6"/>
          <p:cNvSpPr/>
          <p:nvPr/>
        </p:nvSpPr>
        <p:spPr>
          <a:xfrm>
            <a:off x="2468880" y="2697480"/>
            <a:ext cx="1691640" cy="411480"/>
          </a:xfrm>
          <a:prstGeom prst="roundRect">
            <a:avLst>
              <a:gd name="adj" fmla="val 48889"/>
            </a:avLst>
          </a:prstGeom>
          <a:solidFill>
            <a:srgbClr val="E8ECF7"/>
          </a:solidFill>
          <a:ln/>
        </p:spPr>
        <p:txBody>
          <a:bodyPr/>
          <a:lstStyle/>
          <a:p>
            <a:endParaRPr lang="ko-Kore-KR" altLang="en-US"/>
          </a:p>
        </p:txBody>
      </p:sp>
      <p:sp>
        <p:nvSpPr>
          <p:cNvPr id="9" name="Text 7"/>
          <p:cNvSpPr/>
          <p:nvPr/>
        </p:nvSpPr>
        <p:spPr>
          <a:xfrm>
            <a:off x="2468880" y="2697480"/>
            <a:ext cx="1691640" cy="411480"/>
          </a:xfrm>
          <a:prstGeom prst="rect">
            <a:avLst/>
          </a:prstGeom>
          <a:noFill/>
          <a:ln/>
        </p:spPr>
        <p:txBody>
          <a:bodyPr wrap="square" rtlCol="0" anchor="ctr"/>
          <a:lstStyle/>
          <a:p>
            <a:pPr marL="0" indent="0" algn="ctr">
              <a:buNone/>
            </a:pPr>
            <a:r>
              <a:rPr lang="en-US" sz="1100" dirty="0">
                <a:solidFill>
                  <a:srgbClr val="1E2761"/>
                </a:solidFill>
                <a:latin typeface="맑은 고딕" pitchFamily="34" charset="0"/>
                <a:ea typeface="맑은 고딕" pitchFamily="34" charset="-122"/>
                <a:cs typeface="맑은 고딕" pitchFamily="34" charset="-120"/>
              </a:rPr>
              <a:t>질문 누락</a:t>
            </a:r>
            <a:endParaRPr lang="en-US" sz="1100" dirty="0"/>
          </a:p>
        </p:txBody>
      </p:sp>
      <p:sp>
        <p:nvSpPr>
          <p:cNvPr id="10" name="Shape 8"/>
          <p:cNvSpPr/>
          <p:nvPr/>
        </p:nvSpPr>
        <p:spPr>
          <a:xfrm>
            <a:off x="4297680" y="2697480"/>
            <a:ext cx="1691640" cy="411480"/>
          </a:xfrm>
          <a:prstGeom prst="roundRect">
            <a:avLst>
              <a:gd name="adj" fmla="val 48889"/>
            </a:avLst>
          </a:prstGeom>
          <a:solidFill>
            <a:srgbClr val="E8ECF7"/>
          </a:solidFill>
          <a:ln/>
        </p:spPr>
        <p:txBody>
          <a:bodyPr/>
          <a:lstStyle/>
          <a:p>
            <a:endParaRPr lang="ko-Kore-KR" altLang="en-US"/>
          </a:p>
        </p:txBody>
      </p:sp>
      <p:sp>
        <p:nvSpPr>
          <p:cNvPr id="11" name="Text 9"/>
          <p:cNvSpPr/>
          <p:nvPr/>
        </p:nvSpPr>
        <p:spPr>
          <a:xfrm>
            <a:off x="4297680" y="2697480"/>
            <a:ext cx="1691640" cy="411480"/>
          </a:xfrm>
          <a:prstGeom prst="rect">
            <a:avLst/>
          </a:prstGeom>
          <a:noFill/>
          <a:ln/>
        </p:spPr>
        <p:txBody>
          <a:bodyPr wrap="square" rtlCol="0" anchor="ctr"/>
          <a:lstStyle/>
          <a:p>
            <a:pPr marL="0" indent="0" algn="ctr">
              <a:buNone/>
            </a:pPr>
            <a:r>
              <a:rPr lang="en-US" sz="1100" dirty="0">
                <a:solidFill>
                  <a:srgbClr val="1E2761"/>
                </a:solidFill>
                <a:latin typeface="맑은 고딕" pitchFamily="34" charset="0"/>
                <a:ea typeface="맑은 고딕" pitchFamily="34" charset="-122"/>
                <a:cs typeface="맑은 고딕" pitchFamily="34" charset="-120"/>
              </a:rPr>
              <a:t>답변 누락</a:t>
            </a:r>
            <a:endParaRPr lang="en-US" sz="1100" dirty="0"/>
          </a:p>
        </p:txBody>
      </p:sp>
      <p:sp>
        <p:nvSpPr>
          <p:cNvPr id="12" name="Shape 10"/>
          <p:cNvSpPr/>
          <p:nvPr/>
        </p:nvSpPr>
        <p:spPr>
          <a:xfrm>
            <a:off x="6126480" y="2697480"/>
            <a:ext cx="1691640" cy="411480"/>
          </a:xfrm>
          <a:prstGeom prst="roundRect">
            <a:avLst>
              <a:gd name="adj" fmla="val 48889"/>
            </a:avLst>
          </a:prstGeom>
          <a:solidFill>
            <a:srgbClr val="E8ECF7"/>
          </a:solidFill>
          <a:ln/>
        </p:spPr>
        <p:txBody>
          <a:bodyPr/>
          <a:lstStyle/>
          <a:p>
            <a:endParaRPr lang="ko-Kore-KR" altLang="en-US"/>
          </a:p>
        </p:txBody>
      </p:sp>
      <p:sp>
        <p:nvSpPr>
          <p:cNvPr id="13" name="Text 11"/>
          <p:cNvSpPr/>
          <p:nvPr/>
        </p:nvSpPr>
        <p:spPr>
          <a:xfrm>
            <a:off x="6126480" y="2697480"/>
            <a:ext cx="1691640" cy="411480"/>
          </a:xfrm>
          <a:prstGeom prst="rect">
            <a:avLst/>
          </a:prstGeom>
          <a:noFill/>
          <a:ln/>
        </p:spPr>
        <p:txBody>
          <a:bodyPr wrap="square" rtlCol="0" anchor="ctr"/>
          <a:lstStyle/>
          <a:p>
            <a:pPr marL="0" indent="0" algn="ctr">
              <a:buNone/>
            </a:pPr>
            <a:r>
              <a:rPr lang="en-US" sz="1100" dirty="0">
                <a:solidFill>
                  <a:srgbClr val="1E2761"/>
                </a:solidFill>
                <a:latin typeface="맑은 고딕" pitchFamily="34" charset="0"/>
                <a:ea typeface="맑은 고딕" pitchFamily="34" charset="-122"/>
                <a:cs typeface="맑은 고딕" pitchFamily="34" charset="-120"/>
              </a:rPr>
              <a:t>짧은 답변</a:t>
            </a:r>
            <a:endParaRPr lang="en-US" sz="1100" dirty="0"/>
          </a:p>
        </p:txBody>
      </p:sp>
      <p:sp>
        <p:nvSpPr>
          <p:cNvPr id="14" name="Shape 12"/>
          <p:cNvSpPr/>
          <p:nvPr/>
        </p:nvSpPr>
        <p:spPr>
          <a:xfrm>
            <a:off x="640080" y="3246120"/>
            <a:ext cx="1691640" cy="411480"/>
          </a:xfrm>
          <a:prstGeom prst="roundRect">
            <a:avLst>
              <a:gd name="adj" fmla="val 48889"/>
            </a:avLst>
          </a:prstGeom>
          <a:solidFill>
            <a:srgbClr val="E8ECF7"/>
          </a:solidFill>
          <a:ln/>
        </p:spPr>
        <p:txBody>
          <a:bodyPr/>
          <a:lstStyle/>
          <a:p>
            <a:endParaRPr lang="ko-Kore-KR" altLang="en-US"/>
          </a:p>
        </p:txBody>
      </p:sp>
      <p:sp>
        <p:nvSpPr>
          <p:cNvPr id="15" name="Text 13"/>
          <p:cNvSpPr/>
          <p:nvPr/>
        </p:nvSpPr>
        <p:spPr>
          <a:xfrm>
            <a:off x="640080" y="3246120"/>
            <a:ext cx="1691640" cy="411480"/>
          </a:xfrm>
          <a:prstGeom prst="rect">
            <a:avLst/>
          </a:prstGeom>
          <a:noFill/>
          <a:ln/>
        </p:spPr>
        <p:txBody>
          <a:bodyPr wrap="square" rtlCol="0" anchor="ctr"/>
          <a:lstStyle/>
          <a:p>
            <a:pPr marL="0" indent="0" algn="ctr">
              <a:buNone/>
            </a:pPr>
            <a:r>
              <a:rPr lang="en-US" sz="1100" dirty="0">
                <a:solidFill>
                  <a:srgbClr val="1E2761"/>
                </a:solidFill>
                <a:latin typeface="맑은 고딕" pitchFamily="34" charset="0"/>
                <a:ea typeface="맑은 고딕" pitchFamily="34" charset="-122"/>
                <a:cs typeface="맑은 고딕" pitchFamily="34" charset="-120"/>
              </a:rPr>
              <a:t>출처 누락</a:t>
            </a:r>
            <a:endParaRPr lang="en-US" sz="1100" dirty="0"/>
          </a:p>
        </p:txBody>
      </p:sp>
      <p:sp>
        <p:nvSpPr>
          <p:cNvPr id="16" name="Shape 14"/>
          <p:cNvSpPr/>
          <p:nvPr/>
        </p:nvSpPr>
        <p:spPr>
          <a:xfrm>
            <a:off x="2468880" y="3246120"/>
            <a:ext cx="1691640" cy="411480"/>
          </a:xfrm>
          <a:prstGeom prst="roundRect">
            <a:avLst>
              <a:gd name="adj" fmla="val 48889"/>
            </a:avLst>
          </a:prstGeom>
          <a:solidFill>
            <a:srgbClr val="E8ECF7"/>
          </a:solidFill>
          <a:ln/>
        </p:spPr>
        <p:txBody>
          <a:bodyPr/>
          <a:lstStyle/>
          <a:p>
            <a:endParaRPr lang="ko-Kore-KR" altLang="en-US"/>
          </a:p>
        </p:txBody>
      </p:sp>
      <p:sp>
        <p:nvSpPr>
          <p:cNvPr id="17" name="Text 15"/>
          <p:cNvSpPr/>
          <p:nvPr/>
        </p:nvSpPr>
        <p:spPr>
          <a:xfrm>
            <a:off x="2468880" y="3246120"/>
            <a:ext cx="1691640" cy="411480"/>
          </a:xfrm>
          <a:prstGeom prst="rect">
            <a:avLst/>
          </a:prstGeom>
          <a:noFill/>
          <a:ln/>
        </p:spPr>
        <p:txBody>
          <a:bodyPr wrap="square" rtlCol="0" anchor="ctr"/>
          <a:lstStyle/>
          <a:p>
            <a:pPr marL="0" indent="0" algn="ctr">
              <a:buNone/>
            </a:pPr>
            <a:r>
              <a:rPr lang="en-US" sz="1100" dirty="0">
                <a:solidFill>
                  <a:srgbClr val="1E2761"/>
                </a:solidFill>
                <a:latin typeface="맑은 고딕" pitchFamily="34" charset="0"/>
                <a:ea typeface="맑은 고딕" pitchFamily="34" charset="-122"/>
                <a:cs typeface="맑은 고딕" pitchFamily="34" charset="-120"/>
              </a:rPr>
              <a:t>권리 확인 필요</a:t>
            </a:r>
            <a:endParaRPr lang="en-US" sz="1100" dirty="0"/>
          </a:p>
        </p:txBody>
      </p:sp>
      <p:sp>
        <p:nvSpPr>
          <p:cNvPr id="18" name="Shape 16"/>
          <p:cNvSpPr/>
          <p:nvPr/>
        </p:nvSpPr>
        <p:spPr>
          <a:xfrm>
            <a:off x="4297680" y="3246120"/>
            <a:ext cx="1691640" cy="411480"/>
          </a:xfrm>
          <a:prstGeom prst="roundRect">
            <a:avLst>
              <a:gd name="adj" fmla="val 48889"/>
            </a:avLst>
          </a:prstGeom>
          <a:solidFill>
            <a:srgbClr val="E8ECF7"/>
          </a:solidFill>
          <a:ln/>
        </p:spPr>
        <p:txBody>
          <a:bodyPr/>
          <a:lstStyle/>
          <a:p>
            <a:endParaRPr lang="ko-Kore-KR" altLang="en-US"/>
          </a:p>
        </p:txBody>
      </p:sp>
      <p:sp>
        <p:nvSpPr>
          <p:cNvPr id="19" name="Text 17"/>
          <p:cNvSpPr/>
          <p:nvPr/>
        </p:nvSpPr>
        <p:spPr>
          <a:xfrm>
            <a:off x="4297680" y="3246120"/>
            <a:ext cx="1691640" cy="411480"/>
          </a:xfrm>
          <a:prstGeom prst="rect">
            <a:avLst/>
          </a:prstGeom>
          <a:noFill/>
          <a:ln/>
        </p:spPr>
        <p:txBody>
          <a:bodyPr wrap="square" rtlCol="0" anchor="ctr"/>
          <a:lstStyle/>
          <a:p>
            <a:pPr marL="0" indent="0" algn="ctr">
              <a:buNone/>
            </a:pPr>
            <a:r>
              <a:rPr lang="en-US" sz="1100" dirty="0">
                <a:solidFill>
                  <a:srgbClr val="1E2761"/>
                </a:solidFill>
                <a:latin typeface="맑은 고딕" pitchFamily="34" charset="0"/>
                <a:ea typeface="맑은 고딕" pitchFamily="34" charset="-122"/>
                <a:cs typeface="맑은 고딕" pitchFamily="34" charset="-120"/>
              </a:rPr>
              <a:t>안전 실패</a:t>
            </a:r>
            <a:endParaRPr lang="en-US" sz="1100" dirty="0"/>
          </a:p>
        </p:txBody>
      </p:sp>
      <p:sp>
        <p:nvSpPr>
          <p:cNvPr id="20" name="Shape 18"/>
          <p:cNvSpPr/>
          <p:nvPr/>
        </p:nvSpPr>
        <p:spPr>
          <a:xfrm>
            <a:off x="6126480" y="3246120"/>
            <a:ext cx="1691640" cy="411480"/>
          </a:xfrm>
          <a:prstGeom prst="roundRect">
            <a:avLst>
              <a:gd name="adj" fmla="val 48889"/>
            </a:avLst>
          </a:prstGeom>
          <a:solidFill>
            <a:srgbClr val="E8ECF7"/>
          </a:solidFill>
          <a:ln/>
        </p:spPr>
        <p:txBody>
          <a:bodyPr/>
          <a:lstStyle/>
          <a:p>
            <a:endParaRPr lang="ko-Kore-KR" altLang="en-US"/>
          </a:p>
        </p:txBody>
      </p:sp>
      <p:sp>
        <p:nvSpPr>
          <p:cNvPr id="21" name="Text 19"/>
          <p:cNvSpPr/>
          <p:nvPr/>
        </p:nvSpPr>
        <p:spPr>
          <a:xfrm>
            <a:off x="6126480" y="3246120"/>
            <a:ext cx="1691640" cy="411480"/>
          </a:xfrm>
          <a:prstGeom prst="rect">
            <a:avLst/>
          </a:prstGeom>
          <a:noFill/>
          <a:ln/>
        </p:spPr>
        <p:txBody>
          <a:bodyPr wrap="square" rtlCol="0" anchor="ctr"/>
          <a:lstStyle/>
          <a:p>
            <a:pPr marL="0" indent="0" algn="ctr">
              <a:buNone/>
            </a:pPr>
            <a:r>
              <a:rPr lang="en-US" sz="1100" dirty="0">
                <a:solidFill>
                  <a:srgbClr val="1E2761"/>
                </a:solidFill>
                <a:latin typeface="맑은 고딕" pitchFamily="34" charset="0"/>
                <a:ea typeface="맑은 고딕" pitchFamily="34" charset="-122"/>
                <a:cs typeface="맑은 고딕" pitchFamily="34" charset="-120"/>
              </a:rPr>
              <a:t>검수자 누락</a:t>
            </a:r>
            <a:endParaRPr lang="en-US" sz="1100" dirty="0"/>
          </a:p>
        </p:txBody>
      </p:sp>
      <p:sp>
        <p:nvSpPr>
          <p:cNvPr id="22" name="Shape 20"/>
          <p:cNvSpPr/>
          <p:nvPr/>
        </p:nvSpPr>
        <p:spPr>
          <a:xfrm>
            <a:off x="640080" y="4160520"/>
            <a:ext cx="3474720" cy="1371600"/>
          </a:xfrm>
          <a:prstGeom prst="roundRect">
            <a:avLst>
              <a:gd name="adj" fmla="val 6667"/>
            </a:avLst>
          </a:prstGeom>
          <a:solidFill>
            <a:srgbClr val="F2F5FA"/>
          </a:solidFill>
          <a:ln/>
          <a:effectLst>
            <a:outerShdw blurRad="63500" dist="25400" dir="5400000" algn="bl" rotWithShape="0">
              <a:srgbClr val="C7CBD8">
                <a:alpha val="35000"/>
              </a:srgbClr>
            </a:outerShdw>
          </a:effectLst>
        </p:spPr>
        <p:txBody>
          <a:bodyPr/>
          <a:lstStyle/>
          <a:p>
            <a:endParaRPr lang="ko-Kore-KR" altLang="en-US"/>
          </a:p>
        </p:txBody>
      </p:sp>
      <p:sp>
        <p:nvSpPr>
          <p:cNvPr id="23" name="Text 21"/>
          <p:cNvSpPr/>
          <p:nvPr/>
        </p:nvSpPr>
        <p:spPr>
          <a:xfrm>
            <a:off x="640080" y="4343400"/>
            <a:ext cx="3474720" cy="640080"/>
          </a:xfrm>
          <a:prstGeom prst="rect">
            <a:avLst/>
          </a:prstGeom>
          <a:noFill/>
          <a:ln/>
        </p:spPr>
        <p:txBody>
          <a:bodyPr wrap="square" rtlCol="0" anchor="ctr"/>
          <a:lstStyle/>
          <a:p>
            <a:pPr marL="0" indent="0" algn="ctr">
              <a:buNone/>
            </a:pPr>
            <a:r>
              <a:rPr lang="en-US" sz="3000" b="1" dirty="0">
                <a:solidFill>
                  <a:srgbClr val="028090"/>
                </a:solidFill>
                <a:latin typeface="맑은 고딕" pitchFamily="34" charset="0"/>
                <a:ea typeface="맑은 고딕" pitchFamily="34" charset="-122"/>
                <a:cs typeface="맑은 고딕" pitchFamily="34" charset="-120"/>
              </a:rPr>
              <a:t>100%</a:t>
            </a:r>
            <a:endParaRPr lang="en-US" sz="3000" dirty="0"/>
          </a:p>
        </p:txBody>
      </p:sp>
      <p:sp>
        <p:nvSpPr>
          <p:cNvPr id="24" name="Text 22"/>
          <p:cNvSpPr/>
          <p:nvPr/>
        </p:nvSpPr>
        <p:spPr>
          <a:xfrm>
            <a:off x="640080" y="5029200"/>
            <a:ext cx="3474720" cy="365760"/>
          </a:xfrm>
          <a:prstGeom prst="rect">
            <a:avLst/>
          </a:prstGeom>
          <a:noFill/>
          <a:ln/>
        </p:spPr>
        <p:txBody>
          <a:bodyPr wrap="square" rtlCol="0" anchor="ctr"/>
          <a:lstStyle/>
          <a:p>
            <a:pPr marL="0" indent="0" algn="ctr">
              <a:buNone/>
            </a:pPr>
            <a:r>
              <a:rPr lang="en-US" sz="1200" dirty="0">
                <a:solidFill>
                  <a:srgbClr val="5F6368"/>
                </a:solidFill>
                <a:latin typeface="맑은 고딕" pitchFamily="34" charset="0"/>
                <a:ea typeface="맑은 고딕" pitchFamily="34" charset="-122"/>
                <a:cs typeface="맑은 고딕" pitchFamily="34" charset="-120"/>
              </a:rPr>
              <a:t>파일럿 10건 라벨 일치율</a:t>
            </a:r>
            <a:endParaRPr lang="en-US" sz="1200" dirty="0"/>
          </a:p>
        </p:txBody>
      </p:sp>
      <p:sp>
        <p:nvSpPr>
          <p:cNvPr id="25" name="Shape 23"/>
          <p:cNvSpPr/>
          <p:nvPr/>
        </p:nvSpPr>
        <p:spPr>
          <a:xfrm>
            <a:off x="4343400" y="4160520"/>
            <a:ext cx="3474720" cy="1371600"/>
          </a:xfrm>
          <a:prstGeom prst="roundRect">
            <a:avLst>
              <a:gd name="adj" fmla="val 6667"/>
            </a:avLst>
          </a:prstGeom>
          <a:solidFill>
            <a:srgbClr val="F2F5FA"/>
          </a:solidFill>
          <a:ln/>
          <a:effectLst>
            <a:outerShdw blurRad="63500" dist="25400" dir="5400000" algn="bl" rotWithShape="0">
              <a:srgbClr val="C7CBD8">
                <a:alpha val="35000"/>
              </a:srgbClr>
            </a:outerShdw>
          </a:effectLst>
        </p:spPr>
        <p:txBody>
          <a:bodyPr/>
          <a:lstStyle/>
          <a:p>
            <a:endParaRPr lang="ko-Kore-KR" altLang="en-US"/>
          </a:p>
        </p:txBody>
      </p:sp>
      <p:sp>
        <p:nvSpPr>
          <p:cNvPr id="26" name="Text 24"/>
          <p:cNvSpPr/>
          <p:nvPr/>
        </p:nvSpPr>
        <p:spPr>
          <a:xfrm>
            <a:off x="4343400" y="4343400"/>
            <a:ext cx="3474720" cy="640080"/>
          </a:xfrm>
          <a:prstGeom prst="rect">
            <a:avLst/>
          </a:prstGeom>
          <a:noFill/>
          <a:ln/>
        </p:spPr>
        <p:txBody>
          <a:bodyPr wrap="square" rtlCol="0" anchor="ctr"/>
          <a:lstStyle/>
          <a:p>
            <a:pPr marL="0" indent="0" algn="ctr">
              <a:buNone/>
            </a:pPr>
            <a:r>
              <a:rPr lang="en-US" sz="3000" b="1" dirty="0">
                <a:solidFill>
                  <a:srgbClr val="1E2761"/>
                </a:solidFill>
                <a:latin typeface="맑은 고딕" pitchFamily="34" charset="0"/>
                <a:ea typeface="맑은 고딕" pitchFamily="34" charset="-122"/>
                <a:cs typeface="맑은 고딕" pitchFamily="34" charset="-120"/>
              </a:rPr>
              <a:t>0건</a:t>
            </a:r>
            <a:endParaRPr lang="en-US" sz="3000" dirty="0"/>
          </a:p>
        </p:txBody>
      </p:sp>
      <p:sp>
        <p:nvSpPr>
          <p:cNvPr id="27" name="Text 25"/>
          <p:cNvSpPr/>
          <p:nvPr/>
        </p:nvSpPr>
        <p:spPr>
          <a:xfrm>
            <a:off x="4343400" y="5029200"/>
            <a:ext cx="3474720" cy="365760"/>
          </a:xfrm>
          <a:prstGeom prst="rect">
            <a:avLst/>
          </a:prstGeom>
          <a:noFill/>
          <a:ln/>
        </p:spPr>
        <p:txBody>
          <a:bodyPr wrap="square" rtlCol="0" anchor="ctr"/>
          <a:lstStyle/>
          <a:p>
            <a:pPr marL="0" indent="0" algn="ctr">
              <a:buNone/>
            </a:pPr>
            <a:r>
              <a:rPr lang="en-US" sz="1200" dirty="0">
                <a:solidFill>
                  <a:srgbClr val="5F6368"/>
                </a:solidFill>
                <a:latin typeface="맑은 고딕" pitchFamily="34" charset="0"/>
                <a:ea typeface="맑은 고딕" pitchFamily="34" charset="-122"/>
                <a:cs typeface="맑은 고딕" pitchFamily="34" charset="-120"/>
              </a:rPr>
              <a:t>불일치·조정 사례</a:t>
            </a:r>
            <a:endParaRPr lang="en-US" sz="1200" dirty="0"/>
          </a:p>
        </p:txBody>
      </p:sp>
      <p:sp>
        <p:nvSpPr>
          <p:cNvPr id="28" name="Shape 26"/>
          <p:cNvSpPr/>
          <p:nvPr/>
        </p:nvSpPr>
        <p:spPr>
          <a:xfrm>
            <a:off x="8046720" y="4160520"/>
            <a:ext cx="3474720" cy="1371600"/>
          </a:xfrm>
          <a:prstGeom prst="roundRect">
            <a:avLst>
              <a:gd name="adj" fmla="val 6667"/>
            </a:avLst>
          </a:prstGeom>
          <a:solidFill>
            <a:srgbClr val="F2F5FA"/>
          </a:solidFill>
          <a:ln/>
          <a:effectLst>
            <a:outerShdw blurRad="63500" dist="25400" dir="5400000" algn="bl" rotWithShape="0">
              <a:srgbClr val="C7CBD8">
                <a:alpha val="35000"/>
              </a:srgbClr>
            </a:outerShdw>
          </a:effectLst>
        </p:spPr>
        <p:txBody>
          <a:bodyPr/>
          <a:lstStyle/>
          <a:p>
            <a:endParaRPr lang="ko-Kore-KR" altLang="en-US"/>
          </a:p>
        </p:txBody>
      </p:sp>
      <p:sp>
        <p:nvSpPr>
          <p:cNvPr id="29" name="Text 27"/>
          <p:cNvSpPr/>
          <p:nvPr/>
        </p:nvSpPr>
        <p:spPr>
          <a:xfrm>
            <a:off x="8046720" y="4343400"/>
            <a:ext cx="3474720" cy="640080"/>
          </a:xfrm>
          <a:prstGeom prst="rect">
            <a:avLst/>
          </a:prstGeom>
          <a:noFill/>
          <a:ln/>
        </p:spPr>
        <p:txBody>
          <a:bodyPr wrap="square" rtlCol="0" anchor="ctr"/>
          <a:lstStyle/>
          <a:p>
            <a:pPr marL="0" indent="0" algn="ctr">
              <a:buNone/>
            </a:pPr>
            <a:r>
              <a:rPr lang="en-US" sz="3000" b="1" dirty="0">
                <a:solidFill>
                  <a:srgbClr val="D93025"/>
                </a:solidFill>
                <a:latin typeface="맑은 고딕" pitchFamily="34" charset="0"/>
                <a:ea typeface="맑은 고딕" pitchFamily="34" charset="-122"/>
                <a:cs typeface="맑은 고딕" pitchFamily="34" charset="-120"/>
              </a:rPr>
              <a:t>0 · 0 · 0</a:t>
            </a:r>
            <a:endParaRPr lang="en-US" sz="3000" dirty="0"/>
          </a:p>
        </p:txBody>
      </p:sp>
      <p:sp>
        <p:nvSpPr>
          <p:cNvPr id="30" name="Text 28"/>
          <p:cNvSpPr/>
          <p:nvPr/>
        </p:nvSpPr>
        <p:spPr>
          <a:xfrm>
            <a:off x="8046720" y="5029200"/>
            <a:ext cx="3474720" cy="365760"/>
          </a:xfrm>
          <a:prstGeom prst="rect">
            <a:avLst/>
          </a:prstGeom>
          <a:noFill/>
          <a:ln/>
        </p:spPr>
        <p:txBody>
          <a:bodyPr wrap="square" rtlCol="0" anchor="ctr"/>
          <a:lstStyle/>
          <a:p>
            <a:pPr marL="0" indent="0" algn="ctr">
              <a:buNone/>
            </a:pPr>
            <a:r>
              <a:rPr lang="en-US" sz="1200" dirty="0">
                <a:solidFill>
                  <a:srgbClr val="5F6368"/>
                </a:solidFill>
                <a:latin typeface="맑은 고딕" pitchFamily="34" charset="0"/>
                <a:ea typeface="맑은 고딕" pitchFamily="34" charset="-122"/>
                <a:cs typeface="맑은 고딕" pitchFamily="34" charset="-120"/>
              </a:rPr>
              <a:t>오류·주의·미통과</a:t>
            </a:r>
            <a:endParaRPr lang="en-US" sz="1200" dirty="0"/>
          </a:p>
        </p:txBody>
      </p:sp>
      <p:sp>
        <p:nvSpPr>
          <p:cNvPr id="31" name="Text 29"/>
          <p:cNvSpPr/>
          <p:nvPr/>
        </p:nvSpPr>
        <p:spPr>
          <a:xfrm>
            <a:off x="548640" y="6446520"/>
            <a:ext cx="11064240" cy="274320"/>
          </a:xfrm>
          <a:prstGeom prst="rect">
            <a:avLst/>
          </a:prstGeom>
          <a:noFill/>
          <a:ln/>
        </p:spPr>
        <p:txBody>
          <a:bodyPr wrap="square" rtlCol="0" anchor="ctr"/>
          <a:lstStyle/>
          <a:p>
            <a:pPr marL="0" indent="0">
              <a:buNone/>
            </a:pPr>
            <a:r>
              <a:rPr lang="en-US" sz="900" dirty="0">
                <a:solidFill>
                  <a:srgbClr val="9AA0B4"/>
                </a:solidFill>
                <a:latin typeface="맑은 고딕" pitchFamily="34" charset="0"/>
                <a:ea typeface="맑은 고딕" pitchFamily="34" charset="-122"/>
                <a:cs typeface="맑은 고딕" pitchFamily="34" charset="-120"/>
              </a:rPr>
              <a:t>부산 도시철도 이용자를 위한 Q/A · Subway Busan 팀   |   6</a:t>
            </a:r>
            <a:endParaRPr lang="en-US" sz="9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548640" y="365760"/>
            <a:ext cx="10972800" cy="292608"/>
          </a:xfrm>
          <a:prstGeom prst="rect">
            <a:avLst/>
          </a:prstGeom>
          <a:noFill/>
          <a:ln/>
        </p:spPr>
        <p:txBody>
          <a:bodyPr wrap="square" rtlCol="0" anchor="ctr"/>
          <a:lstStyle/>
          <a:p>
            <a:pPr marL="0" indent="0">
              <a:buNone/>
            </a:pPr>
            <a:r>
              <a:rPr lang="en-US" sz="1200" b="1" kern="0" spc="200" dirty="0">
                <a:solidFill>
                  <a:srgbClr val="028090"/>
                </a:solidFill>
                <a:latin typeface="맑은 고딕" pitchFamily="34" charset="0"/>
                <a:ea typeface="맑은 고딕" pitchFamily="34" charset="-122"/>
                <a:cs typeface="맑은 고딕" pitchFamily="34" charset="-120"/>
              </a:rPr>
              <a:t>RESULT</a:t>
            </a:r>
            <a:endParaRPr lang="en-US" sz="1200" dirty="0"/>
          </a:p>
        </p:txBody>
      </p:sp>
      <p:sp>
        <p:nvSpPr>
          <p:cNvPr id="3" name="Text 1"/>
          <p:cNvSpPr/>
          <p:nvPr/>
        </p:nvSpPr>
        <p:spPr>
          <a:xfrm>
            <a:off x="548640" y="621792"/>
            <a:ext cx="11064240" cy="640080"/>
          </a:xfrm>
          <a:prstGeom prst="rect">
            <a:avLst/>
          </a:prstGeom>
          <a:noFill/>
          <a:ln/>
        </p:spPr>
        <p:txBody>
          <a:bodyPr wrap="square" rtlCol="0" anchor="ctr"/>
          <a:lstStyle/>
          <a:p>
            <a:pPr marL="0" indent="0">
              <a:buNone/>
            </a:pPr>
            <a:r>
              <a:rPr lang="en-US" sz="2800" b="1" dirty="0">
                <a:solidFill>
                  <a:srgbClr val="1E2761"/>
                </a:solidFill>
                <a:latin typeface="맑은 고딕" pitchFamily="34" charset="0"/>
                <a:ea typeface="맑은 고딕" pitchFamily="34" charset="-122"/>
                <a:cs typeface="맑은 고딕" pitchFamily="34" charset="-120"/>
              </a:rPr>
              <a:t>품질 결과 &amp; 대표 데이터</a:t>
            </a:r>
            <a:endParaRPr lang="en-US" sz="2800" dirty="0"/>
          </a:p>
        </p:txBody>
      </p:sp>
      <p:sp>
        <p:nvSpPr>
          <p:cNvPr id="4" name="Shape 2"/>
          <p:cNvSpPr/>
          <p:nvPr/>
        </p:nvSpPr>
        <p:spPr>
          <a:xfrm>
            <a:off x="640080" y="1554480"/>
            <a:ext cx="2560320" cy="1371600"/>
          </a:xfrm>
          <a:prstGeom prst="roundRect">
            <a:avLst>
              <a:gd name="adj" fmla="val 6667"/>
            </a:avLst>
          </a:prstGeom>
          <a:solidFill>
            <a:srgbClr val="F2F5FA"/>
          </a:solidFill>
          <a:ln/>
          <a:effectLst>
            <a:outerShdw blurRad="63500" dist="25400" dir="5400000" algn="bl" rotWithShape="0">
              <a:srgbClr val="C7CBD8">
                <a:alpha val="35000"/>
              </a:srgbClr>
            </a:outerShdw>
          </a:effectLst>
        </p:spPr>
        <p:txBody>
          <a:bodyPr/>
          <a:lstStyle/>
          <a:p>
            <a:endParaRPr lang="ko-Kore-KR" altLang="en-US"/>
          </a:p>
        </p:txBody>
      </p:sp>
      <p:sp>
        <p:nvSpPr>
          <p:cNvPr id="5" name="Text 3"/>
          <p:cNvSpPr/>
          <p:nvPr/>
        </p:nvSpPr>
        <p:spPr>
          <a:xfrm>
            <a:off x="640080" y="1755648"/>
            <a:ext cx="2560320" cy="640080"/>
          </a:xfrm>
          <a:prstGeom prst="rect">
            <a:avLst/>
          </a:prstGeom>
          <a:noFill/>
          <a:ln/>
        </p:spPr>
        <p:txBody>
          <a:bodyPr wrap="square" rtlCol="0" anchor="ctr"/>
          <a:lstStyle/>
          <a:p>
            <a:pPr marL="0" indent="0" algn="ctr">
              <a:buNone/>
            </a:pPr>
            <a:r>
              <a:rPr lang="en-US" sz="2800" b="1" dirty="0">
                <a:solidFill>
                  <a:srgbClr val="1E2761"/>
                </a:solidFill>
                <a:latin typeface="맑은 고딕" pitchFamily="34" charset="0"/>
                <a:ea typeface="맑은 고딕" pitchFamily="34" charset="-122"/>
                <a:cs typeface="맑은 고딕" pitchFamily="34" charset="-120"/>
              </a:rPr>
              <a:t>1,000</a:t>
            </a:r>
            <a:endParaRPr lang="en-US" sz="2800" dirty="0"/>
          </a:p>
        </p:txBody>
      </p:sp>
      <p:sp>
        <p:nvSpPr>
          <p:cNvPr id="6" name="Text 4"/>
          <p:cNvSpPr/>
          <p:nvPr/>
        </p:nvSpPr>
        <p:spPr>
          <a:xfrm>
            <a:off x="640080" y="2450592"/>
            <a:ext cx="2560320" cy="365760"/>
          </a:xfrm>
          <a:prstGeom prst="rect">
            <a:avLst/>
          </a:prstGeom>
          <a:noFill/>
          <a:ln/>
        </p:spPr>
        <p:txBody>
          <a:bodyPr wrap="square" rtlCol="0" anchor="ctr"/>
          <a:lstStyle/>
          <a:p>
            <a:pPr marL="0" indent="0" algn="ctr">
              <a:buNone/>
            </a:pPr>
            <a:r>
              <a:rPr lang="en-US" sz="1150" dirty="0">
                <a:solidFill>
                  <a:srgbClr val="5F6368"/>
                </a:solidFill>
                <a:latin typeface="맑은 고딕" pitchFamily="34" charset="0"/>
                <a:ea typeface="맑은 고딕" pitchFamily="34" charset="-122"/>
                <a:cs typeface="맑은 고딕" pitchFamily="34" charset="-120"/>
              </a:rPr>
              <a:t>전체 행 / 검수 통과</a:t>
            </a:r>
            <a:endParaRPr lang="en-US" sz="1150" dirty="0"/>
          </a:p>
        </p:txBody>
      </p:sp>
      <p:sp>
        <p:nvSpPr>
          <p:cNvPr id="7" name="Shape 5"/>
          <p:cNvSpPr/>
          <p:nvPr/>
        </p:nvSpPr>
        <p:spPr>
          <a:xfrm>
            <a:off x="3429000" y="1554480"/>
            <a:ext cx="2560320" cy="1371600"/>
          </a:xfrm>
          <a:prstGeom prst="roundRect">
            <a:avLst>
              <a:gd name="adj" fmla="val 6667"/>
            </a:avLst>
          </a:prstGeom>
          <a:solidFill>
            <a:srgbClr val="F2F5FA"/>
          </a:solidFill>
          <a:ln/>
          <a:effectLst>
            <a:outerShdw blurRad="63500" dist="25400" dir="5400000" algn="bl" rotWithShape="0">
              <a:srgbClr val="C7CBD8">
                <a:alpha val="35000"/>
              </a:srgbClr>
            </a:outerShdw>
          </a:effectLst>
        </p:spPr>
        <p:txBody>
          <a:bodyPr/>
          <a:lstStyle/>
          <a:p>
            <a:endParaRPr lang="ko-Kore-KR" altLang="en-US"/>
          </a:p>
        </p:txBody>
      </p:sp>
      <p:sp>
        <p:nvSpPr>
          <p:cNvPr id="8" name="Text 6"/>
          <p:cNvSpPr/>
          <p:nvPr/>
        </p:nvSpPr>
        <p:spPr>
          <a:xfrm>
            <a:off x="3429000" y="1755648"/>
            <a:ext cx="2560320" cy="640080"/>
          </a:xfrm>
          <a:prstGeom prst="rect">
            <a:avLst/>
          </a:prstGeom>
          <a:noFill/>
          <a:ln/>
        </p:spPr>
        <p:txBody>
          <a:bodyPr wrap="square" rtlCol="0" anchor="ctr"/>
          <a:lstStyle/>
          <a:p>
            <a:pPr marL="0" indent="0" algn="ctr">
              <a:buNone/>
            </a:pPr>
            <a:r>
              <a:rPr lang="en-US" sz="2800" b="1" dirty="0">
                <a:solidFill>
                  <a:srgbClr val="028090"/>
                </a:solidFill>
                <a:latin typeface="맑은 고딕" pitchFamily="34" charset="0"/>
                <a:ea typeface="맑은 고딕" pitchFamily="34" charset="-122"/>
                <a:cs typeface="맑은 고딕" pitchFamily="34" charset="-120"/>
              </a:rPr>
              <a:t>0</a:t>
            </a:r>
            <a:endParaRPr lang="en-US" sz="2800" dirty="0"/>
          </a:p>
        </p:txBody>
      </p:sp>
      <p:sp>
        <p:nvSpPr>
          <p:cNvPr id="9" name="Text 7"/>
          <p:cNvSpPr/>
          <p:nvPr/>
        </p:nvSpPr>
        <p:spPr>
          <a:xfrm>
            <a:off x="3429000" y="2450592"/>
            <a:ext cx="2560320" cy="365760"/>
          </a:xfrm>
          <a:prstGeom prst="rect">
            <a:avLst/>
          </a:prstGeom>
          <a:noFill/>
          <a:ln/>
        </p:spPr>
        <p:txBody>
          <a:bodyPr wrap="square" rtlCol="0" anchor="ctr"/>
          <a:lstStyle/>
          <a:p>
            <a:pPr marL="0" indent="0" algn="ctr">
              <a:buNone/>
            </a:pPr>
            <a:r>
              <a:rPr lang="en-US" sz="1150" dirty="0">
                <a:solidFill>
                  <a:srgbClr val="5F6368"/>
                </a:solidFill>
                <a:latin typeface="맑은 고딕" pitchFamily="34" charset="0"/>
                <a:ea typeface="맑은 고딕" pitchFamily="34" charset="-122"/>
                <a:cs typeface="맑은 고딕" pitchFamily="34" charset="-120"/>
              </a:rPr>
              <a:t>오류 · 주의 항목</a:t>
            </a:r>
            <a:endParaRPr lang="en-US" sz="1150" dirty="0"/>
          </a:p>
        </p:txBody>
      </p:sp>
      <p:sp>
        <p:nvSpPr>
          <p:cNvPr id="10" name="Shape 8"/>
          <p:cNvSpPr/>
          <p:nvPr/>
        </p:nvSpPr>
        <p:spPr>
          <a:xfrm>
            <a:off x="6217920" y="1554480"/>
            <a:ext cx="2560320" cy="1371600"/>
          </a:xfrm>
          <a:prstGeom prst="roundRect">
            <a:avLst>
              <a:gd name="adj" fmla="val 6667"/>
            </a:avLst>
          </a:prstGeom>
          <a:solidFill>
            <a:srgbClr val="F2F5FA"/>
          </a:solidFill>
          <a:ln/>
          <a:effectLst>
            <a:outerShdw blurRad="63500" dist="25400" dir="5400000" algn="bl" rotWithShape="0">
              <a:srgbClr val="C7CBD8">
                <a:alpha val="35000"/>
              </a:srgbClr>
            </a:outerShdw>
          </a:effectLst>
        </p:spPr>
        <p:txBody>
          <a:bodyPr/>
          <a:lstStyle/>
          <a:p>
            <a:endParaRPr lang="ko-Kore-KR" altLang="en-US"/>
          </a:p>
        </p:txBody>
      </p:sp>
      <p:sp>
        <p:nvSpPr>
          <p:cNvPr id="11" name="Text 9"/>
          <p:cNvSpPr/>
          <p:nvPr/>
        </p:nvSpPr>
        <p:spPr>
          <a:xfrm>
            <a:off x="6217920" y="1755648"/>
            <a:ext cx="2560320" cy="640080"/>
          </a:xfrm>
          <a:prstGeom prst="rect">
            <a:avLst/>
          </a:prstGeom>
          <a:noFill/>
          <a:ln/>
        </p:spPr>
        <p:txBody>
          <a:bodyPr wrap="square" rtlCol="0" anchor="ctr"/>
          <a:lstStyle/>
          <a:p>
            <a:pPr marL="0" indent="0" algn="ctr">
              <a:buNone/>
            </a:pPr>
            <a:r>
              <a:rPr lang="en-US" sz="2800" b="1" dirty="0">
                <a:solidFill>
                  <a:srgbClr val="00A896"/>
                </a:solidFill>
                <a:latin typeface="맑은 고딕" pitchFamily="34" charset="0"/>
                <a:ea typeface="맑은 고딕" pitchFamily="34" charset="-122"/>
                <a:cs typeface="맑은 고딕" pitchFamily="34" charset="-120"/>
              </a:rPr>
              <a:t>100점</a:t>
            </a:r>
            <a:endParaRPr lang="en-US" sz="2800" dirty="0"/>
          </a:p>
        </p:txBody>
      </p:sp>
      <p:sp>
        <p:nvSpPr>
          <p:cNvPr id="12" name="Text 10"/>
          <p:cNvSpPr/>
          <p:nvPr/>
        </p:nvSpPr>
        <p:spPr>
          <a:xfrm>
            <a:off x="6217920" y="2450592"/>
            <a:ext cx="2560320" cy="365760"/>
          </a:xfrm>
          <a:prstGeom prst="rect">
            <a:avLst/>
          </a:prstGeom>
          <a:noFill/>
          <a:ln/>
        </p:spPr>
        <p:txBody>
          <a:bodyPr wrap="square" rtlCol="0" anchor="ctr"/>
          <a:lstStyle/>
          <a:p>
            <a:pPr marL="0" indent="0" algn="ctr">
              <a:buNone/>
            </a:pPr>
            <a:r>
              <a:rPr lang="en-US" sz="1150" dirty="0">
                <a:solidFill>
                  <a:srgbClr val="5F6368"/>
                </a:solidFill>
                <a:latin typeface="맑은 고딕" pitchFamily="34" charset="0"/>
                <a:ea typeface="맑은 고딕" pitchFamily="34" charset="-122"/>
                <a:cs typeface="맑은 고딕" pitchFamily="34" charset="-120"/>
              </a:rPr>
              <a:t>품질 점수</a:t>
            </a:r>
            <a:endParaRPr lang="en-US" sz="1150" dirty="0"/>
          </a:p>
        </p:txBody>
      </p:sp>
      <p:sp>
        <p:nvSpPr>
          <p:cNvPr id="13" name="Shape 11"/>
          <p:cNvSpPr/>
          <p:nvPr/>
        </p:nvSpPr>
        <p:spPr>
          <a:xfrm>
            <a:off x="9006840" y="1554480"/>
            <a:ext cx="2560320" cy="1371600"/>
          </a:xfrm>
          <a:prstGeom prst="roundRect">
            <a:avLst>
              <a:gd name="adj" fmla="val 6667"/>
            </a:avLst>
          </a:prstGeom>
          <a:solidFill>
            <a:srgbClr val="F2F5FA"/>
          </a:solidFill>
          <a:ln/>
          <a:effectLst>
            <a:outerShdw blurRad="63500" dist="25400" dir="5400000" algn="bl" rotWithShape="0">
              <a:srgbClr val="C7CBD8">
                <a:alpha val="35000"/>
              </a:srgbClr>
            </a:outerShdw>
          </a:effectLst>
        </p:spPr>
        <p:txBody>
          <a:bodyPr/>
          <a:lstStyle/>
          <a:p>
            <a:endParaRPr lang="ko-Kore-KR" altLang="en-US"/>
          </a:p>
        </p:txBody>
      </p:sp>
      <p:sp>
        <p:nvSpPr>
          <p:cNvPr id="14" name="Text 12"/>
          <p:cNvSpPr/>
          <p:nvPr/>
        </p:nvSpPr>
        <p:spPr>
          <a:xfrm>
            <a:off x="9006840" y="1755648"/>
            <a:ext cx="2560320" cy="640080"/>
          </a:xfrm>
          <a:prstGeom prst="rect">
            <a:avLst/>
          </a:prstGeom>
          <a:noFill/>
          <a:ln/>
        </p:spPr>
        <p:txBody>
          <a:bodyPr wrap="square" rtlCol="0" anchor="ctr"/>
          <a:lstStyle/>
          <a:p>
            <a:pPr marL="0" indent="0" algn="ctr">
              <a:buNone/>
            </a:pPr>
            <a:r>
              <a:rPr lang="en-US" sz="2800" b="1" dirty="0">
                <a:solidFill>
                  <a:srgbClr val="D93025"/>
                </a:solidFill>
                <a:latin typeface="맑은 고딕" pitchFamily="34" charset="0"/>
                <a:ea typeface="맑은 고딕" pitchFamily="34" charset="-122"/>
                <a:cs typeface="맑은 고딕" pitchFamily="34" charset="-120"/>
              </a:rPr>
              <a:t>완료</a:t>
            </a:r>
            <a:endParaRPr lang="en-US" sz="2800" dirty="0"/>
          </a:p>
        </p:txBody>
      </p:sp>
      <p:sp>
        <p:nvSpPr>
          <p:cNvPr id="15" name="Text 13"/>
          <p:cNvSpPr/>
          <p:nvPr/>
        </p:nvSpPr>
        <p:spPr>
          <a:xfrm>
            <a:off x="9006840" y="2450592"/>
            <a:ext cx="2560320" cy="365760"/>
          </a:xfrm>
          <a:prstGeom prst="rect">
            <a:avLst/>
          </a:prstGeom>
          <a:noFill/>
          <a:ln/>
        </p:spPr>
        <p:txBody>
          <a:bodyPr wrap="square" rtlCol="0" anchor="ctr"/>
          <a:lstStyle/>
          <a:p>
            <a:pPr marL="0" indent="0" algn="ctr">
              <a:buNone/>
            </a:pPr>
            <a:r>
              <a:rPr lang="en-US" sz="1150" dirty="0">
                <a:solidFill>
                  <a:srgbClr val="5F6368"/>
                </a:solidFill>
                <a:latin typeface="맑은 고딕" pitchFamily="34" charset="0"/>
                <a:ea typeface="맑은 고딕" pitchFamily="34" charset="-122"/>
                <a:cs typeface="맑은 고딕" pitchFamily="34" charset="-120"/>
              </a:rPr>
              <a:t>제출 준비 판정</a:t>
            </a:r>
            <a:endParaRPr lang="en-US" sz="1150" dirty="0"/>
          </a:p>
        </p:txBody>
      </p:sp>
      <p:sp>
        <p:nvSpPr>
          <p:cNvPr id="16" name="Shape 14"/>
          <p:cNvSpPr/>
          <p:nvPr/>
        </p:nvSpPr>
        <p:spPr>
          <a:xfrm>
            <a:off x="640080" y="3291840"/>
            <a:ext cx="10881360" cy="1371600"/>
          </a:xfrm>
          <a:prstGeom prst="roundRect">
            <a:avLst>
              <a:gd name="adj" fmla="val 6667"/>
            </a:avLst>
          </a:prstGeom>
          <a:solidFill>
            <a:srgbClr val="F2F5FA"/>
          </a:solidFill>
          <a:ln/>
          <a:effectLst>
            <a:outerShdw blurRad="63500" dist="25400" dir="5400000" algn="bl" rotWithShape="0">
              <a:srgbClr val="C7CBD8">
                <a:alpha val="35000"/>
              </a:srgbClr>
            </a:outerShdw>
          </a:effectLst>
        </p:spPr>
        <p:txBody>
          <a:bodyPr/>
          <a:lstStyle/>
          <a:p>
            <a:endParaRPr lang="ko-Kore-KR" altLang="en-US"/>
          </a:p>
        </p:txBody>
      </p:sp>
      <p:sp>
        <p:nvSpPr>
          <p:cNvPr id="17" name="Text 15"/>
          <p:cNvSpPr/>
          <p:nvPr/>
        </p:nvSpPr>
        <p:spPr>
          <a:xfrm>
            <a:off x="868680" y="3401568"/>
            <a:ext cx="10424160" cy="274320"/>
          </a:xfrm>
          <a:prstGeom prst="rect">
            <a:avLst/>
          </a:prstGeom>
          <a:noFill/>
          <a:ln/>
        </p:spPr>
        <p:txBody>
          <a:bodyPr wrap="square" rtlCol="0" anchor="ctr"/>
          <a:lstStyle/>
          <a:p>
            <a:pPr marL="0" indent="0">
              <a:buNone/>
            </a:pPr>
            <a:r>
              <a:rPr lang="en-US" sz="1050" b="1" dirty="0">
                <a:solidFill>
                  <a:srgbClr val="028090"/>
                </a:solidFill>
                <a:latin typeface="맑은 고딕" pitchFamily="34" charset="0"/>
                <a:ea typeface="맑은 고딕" pitchFamily="34" charset="-122"/>
                <a:cs typeface="맑은 고딕" pitchFamily="34" charset="-120"/>
              </a:rPr>
              <a:t>BSM-YSH-INT02-0001-ko-KR</a:t>
            </a:r>
            <a:endParaRPr lang="en-US" sz="1050" dirty="0"/>
          </a:p>
        </p:txBody>
      </p:sp>
      <p:sp>
        <p:nvSpPr>
          <p:cNvPr id="18" name="Text 16"/>
          <p:cNvSpPr/>
          <p:nvPr/>
        </p:nvSpPr>
        <p:spPr>
          <a:xfrm>
            <a:off x="868680" y="3675888"/>
            <a:ext cx="10424160" cy="914400"/>
          </a:xfrm>
          <a:prstGeom prst="rect">
            <a:avLst/>
          </a:prstGeom>
          <a:noFill/>
          <a:ln/>
        </p:spPr>
        <p:txBody>
          <a:bodyPr wrap="square" rtlCol="0" anchor="t"/>
          <a:lstStyle/>
          <a:p>
            <a:pPr marL="0" indent="0">
              <a:lnSpc>
                <a:spcPct val="105000"/>
              </a:lnSpc>
              <a:buNone/>
            </a:pPr>
            <a:r>
              <a:rPr lang="en-US" sz="1250" b="1" dirty="0">
                <a:solidFill>
                  <a:srgbClr val="202124"/>
                </a:solidFill>
                <a:latin typeface="맑은 고딕" pitchFamily="34" charset="0"/>
                <a:ea typeface="맑은 고딕" pitchFamily="34" charset="-122"/>
                <a:cs typeface="맑은 고딕" pitchFamily="34" charset="-120"/>
              </a:rPr>
              <a:t>Q. 부산도시철도에서 사용할 수 있는 승차권 종류가 뭐예요?
</a:t>
            </a:r>
            <a:r>
              <a:rPr lang="en-US" sz="1150" dirty="0">
                <a:solidFill>
                  <a:srgbClr val="555555"/>
                </a:solidFill>
                <a:latin typeface="맑은 고딕" pitchFamily="34" charset="0"/>
                <a:ea typeface="맑은 고딕" pitchFamily="34" charset="-122"/>
                <a:cs typeface="맑은 고딕" pitchFamily="34" charset="-120"/>
              </a:rPr>
              <a:t>A. QR승차권·교통카드·모바일승차권을 이용할 수 있습니다. 권종별 구매 방법과 운임은 공식 승차권·운임 페이지에서 확인하세요.</a:t>
            </a:r>
            <a:endParaRPr lang="en-US" sz="1250" dirty="0"/>
          </a:p>
        </p:txBody>
      </p:sp>
      <p:sp>
        <p:nvSpPr>
          <p:cNvPr id="19" name="Shape 17"/>
          <p:cNvSpPr/>
          <p:nvPr/>
        </p:nvSpPr>
        <p:spPr>
          <a:xfrm>
            <a:off x="640080" y="4800600"/>
            <a:ext cx="10881360" cy="1371600"/>
          </a:xfrm>
          <a:prstGeom prst="roundRect">
            <a:avLst>
              <a:gd name="adj" fmla="val 6667"/>
            </a:avLst>
          </a:prstGeom>
          <a:solidFill>
            <a:srgbClr val="F2F5FA"/>
          </a:solidFill>
          <a:ln/>
          <a:effectLst>
            <a:outerShdw blurRad="63500" dist="25400" dir="5400000" algn="bl" rotWithShape="0">
              <a:srgbClr val="C7CBD8">
                <a:alpha val="35000"/>
              </a:srgbClr>
            </a:outerShdw>
          </a:effectLst>
        </p:spPr>
        <p:txBody>
          <a:bodyPr/>
          <a:lstStyle/>
          <a:p>
            <a:endParaRPr lang="ko-Kore-KR" altLang="en-US"/>
          </a:p>
        </p:txBody>
      </p:sp>
      <p:sp>
        <p:nvSpPr>
          <p:cNvPr id="20" name="Text 18"/>
          <p:cNvSpPr/>
          <p:nvPr/>
        </p:nvSpPr>
        <p:spPr>
          <a:xfrm>
            <a:off x="868680" y="4910328"/>
            <a:ext cx="10424160" cy="274320"/>
          </a:xfrm>
          <a:prstGeom prst="rect">
            <a:avLst/>
          </a:prstGeom>
          <a:noFill/>
          <a:ln/>
        </p:spPr>
        <p:txBody>
          <a:bodyPr wrap="square" rtlCol="0" anchor="ctr"/>
          <a:lstStyle/>
          <a:p>
            <a:pPr marL="0" indent="0">
              <a:buNone/>
            </a:pPr>
            <a:r>
              <a:rPr lang="en-US" sz="1050" b="1" dirty="0">
                <a:solidFill>
                  <a:srgbClr val="028090"/>
                </a:solidFill>
                <a:latin typeface="맑은 고딕" pitchFamily="34" charset="0"/>
                <a:ea typeface="맑은 고딕" pitchFamily="34" charset="-122"/>
                <a:cs typeface="맑은 고딕" pitchFamily="34" charset="-120"/>
              </a:rPr>
              <a:t>BSM-YSH-INT02-0005-ko-KR</a:t>
            </a:r>
            <a:endParaRPr lang="en-US" sz="1050" dirty="0"/>
          </a:p>
        </p:txBody>
      </p:sp>
      <p:sp>
        <p:nvSpPr>
          <p:cNvPr id="21" name="Text 19"/>
          <p:cNvSpPr/>
          <p:nvPr/>
        </p:nvSpPr>
        <p:spPr>
          <a:xfrm>
            <a:off x="868680" y="5184648"/>
            <a:ext cx="10424160" cy="914400"/>
          </a:xfrm>
          <a:prstGeom prst="rect">
            <a:avLst/>
          </a:prstGeom>
          <a:noFill/>
          <a:ln/>
        </p:spPr>
        <p:txBody>
          <a:bodyPr wrap="square" rtlCol="0" anchor="t"/>
          <a:lstStyle/>
          <a:p>
            <a:pPr marL="0" indent="0">
              <a:lnSpc>
                <a:spcPct val="105000"/>
              </a:lnSpc>
              <a:buNone/>
            </a:pPr>
            <a:r>
              <a:rPr lang="en-US" sz="1250" b="1" dirty="0">
                <a:solidFill>
                  <a:srgbClr val="202124"/>
                </a:solidFill>
                <a:latin typeface="맑은 고딕" pitchFamily="34" charset="0"/>
                <a:ea typeface="맑은 고딕" pitchFamily="34" charset="-122"/>
                <a:cs typeface="맑은 고딕" pitchFamily="34" charset="-120"/>
              </a:rPr>
              <a:t>Q. 교통카드가 없어도 도시철도를 탈 수 있나요?
</a:t>
            </a:r>
            <a:r>
              <a:rPr lang="en-US" sz="1150" dirty="0">
                <a:solidFill>
                  <a:srgbClr val="555555"/>
                </a:solidFill>
                <a:latin typeface="맑은 고딕" pitchFamily="34" charset="0"/>
                <a:ea typeface="맑은 고딕" pitchFamily="34" charset="-122"/>
                <a:cs typeface="맑은 고딕" pitchFamily="34" charset="-120"/>
              </a:rPr>
              <a:t>A. 네. 역사 자동발매기에서 QR승차권을 구매해 이용할 수 있습니다. 권종과 운임은 공식 승차권 안내에서 확인하세요.</a:t>
            </a:r>
            <a:endParaRPr lang="en-US" sz="1250" dirty="0"/>
          </a:p>
        </p:txBody>
      </p:sp>
      <p:sp>
        <p:nvSpPr>
          <p:cNvPr id="22" name="Text 20"/>
          <p:cNvSpPr/>
          <p:nvPr/>
        </p:nvSpPr>
        <p:spPr>
          <a:xfrm>
            <a:off x="548640" y="6446520"/>
            <a:ext cx="11064240" cy="274320"/>
          </a:xfrm>
          <a:prstGeom prst="rect">
            <a:avLst/>
          </a:prstGeom>
          <a:noFill/>
          <a:ln/>
        </p:spPr>
        <p:txBody>
          <a:bodyPr wrap="square" rtlCol="0" anchor="ctr"/>
          <a:lstStyle/>
          <a:p>
            <a:pPr marL="0" indent="0">
              <a:buNone/>
            </a:pPr>
            <a:r>
              <a:rPr lang="en-US" sz="900" dirty="0">
                <a:solidFill>
                  <a:srgbClr val="9AA0B4"/>
                </a:solidFill>
                <a:latin typeface="맑은 고딕" pitchFamily="34" charset="0"/>
                <a:ea typeface="맑은 고딕" pitchFamily="34" charset="-122"/>
                <a:cs typeface="맑은 고딕" pitchFamily="34" charset="-120"/>
              </a:rPr>
              <a:t>부산 도시철도 이용자를 위한 Q/A · Subway Busan 팀   |   7</a:t>
            </a:r>
            <a:endParaRPr lang="en-US" sz="9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548640" y="365760"/>
            <a:ext cx="10972800" cy="292608"/>
          </a:xfrm>
          <a:prstGeom prst="rect">
            <a:avLst/>
          </a:prstGeom>
          <a:noFill/>
          <a:ln/>
        </p:spPr>
        <p:txBody>
          <a:bodyPr wrap="square" rtlCol="0" anchor="ctr"/>
          <a:lstStyle/>
          <a:p>
            <a:pPr marL="0" indent="0">
              <a:buNone/>
            </a:pPr>
            <a:r>
              <a:rPr lang="en-US" sz="1200" b="1" kern="0" spc="200" dirty="0">
                <a:solidFill>
                  <a:srgbClr val="028090"/>
                </a:solidFill>
                <a:latin typeface="맑은 고딕" pitchFamily="34" charset="0"/>
                <a:ea typeface="맑은 고딕" pitchFamily="34" charset="-122"/>
                <a:cs typeface="맑은 고딕" pitchFamily="34" charset="-120"/>
              </a:rPr>
              <a:t>MODEL (요약)</a:t>
            </a:r>
            <a:endParaRPr lang="en-US" sz="1200" dirty="0"/>
          </a:p>
        </p:txBody>
      </p:sp>
      <p:sp>
        <p:nvSpPr>
          <p:cNvPr id="3" name="Text 1"/>
          <p:cNvSpPr/>
          <p:nvPr/>
        </p:nvSpPr>
        <p:spPr>
          <a:xfrm>
            <a:off x="548640" y="621792"/>
            <a:ext cx="11064240" cy="640080"/>
          </a:xfrm>
          <a:prstGeom prst="rect">
            <a:avLst/>
          </a:prstGeom>
          <a:noFill/>
          <a:ln/>
        </p:spPr>
        <p:txBody>
          <a:bodyPr wrap="square" rtlCol="0" anchor="ctr"/>
          <a:lstStyle/>
          <a:p>
            <a:pPr marL="0" indent="0">
              <a:buNone/>
            </a:pPr>
            <a:r>
              <a:rPr lang="en-US" sz="2800" b="1" dirty="0">
                <a:solidFill>
                  <a:srgbClr val="1E2761"/>
                </a:solidFill>
                <a:latin typeface="맑은 고딕" pitchFamily="34" charset="0"/>
                <a:ea typeface="맑은 고딕" pitchFamily="34" charset="-122"/>
                <a:cs typeface="맑은 고딕" pitchFamily="34" charset="-120"/>
              </a:rPr>
              <a:t>모델 학습 — 도메인 · 분할 · 방법</a:t>
            </a:r>
            <a:endParaRPr lang="en-US" sz="2800" dirty="0"/>
          </a:p>
        </p:txBody>
      </p:sp>
      <p:sp>
        <p:nvSpPr>
          <p:cNvPr id="6" name="Shape 2"/>
          <p:cNvSpPr/>
          <p:nvPr/>
        </p:nvSpPr>
        <p:spPr>
          <a:xfrm>
            <a:off x="7498080" y="1463040"/>
            <a:ext cx="4114800" cy="4709160"/>
          </a:xfrm>
          <a:prstGeom prst="roundRect">
            <a:avLst>
              <a:gd name="adj" fmla="val 2222"/>
            </a:avLst>
          </a:prstGeom>
          <a:solidFill>
            <a:srgbClr val="F2F5FA"/>
          </a:solidFill>
          <a:ln/>
          <a:effectLst>
            <a:outerShdw blurRad="63500" dist="25400" dir="5400000" algn="bl" rotWithShape="0">
              <a:srgbClr val="C7CBD8">
                <a:alpha val="35000"/>
              </a:srgbClr>
            </a:outerShdw>
          </a:effectLst>
        </p:spPr>
        <p:txBody>
          <a:bodyPr/>
          <a:lstStyle/>
          <a:p>
            <a:endParaRPr lang="ko-Kore-KR" altLang="en-US"/>
          </a:p>
        </p:txBody>
      </p:sp>
      <p:sp>
        <p:nvSpPr>
          <p:cNvPr id="7" name="Text 3"/>
          <p:cNvSpPr/>
          <p:nvPr/>
        </p:nvSpPr>
        <p:spPr>
          <a:xfrm>
            <a:off x="7726680" y="1691640"/>
            <a:ext cx="3703320" cy="4297680"/>
          </a:xfrm>
          <a:prstGeom prst="rect">
            <a:avLst/>
          </a:prstGeom>
          <a:noFill/>
          <a:ln/>
        </p:spPr>
        <p:txBody>
          <a:bodyPr wrap="square" rtlCol="0" anchor="t"/>
          <a:lstStyle/>
          <a:p>
            <a:pPr marL="0" indent="0">
              <a:lnSpc>
                <a:spcPct val="110000"/>
              </a:lnSpc>
              <a:buNone/>
            </a:pPr>
            <a:r>
              <a:rPr lang="en-US" sz="1400" b="1" dirty="0">
                <a:solidFill>
                  <a:srgbClr val="028090"/>
                </a:solidFill>
                <a:latin typeface="맑은 고딕" pitchFamily="34" charset="0"/>
                <a:ea typeface="맑은 고딕" pitchFamily="34" charset="-122"/>
                <a:cs typeface="맑은 고딕" pitchFamily="34" charset="-120"/>
              </a:rPr>
              <a:t>도메인
</a:t>
            </a:r>
            <a:r>
              <a:rPr lang="en-US" sz="1250" dirty="0">
                <a:solidFill>
                  <a:srgbClr val="202124"/>
                </a:solidFill>
                <a:latin typeface="맑은 고딕" pitchFamily="34" charset="0"/>
                <a:ea typeface="맑은 고딕" pitchFamily="34" charset="-122"/>
                <a:cs typeface="맑은 고딕" pitchFamily="34" charset="-120"/>
              </a:rPr>
              <a:t>부산 도시철도 이용 안내 Q/A
(자체 구축 1,000건 · 6개 의도)
</a:t>
            </a:r>
            <a:r>
              <a:rPr lang="en-US" sz="1400" b="1" dirty="0">
                <a:solidFill>
                  <a:srgbClr val="028090"/>
                </a:solidFill>
                <a:latin typeface="맑은 고딕" pitchFamily="34" charset="0"/>
                <a:ea typeface="맑은 고딕" pitchFamily="34" charset="-122"/>
                <a:cs typeface="맑은 고딕" pitchFamily="34" charset="-120"/>
              </a:rPr>
              <a:t>데이터 분할
</a:t>
            </a:r>
            <a:r>
              <a:rPr lang="en-US" sz="1250" dirty="0">
                <a:solidFill>
                  <a:srgbClr val="202124"/>
                </a:solidFill>
                <a:latin typeface="맑은 고딕" pitchFamily="34" charset="0"/>
                <a:ea typeface="맑은 고딕" pitchFamily="34" charset="-122"/>
                <a:cs typeface="맑은 고딕" pitchFamily="34" charset="-120"/>
              </a:rPr>
              <a:t>학습 800 · 검증 100 · 테스트 100 (8:1:1)
</a:t>
            </a:r>
            <a:r>
              <a:rPr lang="en-US" sz="1400" b="1" dirty="0">
                <a:solidFill>
                  <a:srgbClr val="028090"/>
                </a:solidFill>
                <a:latin typeface="맑은 고딕" pitchFamily="34" charset="0"/>
                <a:ea typeface="맑은 고딕" pitchFamily="34" charset="-122"/>
                <a:cs typeface="맑은 고딕" pitchFamily="34" charset="-120"/>
              </a:rPr>
              <a:t>학습 방법
</a:t>
            </a:r>
            <a:r>
              <a:rPr lang="en-US" sz="1250" dirty="0">
                <a:solidFill>
                  <a:srgbClr val="202124"/>
                </a:solidFill>
                <a:latin typeface="맑은 고딕" pitchFamily="34" charset="0"/>
                <a:ea typeface="맑은 고딕" pitchFamily="34" charset="-122"/>
                <a:cs typeface="맑은 고딕" pitchFamily="34" charset="-120"/>
              </a:rPr>
              <a:t>한국어 사전학습 모델 KoBART를</a:t>
            </a:r>
            <a:endParaRPr lang="en-US" sz="1400" dirty="0"/>
          </a:p>
          <a:p>
            <a:pPr marL="0" indent="0">
              <a:lnSpc>
                <a:spcPct val="110000"/>
              </a:lnSpc>
              <a:buNone/>
            </a:pPr>
            <a:r>
              <a:rPr lang="en-US" sz="1250" dirty="0">
                <a:solidFill>
                  <a:srgbClr val="202124"/>
                </a:solidFill>
                <a:latin typeface="맑은 고딕" pitchFamily="34" charset="0"/>
                <a:ea typeface="맑은 고딕" pitchFamily="34" charset="-122"/>
                <a:cs typeface="맑은 고딕" pitchFamily="34" charset="-120"/>
              </a:rPr>
              <a:t>우리 데이터로 파인튜닝(seq2seq 생성)</a:t>
            </a:r>
            <a:endParaRPr lang="en-US" sz="1400" dirty="0"/>
          </a:p>
        </p:txBody>
      </p:sp>
      <p:sp>
        <p:nvSpPr>
          <p:cNvPr id="8" name="Text 4"/>
          <p:cNvSpPr/>
          <p:nvPr/>
        </p:nvSpPr>
        <p:spPr>
          <a:xfrm>
            <a:off x="548640" y="6446520"/>
            <a:ext cx="11064240" cy="274320"/>
          </a:xfrm>
          <a:prstGeom prst="rect">
            <a:avLst/>
          </a:prstGeom>
          <a:noFill/>
          <a:ln/>
        </p:spPr>
        <p:txBody>
          <a:bodyPr wrap="square" rtlCol="0" anchor="ctr"/>
          <a:lstStyle/>
          <a:p>
            <a:pPr marL="0" indent="0">
              <a:buNone/>
            </a:pPr>
            <a:r>
              <a:rPr lang="en-US" sz="900" dirty="0">
                <a:solidFill>
                  <a:srgbClr val="9AA0B4"/>
                </a:solidFill>
                <a:latin typeface="맑은 고딕" pitchFamily="34" charset="0"/>
                <a:ea typeface="맑은 고딕" pitchFamily="34" charset="-122"/>
                <a:cs typeface="맑은 고딕" pitchFamily="34" charset="-120"/>
              </a:rPr>
              <a:t>부산 도시철도 이용자를 위한 Q/A · Subway Busan 팀   |   8</a:t>
            </a:r>
            <a:endParaRPr lang="en-US" sz="900" dirty="0"/>
          </a:p>
        </p:txBody>
      </p:sp>
      <p:pic>
        <p:nvPicPr>
          <p:cNvPr id="10" name="그림 9">
            <a:extLst>
              <a:ext uri="{FF2B5EF4-FFF2-40B4-BE49-F238E27FC236}">
                <a16:creationId xmlns:a16="http://schemas.microsoft.com/office/drawing/2014/main" id="{E4FF46B1-9FCF-40BB-32DC-C3027439D2ED}"/>
              </a:ext>
            </a:extLst>
          </p:cNvPr>
          <p:cNvPicPr>
            <a:picLocks noChangeAspect="1"/>
          </p:cNvPicPr>
          <p:nvPr/>
        </p:nvPicPr>
        <p:blipFill>
          <a:blip r:embed="rId3"/>
          <a:stretch>
            <a:fillRect/>
          </a:stretch>
        </p:blipFill>
        <p:spPr>
          <a:xfrm>
            <a:off x="548640" y="3574389"/>
            <a:ext cx="6736080" cy="2597811"/>
          </a:xfrm>
          <a:prstGeom prst="rect">
            <a:avLst/>
          </a:prstGeom>
        </p:spPr>
      </p:pic>
      <p:pic>
        <p:nvPicPr>
          <p:cNvPr id="12" name="그림 11">
            <a:extLst>
              <a:ext uri="{FF2B5EF4-FFF2-40B4-BE49-F238E27FC236}">
                <a16:creationId xmlns:a16="http://schemas.microsoft.com/office/drawing/2014/main" id="{DCDE907D-E83D-182A-3DEF-2A4F30F741BD}"/>
              </a:ext>
            </a:extLst>
          </p:cNvPr>
          <p:cNvPicPr>
            <a:picLocks noChangeAspect="1"/>
          </p:cNvPicPr>
          <p:nvPr/>
        </p:nvPicPr>
        <p:blipFill>
          <a:blip r:embed="rId4"/>
          <a:stretch>
            <a:fillRect/>
          </a:stretch>
        </p:blipFill>
        <p:spPr>
          <a:xfrm>
            <a:off x="527686" y="1278938"/>
            <a:ext cx="6757034" cy="2295451"/>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548640" y="365760"/>
            <a:ext cx="10972800" cy="292608"/>
          </a:xfrm>
          <a:prstGeom prst="rect">
            <a:avLst/>
          </a:prstGeom>
          <a:noFill/>
          <a:ln/>
        </p:spPr>
        <p:txBody>
          <a:bodyPr wrap="square" rtlCol="0" anchor="ctr"/>
          <a:lstStyle/>
          <a:p>
            <a:pPr marL="0" indent="0">
              <a:buNone/>
            </a:pPr>
            <a:r>
              <a:rPr lang="en-US" sz="1200" b="1" kern="0" spc="200" dirty="0">
                <a:solidFill>
                  <a:srgbClr val="028090"/>
                </a:solidFill>
                <a:latin typeface="맑은 고딕" pitchFamily="34" charset="0"/>
                <a:ea typeface="맑은 고딕" pitchFamily="34" charset="-122"/>
                <a:cs typeface="맑은 고딕" pitchFamily="34" charset="-120"/>
              </a:rPr>
              <a:t>MODEL · 실측 결과</a:t>
            </a:r>
            <a:endParaRPr lang="en-US" sz="1200" dirty="0"/>
          </a:p>
        </p:txBody>
      </p:sp>
      <p:sp>
        <p:nvSpPr>
          <p:cNvPr id="3" name="Text 1"/>
          <p:cNvSpPr/>
          <p:nvPr/>
        </p:nvSpPr>
        <p:spPr>
          <a:xfrm>
            <a:off x="548640" y="621792"/>
            <a:ext cx="11064240" cy="640080"/>
          </a:xfrm>
          <a:prstGeom prst="rect">
            <a:avLst/>
          </a:prstGeom>
          <a:noFill/>
          <a:ln/>
        </p:spPr>
        <p:txBody>
          <a:bodyPr wrap="square" rtlCol="0" anchor="ctr"/>
          <a:lstStyle/>
          <a:p>
            <a:pPr marL="0" indent="0">
              <a:buNone/>
            </a:pPr>
            <a:r>
              <a:rPr lang="en-US" sz="2800" b="1" dirty="0">
                <a:solidFill>
                  <a:srgbClr val="1E2761"/>
                </a:solidFill>
                <a:latin typeface="맑은 고딕" pitchFamily="34" charset="0"/>
                <a:ea typeface="맑은 고딕" pitchFamily="34" charset="-122"/>
                <a:cs typeface="맑은 고딕" pitchFamily="34" charset="-120"/>
              </a:rPr>
              <a:t>모델 성능 — 한국어 vs 영어 비교</a:t>
            </a:r>
            <a:endParaRPr lang="en-US" sz="2800" dirty="0"/>
          </a:p>
        </p:txBody>
      </p:sp>
      <p:pic>
        <p:nvPicPr>
          <p:cNvPr id="4" name="Image 0" descr="charts/11_ROUGE_한영비교.png"/>
          <p:cNvPicPr>
            <a:picLocks noChangeAspect="1"/>
          </p:cNvPicPr>
          <p:nvPr/>
        </p:nvPicPr>
        <p:blipFill>
          <a:blip r:embed="rId3"/>
          <a:srcRect l="-19792" r="-19792"/>
          <a:stretch/>
        </p:blipFill>
        <p:spPr>
          <a:xfrm>
            <a:off x="457200" y="1554480"/>
            <a:ext cx="6126480" cy="4389120"/>
          </a:xfrm>
          <a:prstGeom prst="rect">
            <a:avLst/>
          </a:prstGeom>
        </p:spPr>
      </p:pic>
      <p:pic>
        <p:nvPicPr>
          <p:cNvPr id="5" name="Image 1" descr="charts/07_영어_손실곡선_실측.png"/>
          <p:cNvPicPr>
            <a:picLocks noChangeAspect="1"/>
          </p:cNvPicPr>
          <p:nvPr/>
        </p:nvPicPr>
        <p:blipFill>
          <a:blip r:embed="rId4"/>
          <a:srcRect l="-57843" r="-57843"/>
          <a:stretch/>
        </p:blipFill>
        <p:spPr>
          <a:xfrm>
            <a:off x="6720840" y="1554480"/>
            <a:ext cx="5029200" cy="2331720"/>
          </a:xfrm>
          <a:prstGeom prst="rect">
            <a:avLst/>
          </a:prstGeom>
        </p:spPr>
      </p:pic>
      <p:sp>
        <p:nvSpPr>
          <p:cNvPr id="6" name="Shape 2"/>
          <p:cNvSpPr/>
          <p:nvPr/>
        </p:nvSpPr>
        <p:spPr>
          <a:xfrm>
            <a:off x="6720840" y="4069080"/>
            <a:ext cx="5029200" cy="1874520"/>
          </a:xfrm>
          <a:prstGeom prst="roundRect">
            <a:avLst>
              <a:gd name="adj" fmla="val 4878"/>
            </a:avLst>
          </a:prstGeom>
          <a:solidFill>
            <a:srgbClr val="F2F5FA"/>
          </a:solidFill>
          <a:ln/>
          <a:effectLst>
            <a:outerShdw blurRad="63500" dist="25400" dir="5400000" algn="bl" rotWithShape="0">
              <a:srgbClr val="C7CBD8">
                <a:alpha val="35000"/>
              </a:srgbClr>
            </a:outerShdw>
          </a:effectLst>
        </p:spPr>
        <p:txBody>
          <a:bodyPr/>
          <a:lstStyle/>
          <a:p>
            <a:endParaRPr lang="ko-Kore-KR" altLang="en-US"/>
          </a:p>
        </p:txBody>
      </p:sp>
      <p:sp>
        <p:nvSpPr>
          <p:cNvPr id="7" name="Text 3"/>
          <p:cNvSpPr/>
          <p:nvPr/>
        </p:nvSpPr>
        <p:spPr>
          <a:xfrm>
            <a:off x="6949440" y="4206240"/>
            <a:ext cx="4617720" cy="1645920"/>
          </a:xfrm>
          <a:prstGeom prst="rect">
            <a:avLst/>
          </a:prstGeom>
          <a:noFill/>
          <a:ln/>
        </p:spPr>
        <p:txBody>
          <a:bodyPr wrap="square" rtlCol="0" anchor="t"/>
          <a:lstStyle/>
          <a:p>
            <a:pPr marL="0" indent="0">
              <a:lnSpc>
                <a:spcPct val="108000"/>
              </a:lnSpc>
              <a:buNone/>
            </a:pPr>
            <a:r>
              <a:rPr lang="en-US" sz="1400" b="1" dirty="0">
                <a:solidFill>
                  <a:srgbClr val="1E2761"/>
                </a:solidFill>
                <a:latin typeface="맑은 고딕" pitchFamily="34" charset="0"/>
                <a:ea typeface="맑은 고딕" pitchFamily="34" charset="-122"/>
                <a:cs typeface="맑은 고딕" pitchFamily="34" charset="-120"/>
              </a:rPr>
              <a:t>해석
</a:t>
            </a:r>
            <a:r>
              <a:rPr lang="en-US" sz="1200" dirty="0">
                <a:solidFill>
                  <a:srgbClr val="202124"/>
                </a:solidFill>
                <a:latin typeface="맑은 고딕" pitchFamily="34" charset="0"/>
                <a:ea typeface="맑은 고딕" pitchFamily="34" charset="-122"/>
                <a:cs typeface="맑은 고딕" pitchFamily="34" charset="-120"/>
              </a:rPr>
              <a:t>· 영어(BART) rouge1 0.77 · rouge2 0.67 · rougeL 0.73
· 한국어(KoBART) 0.38 · 0.06 · 0.38
</a:t>
            </a:r>
            <a:r>
              <a:rPr lang="en-US" sz="1150" dirty="0">
                <a:solidFill>
                  <a:srgbClr val="5F6368"/>
                </a:solidFill>
                <a:latin typeface="맑은 고딕" pitchFamily="34" charset="0"/>
                <a:ea typeface="맑은 고딕" pitchFamily="34" charset="-122"/>
                <a:cs typeface="맑은 고딕" pitchFamily="34" charset="-120"/>
              </a:rPr>
              <a:t>· 영어가 전반적으로 높음 — 한국어는 조사·어미 때문에 연속 단어 일치(rouge2)가 낮게 잡힘
· 두 모델 모두 손실이 감소해 정상 학습(3~4에폭 이후 약한 과적합)</a:t>
            </a:r>
            <a:endParaRPr lang="en-US" sz="1400" dirty="0"/>
          </a:p>
        </p:txBody>
      </p:sp>
      <p:sp>
        <p:nvSpPr>
          <p:cNvPr id="8" name="Text 4"/>
          <p:cNvSpPr/>
          <p:nvPr/>
        </p:nvSpPr>
        <p:spPr>
          <a:xfrm>
            <a:off x="548640" y="6446520"/>
            <a:ext cx="11064240" cy="274320"/>
          </a:xfrm>
          <a:prstGeom prst="rect">
            <a:avLst/>
          </a:prstGeom>
          <a:noFill/>
          <a:ln/>
        </p:spPr>
        <p:txBody>
          <a:bodyPr wrap="square" rtlCol="0" anchor="ctr"/>
          <a:lstStyle/>
          <a:p>
            <a:pPr marL="0" indent="0">
              <a:buNone/>
            </a:pPr>
            <a:r>
              <a:rPr lang="en-US" sz="900" dirty="0">
                <a:solidFill>
                  <a:srgbClr val="9AA0B4"/>
                </a:solidFill>
                <a:latin typeface="맑은 고딕" pitchFamily="34" charset="0"/>
                <a:ea typeface="맑은 고딕" pitchFamily="34" charset="-122"/>
                <a:cs typeface="맑은 고딕" pitchFamily="34" charset="-120"/>
              </a:rPr>
              <a:t>부산 도시철도 이용자를 위한 Q/A · Subway Busan 팀   |   9</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1E2761"/>
        </a:solidFill>
        <a:effectLst/>
      </p:bgPr>
    </p:bg>
    <p:spTree>
      <p:nvGrpSpPr>
        <p:cNvPr id="1" name=""/>
        <p:cNvGrpSpPr/>
        <p:nvPr/>
      </p:nvGrpSpPr>
      <p:grpSpPr>
        <a:xfrm>
          <a:off x="0" y="0"/>
          <a:ext cx="0" cy="0"/>
          <a:chOff x="0" y="0"/>
          <a:chExt cx="0" cy="0"/>
        </a:xfrm>
      </p:grpSpPr>
      <p:sp>
        <p:nvSpPr>
          <p:cNvPr id="2" name="Text 0"/>
          <p:cNvSpPr/>
          <p:nvPr/>
        </p:nvSpPr>
        <p:spPr>
          <a:xfrm>
            <a:off x="640080" y="548640"/>
            <a:ext cx="10972800" cy="640080"/>
          </a:xfrm>
          <a:prstGeom prst="rect">
            <a:avLst/>
          </a:prstGeom>
          <a:noFill/>
          <a:ln/>
        </p:spPr>
        <p:txBody>
          <a:bodyPr wrap="square" rtlCol="0" anchor="ctr"/>
          <a:lstStyle/>
          <a:p>
            <a:pPr marL="0" indent="0">
              <a:buNone/>
            </a:pPr>
            <a:r>
              <a:rPr lang="en-US" sz="2800" b="1" dirty="0">
                <a:solidFill>
                  <a:srgbClr val="FFFFFF"/>
                </a:solidFill>
                <a:latin typeface="맑은 고딕" pitchFamily="34" charset="0"/>
                <a:ea typeface="맑은 고딕" pitchFamily="34" charset="-122"/>
                <a:cs typeface="맑은 고딕" pitchFamily="34" charset="-120"/>
              </a:rPr>
              <a:t>발표 요약</a:t>
            </a:r>
            <a:endParaRPr lang="en-US" sz="2800" dirty="0"/>
          </a:p>
        </p:txBody>
      </p:sp>
      <p:sp>
        <p:nvSpPr>
          <p:cNvPr id="3" name="Shape 1"/>
          <p:cNvSpPr/>
          <p:nvPr/>
        </p:nvSpPr>
        <p:spPr>
          <a:xfrm>
            <a:off x="731520" y="1417320"/>
            <a:ext cx="1554480" cy="658368"/>
          </a:xfrm>
          <a:prstGeom prst="roundRect">
            <a:avLst>
              <a:gd name="adj" fmla="val 12500"/>
            </a:avLst>
          </a:prstGeom>
          <a:solidFill>
            <a:srgbClr val="028090"/>
          </a:solidFill>
          <a:ln/>
        </p:spPr>
        <p:txBody>
          <a:bodyPr/>
          <a:lstStyle/>
          <a:p>
            <a:endParaRPr lang="ko-Kore-KR" altLang="en-US"/>
          </a:p>
        </p:txBody>
      </p:sp>
      <p:sp>
        <p:nvSpPr>
          <p:cNvPr id="4" name="Text 2"/>
          <p:cNvSpPr/>
          <p:nvPr/>
        </p:nvSpPr>
        <p:spPr>
          <a:xfrm>
            <a:off x="731520" y="1417320"/>
            <a:ext cx="1554480" cy="658368"/>
          </a:xfrm>
          <a:prstGeom prst="rect">
            <a:avLst/>
          </a:prstGeom>
          <a:noFill/>
          <a:ln/>
        </p:spPr>
        <p:txBody>
          <a:bodyPr wrap="square" rtlCol="0" anchor="ctr"/>
          <a:lstStyle/>
          <a:p>
            <a:pPr marL="0" indent="0" algn="ctr">
              <a:buNone/>
            </a:pPr>
            <a:r>
              <a:rPr lang="en-US" sz="1400" b="1" dirty="0">
                <a:solidFill>
                  <a:srgbClr val="FFFFFF"/>
                </a:solidFill>
                <a:latin typeface="맑은 고딕" pitchFamily="34" charset="0"/>
                <a:ea typeface="맑은 고딕" pitchFamily="34" charset="-122"/>
                <a:cs typeface="맑은 고딕" pitchFamily="34" charset="-120"/>
              </a:rPr>
              <a:t>문제</a:t>
            </a:r>
            <a:endParaRPr lang="en-US" sz="1400" dirty="0"/>
          </a:p>
        </p:txBody>
      </p:sp>
      <p:sp>
        <p:nvSpPr>
          <p:cNvPr id="5" name="Text 3"/>
          <p:cNvSpPr/>
          <p:nvPr/>
        </p:nvSpPr>
        <p:spPr>
          <a:xfrm>
            <a:off x="2468880" y="1417320"/>
            <a:ext cx="9052560" cy="658368"/>
          </a:xfrm>
          <a:prstGeom prst="rect">
            <a:avLst/>
          </a:prstGeom>
          <a:noFill/>
          <a:ln/>
        </p:spPr>
        <p:txBody>
          <a:bodyPr wrap="square" rtlCol="0" anchor="ctr"/>
          <a:lstStyle/>
          <a:p>
            <a:pPr marL="0" indent="0">
              <a:buNone/>
            </a:pPr>
            <a:r>
              <a:rPr lang="en-US" sz="1300" dirty="0">
                <a:solidFill>
                  <a:srgbClr val="E8ECFB"/>
                </a:solidFill>
                <a:latin typeface="맑은 고딕" pitchFamily="34" charset="0"/>
                <a:ea typeface="맑은 고딕" pitchFamily="34" charset="-122"/>
                <a:cs typeface="맑은 고딕" pitchFamily="34" charset="-120"/>
              </a:rPr>
              <a:t>부산 첫 방문자는 노선·승차권·환승·심야 운행 등 이용 정보를 어디서 확인할지 막막함</a:t>
            </a:r>
            <a:endParaRPr lang="en-US" sz="1300" dirty="0"/>
          </a:p>
        </p:txBody>
      </p:sp>
      <p:sp>
        <p:nvSpPr>
          <p:cNvPr id="6" name="Shape 4"/>
          <p:cNvSpPr/>
          <p:nvPr/>
        </p:nvSpPr>
        <p:spPr>
          <a:xfrm>
            <a:off x="731520" y="2240280"/>
            <a:ext cx="1554480" cy="658368"/>
          </a:xfrm>
          <a:prstGeom prst="roundRect">
            <a:avLst>
              <a:gd name="adj" fmla="val 12500"/>
            </a:avLst>
          </a:prstGeom>
          <a:solidFill>
            <a:srgbClr val="028090"/>
          </a:solidFill>
          <a:ln/>
        </p:spPr>
        <p:txBody>
          <a:bodyPr/>
          <a:lstStyle/>
          <a:p>
            <a:endParaRPr lang="ko-Kore-KR" altLang="en-US"/>
          </a:p>
        </p:txBody>
      </p:sp>
      <p:sp>
        <p:nvSpPr>
          <p:cNvPr id="7" name="Text 5"/>
          <p:cNvSpPr/>
          <p:nvPr/>
        </p:nvSpPr>
        <p:spPr>
          <a:xfrm>
            <a:off x="731520" y="2240280"/>
            <a:ext cx="1554480" cy="658368"/>
          </a:xfrm>
          <a:prstGeom prst="rect">
            <a:avLst/>
          </a:prstGeom>
          <a:noFill/>
          <a:ln/>
        </p:spPr>
        <p:txBody>
          <a:bodyPr wrap="square" rtlCol="0" anchor="ctr"/>
          <a:lstStyle/>
          <a:p>
            <a:pPr marL="0" indent="0" algn="ctr">
              <a:buNone/>
            </a:pPr>
            <a:r>
              <a:rPr lang="en-US" sz="1400" b="1" dirty="0">
                <a:solidFill>
                  <a:srgbClr val="FFFFFF"/>
                </a:solidFill>
                <a:latin typeface="맑은 고딕" pitchFamily="34" charset="0"/>
                <a:ea typeface="맑은 고딕" pitchFamily="34" charset="-122"/>
                <a:cs typeface="맑은 고딕" pitchFamily="34" charset="-120"/>
              </a:rPr>
              <a:t>대상</a:t>
            </a:r>
            <a:endParaRPr lang="en-US" sz="1400" dirty="0"/>
          </a:p>
        </p:txBody>
      </p:sp>
      <p:sp>
        <p:nvSpPr>
          <p:cNvPr id="8" name="Text 6"/>
          <p:cNvSpPr/>
          <p:nvPr/>
        </p:nvSpPr>
        <p:spPr>
          <a:xfrm>
            <a:off x="2468880" y="2240280"/>
            <a:ext cx="9052560" cy="658368"/>
          </a:xfrm>
          <a:prstGeom prst="rect">
            <a:avLst/>
          </a:prstGeom>
          <a:noFill/>
          <a:ln/>
        </p:spPr>
        <p:txBody>
          <a:bodyPr wrap="square" rtlCol="0" anchor="ctr"/>
          <a:lstStyle/>
          <a:p>
            <a:pPr marL="0" indent="0">
              <a:buNone/>
            </a:pPr>
            <a:r>
              <a:rPr lang="en-US" sz="1300" dirty="0">
                <a:solidFill>
                  <a:srgbClr val="E8ECFB"/>
                </a:solidFill>
                <a:latin typeface="맑은 고딕" pitchFamily="34" charset="0"/>
                <a:ea typeface="맑은 고딕" pitchFamily="34" charset="-122"/>
                <a:cs typeface="맑은 고딕" pitchFamily="34" charset="-120"/>
              </a:rPr>
              <a:t>부산 도시철도를 이용하는 방문객</a:t>
            </a:r>
            <a:endParaRPr lang="en-US" sz="1300" dirty="0"/>
          </a:p>
        </p:txBody>
      </p:sp>
      <p:sp>
        <p:nvSpPr>
          <p:cNvPr id="9" name="Shape 7"/>
          <p:cNvSpPr/>
          <p:nvPr/>
        </p:nvSpPr>
        <p:spPr>
          <a:xfrm>
            <a:off x="731520" y="3063240"/>
            <a:ext cx="1554480" cy="658368"/>
          </a:xfrm>
          <a:prstGeom prst="roundRect">
            <a:avLst>
              <a:gd name="adj" fmla="val 12500"/>
            </a:avLst>
          </a:prstGeom>
          <a:solidFill>
            <a:srgbClr val="028090"/>
          </a:solidFill>
          <a:ln/>
        </p:spPr>
        <p:txBody>
          <a:bodyPr/>
          <a:lstStyle/>
          <a:p>
            <a:endParaRPr lang="ko-Kore-KR" altLang="en-US"/>
          </a:p>
        </p:txBody>
      </p:sp>
      <p:sp>
        <p:nvSpPr>
          <p:cNvPr id="10" name="Text 8"/>
          <p:cNvSpPr/>
          <p:nvPr/>
        </p:nvSpPr>
        <p:spPr>
          <a:xfrm>
            <a:off x="731520" y="3063240"/>
            <a:ext cx="1554480" cy="658368"/>
          </a:xfrm>
          <a:prstGeom prst="rect">
            <a:avLst/>
          </a:prstGeom>
          <a:noFill/>
          <a:ln/>
        </p:spPr>
        <p:txBody>
          <a:bodyPr wrap="square" rtlCol="0" anchor="ctr"/>
          <a:lstStyle/>
          <a:p>
            <a:pPr marL="0" indent="0" algn="ctr">
              <a:buNone/>
            </a:pPr>
            <a:r>
              <a:rPr lang="en-US" sz="1400" b="1" dirty="0">
                <a:solidFill>
                  <a:srgbClr val="FFFFFF"/>
                </a:solidFill>
                <a:latin typeface="맑은 고딕" pitchFamily="34" charset="0"/>
                <a:ea typeface="맑은 고딕" pitchFamily="34" charset="-122"/>
                <a:cs typeface="맑은 고딕" pitchFamily="34" charset="-120"/>
              </a:rPr>
              <a:t>방법</a:t>
            </a:r>
            <a:endParaRPr lang="en-US" sz="1400" dirty="0"/>
          </a:p>
        </p:txBody>
      </p:sp>
      <p:sp>
        <p:nvSpPr>
          <p:cNvPr id="11" name="Text 9"/>
          <p:cNvSpPr/>
          <p:nvPr/>
        </p:nvSpPr>
        <p:spPr>
          <a:xfrm>
            <a:off x="2468880" y="3063240"/>
            <a:ext cx="9052560" cy="658368"/>
          </a:xfrm>
          <a:prstGeom prst="rect">
            <a:avLst/>
          </a:prstGeom>
          <a:noFill/>
          <a:ln/>
        </p:spPr>
        <p:txBody>
          <a:bodyPr wrap="square" rtlCol="0" anchor="ctr"/>
          <a:lstStyle/>
          <a:p>
            <a:pPr marL="0" indent="0">
              <a:buNone/>
            </a:pPr>
            <a:r>
              <a:rPr lang="en-US" sz="1300" dirty="0">
                <a:solidFill>
                  <a:srgbClr val="E8ECFB"/>
                </a:solidFill>
                <a:latin typeface="맑은 고딕" pitchFamily="34" charset="0"/>
                <a:ea typeface="맑은 고딕" pitchFamily="34" charset="-122"/>
                <a:cs typeface="맑은 고딕" pitchFamily="34" charset="-120"/>
              </a:rPr>
              <a:t>6개 역할 분담 · 8일 WBS로 6개 의도 라벨 기준 1,000건 작성 후 교차·파일럿 검수</a:t>
            </a:r>
            <a:endParaRPr lang="en-US" sz="1300" dirty="0"/>
          </a:p>
        </p:txBody>
      </p:sp>
      <p:sp>
        <p:nvSpPr>
          <p:cNvPr id="12" name="Shape 10"/>
          <p:cNvSpPr/>
          <p:nvPr/>
        </p:nvSpPr>
        <p:spPr>
          <a:xfrm>
            <a:off x="731520" y="3886200"/>
            <a:ext cx="1554480" cy="658368"/>
          </a:xfrm>
          <a:prstGeom prst="roundRect">
            <a:avLst>
              <a:gd name="adj" fmla="val 12500"/>
            </a:avLst>
          </a:prstGeom>
          <a:solidFill>
            <a:srgbClr val="028090"/>
          </a:solidFill>
          <a:ln/>
        </p:spPr>
        <p:txBody>
          <a:bodyPr/>
          <a:lstStyle/>
          <a:p>
            <a:endParaRPr lang="ko-Kore-KR" altLang="en-US"/>
          </a:p>
        </p:txBody>
      </p:sp>
      <p:sp>
        <p:nvSpPr>
          <p:cNvPr id="13" name="Text 11"/>
          <p:cNvSpPr/>
          <p:nvPr/>
        </p:nvSpPr>
        <p:spPr>
          <a:xfrm>
            <a:off x="731520" y="3886200"/>
            <a:ext cx="1554480" cy="658368"/>
          </a:xfrm>
          <a:prstGeom prst="rect">
            <a:avLst/>
          </a:prstGeom>
          <a:noFill/>
          <a:ln/>
        </p:spPr>
        <p:txBody>
          <a:bodyPr wrap="square" rtlCol="0" anchor="ctr"/>
          <a:lstStyle/>
          <a:p>
            <a:pPr marL="0" indent="0" algn="ctr">
              <a:buNone/>
            </a:pPr>
            <a:r>
              <a:rPr lang="en-US" sz="1400" b="1" dirty="0">
                <a:solidFill>
                  <a:srgbClr val="FFFFFF"/>
                </a:solidFill>
                <a:latin typeface="맑은 고딕" pitchFamily="34" charset="0"/>
                <a:ea typeface="맑은 고딕" pitchFamily="34" charset="-122"/>
                <a:cs typeface="맑은 고딕" pitchFamily="34" charset="-120"/>
              </a:rPr>
              <a:t>발견</a:t>
            </a:r>
            <a:endParaRPr lang="en-US" sz="1400" dirty="0"/>
          </a:p>
        </p:txBody>
      </p:sp>
      <p:sp>
        <p:nvSpPr>
          <p:cNvPr id="14" name="Text 12"/>
          <p:cNvSpPr/>
          <p:nvPr/>
        </p:nvSpPr>
        <p:spPr>
          <a:xfrm>
            <a:off x="2468880" y="3886200"/>
            <a:ext cx="9052560" cy="658368"/>
          </a:xfrm>
          <a:prstGeom prst="rect">
            <a:avLst/>
          </a:prstGeom>
          <a:noFill/>
          <a:ln/>
        </p:spPr>
        <p:txBody>
          <a:bodyPr wrap="square" rtlCol="0" anchor="ctr"/>
          <a:lstStyle/>
          <a:p>
            <a:pPr marL="0" indent="0">
              <a:buNone/>
            </a:pPr>
            <a:r>
              <a:rPr lang="en-US" sz="1300" dirty="0">
                <a:solidFill>
                  <a:srgbClr val="E8ECFB"/>
                </a:solidFill>
                <a:latin typeface="맑은 고딕" pitchFamily="34" charset="0"/>
                <a:ea typeface="맑은 고딕" pitchFamily="34" charset="-122"/>
                <a:cs typeface="맑은 고딕" pitchFamily="34" charset="-120"/>
              </a:rPr>
              <a:t>최종 1,000건 전량 검수 통과 · 품질 100점 · 오류·주의 0건</a:t>
            </a:r>
            <a:endParaRPr lang="en-US" sz="1300" dirty="0"/>
          </a:p>
        </p:txBody>
      </p:sp>
      <p:sp>
        <p:nvSpPr>
          <p:cNvPr id="15" name="Shape 13"/>
          <p:cNvSpPr/>
          <p:nvPr/>
        </p:nvSpPr>
        <p:spPr>
          <a:xfrm>
            <a:off x="731520" y="4709160"/>
            <a:ext cx="1554480" cy="658368"/>
          </a:xfrm>
          <a:prstGeom prst="roundRect">
            <a:avLst>
              <a:gd name="adj" fmla="val 12500"/>
            </a:avLst>
          </a:prstGeom>
          <a:solidFill>
            <a:srgbClr val="028090"/>
          </a:solidFill>
          <a:ln/>
        </p:spPr>
        <p:txBody>
          <a:bodyPr/>
          <a:lstStyle/>
          <a:p>
            <a:endParaRPr lang="ko-Kore-KR" altLang="en-US"/>
          </a:p>
        </p:txBody>
      </p:sp>
      <p:sp>
        <p:nvSpPr>
          <p:cNvPr id="16" name="Text 14"/>
          <p:cNvSpPr/>
          <p:nvPr/>
        </p:nvSpPr>
        <p:spPr>
          <a:xfrm>
            <a:off x="731520" y="4709160"/>
            <a:ext cx="1554480" cy="658368"/>
          </a:xfrm>
          <a:prstGeom prst="rect">
            <a:avLst/>
          </a:prstGeom>
          <a:noFill/>
          <a:ln/>
        </p:spPr>
        <p:txBody>
          <a:bodyPr wrap="square" rtlCol="0" anchor="ctr"/>
          <a:lstStyle/>
          <a:p>
            <a:pPr marL="0" indent="0" algn="ctr">
              <a:buNone/>
            </a:pPr>
            <a:r>
              <a:rPr lang="en-US" sz="1400" b="1" dirty="0">
                <a:solidFill>
                  <a:srgbClr val="FFFFFF"/>
                </a:solidFill>
                <a:latin typeface="맑은 고딕" pitchFamily="34" charset="0"/>
                <a:ea typeface="맑은 고딕" pitchFamily="34" charset="-122"/>
                <a:cs typeface="맑은 고딕" pitchFamily="34" charset="-120"/>
              </a:rPr>
              <a:t>모델</a:t>
            </a:r>
            <a:endParaRPr lang="en-US" sz="1400" dirty="0"/>
          </a:p>
        </p:txBody>
      </p:sp>
      <p:sp>
        <p:nvSpPr>
          <p:cNvPr id="17" name="Text 15"/>
          <p:cNvSpPr/>
          <p:nvPr/>
        </p:nvSpPr>
        <p:spPr>
          <a:xfrm>
            <a:off x="2468880" y="4709160"/>
            <a:ext cx="9052560" cy="658368"/>
          </a:xfrm>
          <a:prstGeom prst="rect">
            <a:avLst/>
          </a:prstGeom>
          <a:noFill/>
          <a:ln/>
        </p:spPr>
        <p:txBody>
          <a:bodyPr wrap="square" rtlCol="0" anchor="ctr"/>
          <a:lstStyle/>
          <a:p>
            <a:pPr marL="0" indent="0">
              <a:buNone/>
            </a:pPr>
            <a:r>
              <a:rPr lang="en-US" sz="1300" dirty="0">
                <a:solidFill>
                  <a:srgbClr val="E8ECFB"/>
                </a:solidFill>
                <a:latin typeface="맑은 고딕" pitchFamily="34" charset="0"/>
                <a:ea typeface="맑은 고딕" pitchFamily="34" charset="-122"/>
                <a:cs typeface="맑은 고딕" pitchFamily="34" charset="-120"/>
              </a:rPr>
              <a:t>구축 데이터로 KoBART 파인튜닝(8:1:1) — 질문→답변 생성 파이프라인 확인</a:t>
            </a:r>
            <a:endParaRPr lang="en-US" sz="1300" dirty="0"/>
          </a:p>
        </p:txBody>
      </p:sp>
      <p:sp>
        <p:nvSpPr>
          <p:cNvPr id="18" name="Shape 16"/>
          <p:cNvSpPr/>
          <p:nvPr/>
        </p:nvSpPr>
        <p:spPr>
          <a:xfrm>
            <a:off x="731520" y="5532120"/>
            <a:ext cx="1554480" cy="658368"/>
          </a:xfrm>
          <a:prstGeom prst="roundRect">
            <a:avLst>
              <a:gd name="adj" fmla="val 12500"/>
            </a:avLst>
          </a:prstGeom>
          <a:solidFill>
            <a:srgbClr val="028090"/>
          </a:solidFill>
          <a:ln/>
        </p:spPr>
        <p:txBody>
          <a:bodyPr/>
          <a:lstStyle/>
          <a:p>
            <a:endParaRPr lang="ko-Kore-KR" altLang="en-US"/>
          </a:p>
        </p:txBody>
      </p:sp>
      <p:sp>
        <p:nvSpPr>
          <p:cNvPr id="19" name="Text 17"/>
          <p:cNvSpPr/>
          <p:nvPr/>
        </p:nvSpPr>
        <p:spPr>
          <a:xfrm>
            <a:off x="731520" y="5532120"/>
            <a:ext cx="1554480" cy="658368"/>
          </a:xfrm>
          <a:prstGeom prst="rect">
            <a:avLst/>
          </a:prstGeom>
          <a:noFill/>
          <a:ln/>
        </p:spPr>
        <p:txBody>
          <a:bodyPr wrap="square" rtlCol="0" anchor="ctr"/>
          <a:lstStyle/>
          <a:p>
            <a:pPr marL="0" indent="0" algn="ctr">
              <a:buNone/>
            </a:pPr>
            <a:r>
              <a:rPr lang="en-US" sz="1400" b="1" dirty="0">
                <a:solidFill>
                  <a:srgbClr val="FFFFFF"/>
                </a:solidFill>
                <a:latin typeface="맑은 고딕" pitchFamily="34" charset="0"/>
                <a:ea typeface="맑은 고딕" pitchFamily="34" charset="-122"/>
                <a:cs typeface="맑은 고딕" pitchFamily="34" charset="-120"/>
              </a:rPr>
              <a:t>한계·개선</a:t>
            </a:r>
            <a:endParaRPr lang="en-US" sz="1400" dirty="0"/>
          </a:p>
        </p:txBody>
      </p:sp>
      <p:sp>
        <p:nvSpPr>
          <p:cNvPr id="20" name="Text 18"/>
          <p:cNvSpPr/>
          <p:nvPr/>
        </p:nvSpPr>
        <p:spPr>
          <a:xfrm>
            <a:off x="2468880" y="5532120"/>
            <a:ext cx="9052560" cy="658368"/>
          </a:xfrm>
          <a:prstGeom prst="rect">
            <a:avLst/>
          </a:prstGeom>
          <a:noFill/>
          <a:ln/>
        </p:spPr>
        <p:txBody>
          <a:bodyPr wrap="square" rtlCol="0" anchor="ctr"/>
          <a:lstStyle/>
          <a:p>
            <a:pPr marL="0" indent="0">
              <a:buNone/>
            </a:pPr>
            <a:r>
              <a:rPr lang="en-US" sz="1300" dirty="0">
                <a:solidFill>
                  <a:srgbClr val="E8ECFB"/>
                </a:solidFill>
                <a:latin typeface="맑은 고딕" pitchFamily="34" charset="0"/>
                <a:ea typeface="맑은 고딕" pitchFamily="34" charset="-122"/>
                <a:cs typeface="맑은 고딕" pitchFamily="34" charset="-120"/>
              </a:rPr>
              <a:t>실시간 정보 반영·일반화 한계 → 공식 자료 재확인·라벨 확장·다국어 강화</a:t>
            </a:r>
            <a:endParaRPr lang="en-US" sz="13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TotalTime>
  <Words>1577</Words>
  <Application>Microsoft Macintosh PowerPoint</Application>
  <PresentationFormat>와이드스크린</PresentationFormat>
  <Paragraphs>175</Paragraphs>
  <Slides>10</Slides>
  <Notes>10</Notes>
  <HiddenSlides>0</HiddenSlides>
  <MMClips>0</MMClips>
  <ScaleCrop>false</ScaleCrop>
  <HeadingPairs>
    <vt:vector size="6" baseType="variant">
      <vt:variant>
        <vt:lpstr>사용한 글꼴</vt:lpstr>
      </vt:variant>
      <vt:variant>
        <vt:i4>2</vt:i4>
      </vt:variant>
      <vt:variant>
        <vt:lpstr>테마</vt:lpstr>
      </vt:variant>
      <vt:variant>
        <vt:i4>1</vt:i4>
      </vt:variant>
      <vt:variant>
        <vt:lpstr>슬라이드 제목</vt:lpstr>
      </vt:variant>
      <vt:variant>
        <vt:i4>10</vt:i4>
      </vt:variant>
    </vt:vector>
  </HeadingPairs>
  <TitlesOfParts>
    <vt:vector size="13" baseType="lpstr">
      <vt:lpstr>맑은 고딕</vt:lpstr>
      <vt:lpstr>Arial</vt:lpstr>
      <vt:lpstr>Office Theme</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우상원</cp:lastModifiedBy>
  <cp:revision>2</cp:revision>
  <dcterms:created xsi:type="dcterms:W3CDTF">2026-07-29T02:18:47Z</dcterms:created>
  <dcterms:modified xsi:type="dcterms:W3CDTF">2026-07-29T02:25:09Z</dcterms:modified>
</cp:coreProperties>
</file>