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21" d="100"/>
          <a:sy n="121" d="100"/>
        </p:scale>
        <p:origin x="108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윤기 정" userId="a08db62cee42e8ec" providerId="LiveId" clId="{109AFF80-CF41-4C89-95FA-0D0033311775}"/>
    <pc:docChg chg="modSld">
      <pc:chgData name="윤기 정" userId="a08db62cee42e8ec" providerId="LiveId" clId="{109AFF80-CF41-4C89-95FA-0D0033311775}" dt="2026-07-30T02:20:22.148" v="2" actId="20577"/>
      <pc:docMkLst>
        <pc:docMk/>
      </pc:docMkLst>
      <pc:sldChg chg="modSp mod">
        <pc:chgData name="윤기 정" userId="a08db62cee42e8ec" providerId="LiveId" clId="{109AFF80-CF41-4C89-95FA-0D0033311775}" dt="2026-07-30T02:20:22.148" v="2" actId="20577"/>
        <pc:sldMkLst>
          <pc:docMk/>
          <pc:sldMk cId="0" sldId="258"/>
        </pc:sldMkLst>
        <pc:spChg chg="mod">
          <ac:chgData name="윤기 정" userId="a08db62cee42e8ec" providerId="LiveId" clId="{109AFF80-CF41-4C89-95FA-0D0033311775}" dt="2026-07-30T02:20:22.148" v="2" actId="20577"/>
          <ac:spMkLst>
            <pc:docMk/>
            <pc:sldMk cId="0" sldId="258"/>
            <ac:spMk id="3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3363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82C34"/>
          </a:solidFill>
          <a:ln w="12700">
            <a:solidFill>
              <a:srgbClr val="282C34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6217920" y="-1645920"/>
            <a:ext cx="4754880" cy="4754880"/>
          </a:xfrm>
          <a:prstGeom prst="ellipse">
            <a:avLst/>
          </a:prstGeom>
          <a:solidFill>
            <a:srgbClr val="FF6B35">
              <a:alpha val="18000"/>
            </a:srgbClr>
          </a:solidFill>
          <a:ln w="12700">
            <a:solidFill>
              <a:srgbClr val="FF6B35">
                <a:alpha val="1800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132320" y="182880"/>
            <a:ext cx="2560320" cy="2560320"/>
          </a:xfrm>
          <a:prstGeom prst="ellipse">
            <a:avLst/>
          </a:prstGeom>
          <a:solidFill>
            <a:srgbClr val="FF6B35">
              <a:alpha val="26000"/>
            </a:srgbClr>
          </a:solidFill>
          <a:ln w="12700">
            <a:solidFill>
              <a:srgbClr val="FF6B35">
                <a:alpha val="26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-731520" y="3200400"/>
            <a:ext cx="2560320" cy="2560320"/>
          </a:xfrm>
          <a:prstGeom prst="ellipse">
            <a:avLst/>
          </a:prstGeom>
          <a:solidFill>
            <a:srgbClr val="FF6B35">
              <a:alpha val="12000"/>
            </a:srgbClr>
          </a:solidFill>
          <a:ln w="12700">
            <a:solidFill>
              <a:srgbClr val="FF6B35">
                <a:alpha val="1200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11480" y="868680"/>
            <a:ext cx="3108960" cy="274320"/>
          </a:xfrm>
          <a:prstGeom prst="roundRect">
            <a:avLst>
              <a:gd name="adj" fmla="val 13333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11480" y="868680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부산외국어대학교  ·  AI 팀 프로젝트</a:t>
            </a:r>
            <a:endParaRPr lang="en-US" sz="850" dirty="0"/>
          </a:p>
        </p:txBody>
      </p:sp>
      <p:sp>
        <p:nvSpPr>
          <p:cNvPr id="8" name="Text 6"/>
          <p:cNvSpPr/>
          <p:nvPr/>
        </p:nvSpPr>
        <p:spPr>
          <a:xfrm>
            <a:off x="411480" y="1234440"/>
            <a:ext cx="621792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유학생을 위한</a:t>
            </a:r>
            <a:endParaRPr lang="en-US" sz="3600" dirty="0"/>
          </a:p>
          <a:p>
            <a:pPr marL="0" indent="0" algn="l">
              <a:lnSpc>
                <a:spcPct val="112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중고거래 다국어 AI 도우미</a:t>
            </a:r>
            <a:endParaRPr lang="en-US" sz="3600" dirty="0"/>
          </a:p>
        </p:txBody>
      </p:sp>
      <p:sp>
        <p:nvSpPr>
          <p:cNvPr id="9" name="Text 7"/>
          <p:cNvSpPr/>
          <p:nvPr/>
        </p:nvSpPr>
        <p:spPr>
          <a:xfrm>
            <a:off x="411480" y="3154680"/>
            <a:ext cx="65836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A0AE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당근마켓 크롤링  ·  ML 가격 예측  ·  LLM 다국어 생성  ·  Streamlit 서비스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11480" y="3438144"/>
            <a:ext cx="2011680" cy="749808"/>
          </a:xfrm>
          <a:prstGeom prst="roundRect">
            <a:avLst>
              <a:gd name="adj" fmla="val 9756"/>
            </a:avLst>
          </a:prstGeom>
          <a:solidFill>
            <a:srgbClr val="FFFFFF">
              <a:alpha val="12000"/>
            </a:srgbClr>
          </a:solidFill>
          <a:ln w="12700">
            <a:solidFill>
              <a:srgbClr val="FFFFFF">
                <a:alpha val="22000"/>
              </a:srgbClr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11480" y="3483864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22,056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411480" y="3849624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B0C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수집 거래 건수</a:t>
            </a:r>
            <a:endParaRPr lang="en-US" sz="800" dirty="0"/>
          </a:p>
        </p:txBody>
      </p:sp>
      <p:sp>
        <p:nvSpPr>
          <p:cNvPr id="13" name="Shape 11"/>
          <p:cNvSpPr/>
          <p:nvPr/>
        </p:nvSpPr>
        <p:spPr>
          <a:xfrm>
            <a:off x="2624328" y="3438144"/>
            <a:ext cx="2011680" cy="749808"/>
          </a:xfrm>
          <a:prstGeom prst="roundRect">
            <a:avLst>
              <a:gd name="adj" fmla="val 9756"/>
            </a:avLst>
          </a:prstGeom>
          <a:solidFill>
            <a:srgbClr val="FFFFFF">
              <a:alpha val="12000"/>
            </a:srgbClr>
          </a:solidFill>
          <a:ln w="12700">
            <a:solidFill>
              <a:srgbClr val="FFFFFF">
                <a:alpha val="2200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624328" y="3483864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6개국어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2624328" y="3849624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B0C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다국어 지원</a:t>
            </a:r>
            <a:endParaRPr lang="en-US" sz="800" dirty="0"/>
          </a:p>
        </p:txBody>
      </p:sp>
      <p:sp>
        <p:nvSpPr>
          <p:cNvPr id="16" name="Shape 14"/>
          <p:cNvSpPr/>
          <p:nvPr/>
        </p:nvSpPr>
        <p:spPr>
          <a:xfrm>
            <a:off x="4837176" y="3438144"/>
            <a:ext cx="2011680" cy="749808"/>
          </a:xfrm>
          <a:prstGeom prst="roundRect">
            <a:avLst>
              <a:gd name="adj" fmla="val 9756"/>
            </a:avLst>
          </a:prstGeom>
          <a:solidFill>
            <a:srgbClr val="FFFFFF">
              <a:alpha val="12000"/>
            </a:srgbClr>
          </a:solidFill>
          <a:ln w="12700">
            <a:solidFill>
              <a:srgbClr val="FFFFFF">
                <a:alpha val="2200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4837176" y="3483864"/>
            <a:ext cx="20116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RF + GPT-4o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4837176" y="3849624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B0C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핵심 기술</a:t>
            </a:r>
            <a:endParaRPr lang="en-US" sz="800" dirty="0"/>
          </a:p>
        </p:txBody>
      </p:sp>
      <p:sp>
        <p:nvSpPr>
          <p:cNvPr id="19" name="Shape 17"/>
          <p:cNvSpPr/>
          <p:nvPr/>
        </p:nvSpPr>
        <p:spPr>
          <a:xfrm>
            <a:off x="411480" y="4334256"/>
            <a:ext cx="3840480" cy="603504"/>
          </a:xfrm>
          <a:prstGeom prst="roundRect">
            <a:avLst>
              <a:gd name="adj" fmla="val 10606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2800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48640" y="4370832"/>
            <a:ext cx="640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팀명</a:t>
            </a:r>
            <a:endParaRPr lang="en-US" sz="800" dirty="0"/>
          </a:p>
        </p:txBody>
      </p:sp>
      <p:sp>
        <p:nvSpPr>
          <p:cNvPr id="21" name="Text 19"/>
          <p:cNvSpPr/>
          <p:nvPr/>
        </p:nvSpPr>
        <p:spPr>
          <a:xfrm>
            <a:off x="1234440" y="4370832"/>
            <a:ext cx="2880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갯로그  ·  6조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548640" y="4590288"/>
            <a:ext cx="3566160" cy="16459"/>
          </a:xfrm>
          <a:prstGeom prst="rect">
            <a:avLst/>
          </a:prstGeom>
          <a:solidFill>
            <a:srgbClr val="607080"/>
          </a:solidFill>
          <a:ln w="12700">
            <a:solidFill>
              <a:srgbClr val="607080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4434840" y="4334256"/>
            <a:ext cx="4389120" cy="603504"/>
          </a:xfrm>
          <a:prstGeom prst="roundRect">
            <a:avLst>
              <a:gd name="adj" fmla="val 10606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28000"/>
              </a:srgbClr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572000" y="4370832"/>
            <a:ext cx="6400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팀원</a:t>
            </a:r>
            <a:endParaRPr lang="en-US" sz="800" dirty="0"/>
          </a:p>
        </p:txBody>
      </p:sp>
      <p:sp>
        <p:nvSpPr>
          <p:cNvPr id="25" name="Text 23"/>
          <p:cNvSpPr/>
          <p:nvPr/>
        </p:nvSpPr>
        <p:spPr>
          <a:xfrm>
            <a:off x="5257800" y="4370832"/>
            <a:ext cx="34290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정윤기  ·  유준환  ·  홍유진  ·  김해나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4572000" y="4590288"/>
            <a:ext cx="4114800" cy="16459"/>
          </a:xfrm>
          <a:prstGeom prst="rect">
            <a:avLst/>
          </a:prstGeom>
          <a:solidFill>
            <a:srgbClr val="607080"/>
          </a:solidFill>
          <a:ln w="12700">
            <a:solidFill>
              <a:srgbClr val="607080"/>
            </a:solidFill>
            <a:prstDash val="solid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 &amp; MOTIVATION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주제 설정 배경 및 현황 조사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11480" y="98755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왜 이 프로젝트인가?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11480" y="1335024"/>
            <a:ext cx="3886200" cy="960120"/>
          </a:xfrm>
          <a:prstGeom prst="roundRect">
            <a:avLst>
              <a:gd name="adj" fmla="val 666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02920" y="1426464"/>
            <a:ext cx="347472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2920" y="1426464"/>
            <a:ext cx="3474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950976" y="1399032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 장벽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950976" y="1664208"/>
            <a:ext cx="3200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당근마켓은 한국어 전용 → 유학생이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게시글 상품 상태·거래 조건 파악 어려움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411480" y="2432304"/>
            <a:ext cx="3886200" cy="960120"/>
          </a:xfrm>
          <a:prstGeom prst="roundRect">
            <a:avLst>
              <a:gd name="adj" fmla="val 666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502920" y="2523744"/>
            <a:ext cx="347472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02920" y="2523744"/>
            <a:ext cx="3474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800" dirty="0"/>
          </a:p>
        </p:txBody>
      </p:sp>
      <p:sp>
        <p:nvSpPr>
          <p:cNvPr id="13" name="Text 11"/>
          <p:cNvSpPr/>
          <p:nvPr/>
        </p:nvSpPr>
        <p:spPr>
          <a:xfrm>
            <a:off x="950976" y="2496312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적정성 판단 불가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950976" y="2761488"/>
            <a:ext cx="3200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한국 중고거래 시세를 모르면 적정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여부를 스스로 판단하기 어려움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411480" y="3529584"/>
            <a:ext cx="3886200" cy="960120"/>
          </a:xfrm>
          <a:prstGeom prst="roundRect">
            <a:avLst>
              <a:gd name="adj" fmla="val 666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02920" y="3621024"/>
            <a:ext cx="347472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02920" y="3621024"/>
            <a:ext cx="34747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800" dirty="0"/>
          </a:p>
        </p:txBody>
      </p:sp>
      <p:sp>
        <p:nvSpPr>
          <p:cNvPr id="18" name="Text 16"/>
          <p:cNvSpPr/>
          <p:nvPr/>
        </p:nvSpPr>
        <p:spPr>
          <a:xfrm>
            <a:off x="950976" y="3593592"/>
            <a:ext cx="3200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소통 장벽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950976" y="3858768"/>
            <a:ext cx="3200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판매자에게 외국어로 채팅 메시지를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작성하는 것 자체가 큰 부담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4572000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709160" y="987552"/>
            <a:ext cx="4023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시장 현황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709160" y="1335024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709160" y="1536192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부산외대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4709160" y="2103120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유학생 비중 높은 캠퍼스</a:t>
            </a:r>
            <a:endParaRPr lang="en-US" sz="900" dirty="0"/>
          </a:p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즉시 사용 가능한 서비스 목표</a:t>
            </a:r>
            <a:endParaRPr lang="en-US" sz="900" dirty="0"/>
          </a:p>
        </p:txBody>
      </p:sp>
      <p:sp>
        <p:nvSpPr>
          <p:cNvPr id="25" name="Shape 23"/>
          <p:cNvSpPr/>
          <p:nvPr/>
        </p:nvSpPr>
        <p:spPr>
          <a:xfrm>
            <a:off x="6858000" y="1335024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858000" y="1536192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DC26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한국어 전용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6858000" y="2103120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당근마켓 외국어 지원 없음</a:t>
            </a:r>
            <a:endParaRPr lang="en-US" sz="900" dirty="0"/>
          </a:p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유학생 이용 사실상 불가</a:t>
            </a:r>
            <a:endParaRPr lang="en-US" sz="900" dirty="0"/>
          </a:p>
        </p:txBody>
      </p:sp>
      <p:sp>
        <p:nvSpPr>
          <p:cNvPr id="28" name="Shape 26"/>
          <p:cNvSpPr/>
          <p:nvPr/>
        </p:nvSpPr>
        <p:spPr>
          <a:xfrm>
            <a:off x="4709160" y="2816352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4709160" y="3017520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가설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4709160" y="3584448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가격 예측 + LLM 번역·설명</a:t>
            </a:r>
            <a:endParaRPr lang="en-US" sz="900" dirty="0"/>
          </a:p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언어·가격 장벽 동시 해결</a:t>
            </a:r>
            <a:endParaRPr lang="en-US" sz="900" dirty="0"/>
          </a:p>
        </p:txBody>
      </p:sp>
      <p:sp>
        <p:nvSpPr>
          <p:cNvPr id="31" name="Shape 29"/>
          <p:cNvSpPr/>
          <p:nvPr/>
        </p:nvSpPr>
        <p:spPr>
          <a:xfrm>
            <a:off x="6858000" y="2816352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6858000" y="3017520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성공 기준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6858000" y="3584448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크롤링 100건+ · 번역 에러율 0%</a:t>
            </a:r>
            <a:endParaRPr lang="en-US" sz="900" dirty="0"/>
          </a:p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20건 중 18건 이상 의미 정확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COLLECTION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수집: 크롤링 파이프라인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11480" y="98755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Selenium 기반 수집 흐름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11480" y="1408176"/>
            <a:ext cx="329184" cy="329184"/>
          </a:xfrm>
          <a:prstGeom prst="ellipse">
            <a:avLst/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11480" y="1408176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562356" y="1737360"/>
            <a:ext cx="18288" cy="548640"/>
          </a:xfrm>
          <a:prstGeom prst="rect">
            <a:avLst/>
          </a:prstGeom>
          <a:solidFill>
            <a:srgbClr val="D1D5DB"/>
          </a:solidFill>
          <a:ln w="12700">
            <a:solidFill>
              <a:srgbClr val="D1D5DB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59536" y="1408176"/>
            <a:ext cx="33832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크롤링 환경 설정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859536" y="1673352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undetected_chromedriver → Chrome 150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동적 렌더링 페이지 대응, JS 실행 가능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411480" y="2304288"/>
            <a:ext cx="329184" cy="329184"/>
          </a:xfrm>
          <a:prstGeom prst="ellipse">
            <a:avLst/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411480" y="2304288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62356" y="2633472"/>
            <a:ext cx="18288" cy="548640"/>
          </a:xfrm>
          <a:prstGeom prst="rect">
            <a:avLst/>
          </a:prstGeom>
          <a:solidFill>
            <a:srgbClr val="D1D5DB"/>
          </a:solidFill>
          <a:ln w="12700">
            <a:solidFill>
              <a:srgbClr val="D1D5D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59536" y="2304288"/>
            <a:ext cx="33832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부산 동네별 URL 수집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859536" y="2569464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지역 필터 클릭 → 부산광역시 237개 동네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URL 자동 수집 후 Excel 저장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411480" y="3200400"/>
            <a:ext cx="329184" cy="329184"/>
          </a:xfrm>
          <a:prstGeom prst="ellipse">
            <a:avLst/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11480" y="3200400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100" dirty="0"/>
          </a:p>
        </p:txBody>
      </p:sp>
      <p:sp>
        <p:nvSpPr>
          <p:cNvPr id="17" name="Shape 15"/>
          <p:cNvSpPr/>
          <p:nvPr/>
        </p:nvSpPr>
        <p:spPr>
          <a:xfrm>
            <a:off x="562356" y="3529584"/>
            <a:ext cx="18288" cy="548640"/>
          </a:xfrm>
          <a:prstGeom prst="rect">
            <a:avLst/>
          </a:prstGeom>
          <a:solidFill>
            <a:srgbClr val="D1D5DB"/>
          </a:solidFill>
          <a:ln w="12700">
            <a:solidFill>
              <a:srgbClr val="D1D5D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59536" y="3200400"/>
            <a:ext cx="33832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매물 데이터 크롤링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859536" y="3465576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각 URL 순회 → 제목·가격·위치·링크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수집 (BeautifulSoup 파싱)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411480" y="4096512"/>
            <a:ext cx="329184" cy="329184"/>
          </a:xfrm>
          <a:prstGeom prst="ellipse">
            <a:avLst/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11480" y="4096512"/>
            <a:ext cx="329184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859536" y="4096512"/>
            <a:ext cx="33832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전처리 &amp; 저장 완료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859536" y="4361688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결측/중복 제거·가격 숫자화·카테고리 생성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최종 22,056건 CSV/Excel 저장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4709160" y="987552"/>
            <a:ext cx="40233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수집 데이터 현황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4709160" y="1335024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709160" y="1536192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22,056</a:t>
            </a:r>
            <a:endParaRPr lang="en-US" sz="2000" dirty="0"/>
          </a:p>
        </p:txBody>
      </p:sp>
      <p:sp>
        <p:nvSpPr>
          <p:cNvPr id="28" name="Text 26"/>
          <p:cNvSpPr/>
          <p:nvPr/>
        </p:nvSpPr>
        <p:spPr>
          <a:xfrm>
            <a:off x="4709160" y="2103120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최종 정제 건수</a:t>
            </a:r>
            <a:endParaRPr lang="en-US" sz="900" dirty="0"/>
          </a:p>
        </p:txBody>
      </p:sp>
      <p:sp>
        <p:nvSpPr>
          <p:cNvPr id="29" name="Shape 27"/>
          <p:cNvSpPr/>
          <p:nvPr/>
        </p:nvSpPr>
        <p:spPr>
          <a:xfrm>
            <a:off x="6858000" y="1335024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6858000" y="1536192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100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6858000" y="2103120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수집 동네 수 (부산)</a:t>
            </a:r>
            <a:endParaRPr lang="en-US" sz="900" dirty="0"/>
          </a:p>
        </p:txBody>
      </p:sp>
      <p:sp>
        <p:nvSpPr>
          <p:cNvPr id="32" name="Shape 30"/>
          <p:cNvSpPr/>
          <p:nvPr/>
        </p:nvSpPr>
        <p:spPr>
          <a:xfrm>
            <a:off x="4709160" y="2816352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4709160" y="3017520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8개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4709160" y="3584448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컬럼 수</a:t>
            </a:r>
            <a:endParaRPr lang="en-US" sz="900" dirty="0"/>
          </a:p>
        </p:txBody>
      </p:sp>
      <p:sp>
        <p:nvSpPr>
          <p:cNvPr id="35" name="Shape 33"/>
          <p:cNvSpPr/>
          <p:nvPr/>
        </p:nvSpPr>
        <p:spPr>
          <a:xfrm>
            <a:off x="6858000" y="2816352"/>
            <a:ext cx="2011680" cy="1316736"/>
          </a:xfrm>
          <a:prstGeom prst="roundRect">
            <a:avLst>
              <a:gd name="adj" fmla="val 62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6858000" y="3017520"/>
            <a:ext cx="2011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7C3A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1~220만원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6858000" y="3584448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범위</a:t>
            </a:r>
            <a:endParaRPr lang="en-US" sz="900" dirty="0"/>
          </a:p>
        </p:txBody>
      </p:sp>
      <p:sp>
        <p:nvSpPr>
          <p:cNvPr id="38" name="Text 36"/>
          <p:cNvSpPr/>
          <p:nvPr/>
        </p:nvSpPr>
        <p:spPr>
          <a:xfrm>
            <a:off x="4709160" y="4407408"/>
            <a:ext cx="4114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※ 이상치 제거: 상위 1%(220만원 이상)  |  무료나눔 상품 별도 분리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EDA — REGIONAL INSIGHT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분석 및 인사이트 ① 지역별 거래 활성도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11480" y="987552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핵심 발견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11480" y="1335024"/>
            <a:ext cx="3886200" cy="731520"/>
          </a:xfrm>
          <a:prstGeom prst="roundRect">
            <a:avLst>
              <a:gd name="adj" fmla="val 87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02920" y="1426464"/>
            <a:ext cx="822960" cy="201168"/>
          </a:xfrm>
          <a:prstGeom prst="roundRect">
            <a:avLst>
              <a:gd name="adj" fmla="val 18182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2920" y="1426464"/>
            <a:ext cx="822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집중 구역</a:t>
            </a:r>
            <a:endParaRPr lang="en-US" sz="750" dirty="0"/>
          </a:p>
        </p:txBody>
      </p:sp>
      <p:sp>
        <p:nvSpPr>
          <p:cNvPr id="8" name="Text 6"/>
          <p:cNvSpPr/>
          <p:nvPr/>
        </p:nvSpPr>
        <p:spPr>
          <a:xfrm>
            <a:off x="502920" y="1645920"/>
            <a:ext cx="3703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서구·영도구·강서구 = 92.7%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502920" y="1847088"/>
            <a:ext cx="3703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세 구만으로 전체 거래 대표 → 타겟 지역 집중 서비스 가능</a:t>
            </a:r>
            <a:endParaRPr lang="en-US" sz="850" dirty="0"/>
          </a:p>
        </p:txBody>
      </p:sp>
      <p:sp>
        <p:nvSpPr>
          <p:cNvPr id="10" name="Shape 8"/>
          <p:cNvSpPr/>
          <p:nvPr/>
        </p:nvSpPr>
        <p:spPr>
          <a:xfrm>
            <a:off x="411480" y="2185416"/>
            <a:ext cx="3886200" cy="731520"/>
          </a:xfrm>
          <a:prstGeom prst="roundRect">
            <a:avLst>
              <a:gd name="adj" fmla="val 87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502920" y="2276856"/>
            <a:ext cx="822960" cy="201168"/>
          </a:xfrm>
          <a:prstGeom prst="roundRect">
            <a:avLst>
              <a:gd name="adj" fmla="val 18182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02920" y="2276856"/>
            <a:ext cx="822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역설</a:t>
            </a:r>
            <a:endParaRPr lang="en-US" sz="750" dirty="0"/>
          </a:p>
        </p:txBody>
      </p:sp>
      <p:sp>
        <p:nvSpPr>
          <p:cNvPr id="13" name="Text 11"/>
          <p:cNvSpPr/>
          <p:nvPr/>
        </p:nvSpPr>
        <p:spPr>
          <a:xfrm>
            <a:off x="502920" y="2496312"/>
            <a:ext cx="3703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거래량 多 ≠ 고가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502920" y="2697480"/>
            <a:ext cx="3703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서구·영도구는 거래량 최다이나 평균가 낮음 → 소액 생활용품 집중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411480" y="3035808"/>
            <a:ext cx="3886200" cy="731520"/>
          </a:xfrm>
          <a:prstGeom prst="roundRect">
            <a:avLst>
              <a:gd name="adj" fmla="val 87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02920" y="3127248"/>
            <a:ext cx="822960" cy="201168"/>
          </a:xfrm>
          <a:prstGeom prst="roundRect">
            <a:avLst>
              <a:gd name="adj" fmla="val 18182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02920" y="3127248"/>
            <a:ext cx="822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서비스 전략</a:t>
            </a:r>
            <a:endParaRPr lang="en-US" sz="750" dirty="0"/>
          </a:p>
        </p:txBody>
      </p:sp>
      <p:sp>
        <p:nvSpPr>
          <p:cNvPr id="18" name="Text 16"/>
          <p:cNvSpPr/>
          <p:nvPr/>
        </p:nvSpPr>
        <p:spPr>
          <a:xfrm>
            <a:off x="502920" y="3346704"/>
            <a:ext cx="3703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서구 8,052건 (36.5%) 최다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502920" y="3547872"/>
            <a:ext cx="3703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유학생 밀집 구역 우선 서비스 → 전국 확장 로드맵 수립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411480" y="3886200"/>
            <a:ext cx="3886200" cy="731520"/>
          </a:xfrm>
          <a:prstGeom prst="roundRect">
            <a:avLst>
              <a:gd name="adj" fmla="val 8750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502920" y="3977640"/>
            <a:ext cx="822960" cy="201168"/>
          </a:xfrm>
          <a:prstGeom prst="roundRect">
            <a:avLst>
              <a:gd name="adj" fmla="val 18182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02920" y="3977640"/>
            <a:ext cx="822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강서구 특징</a:t>
            </a:r>
            <a:endParaRPr lang="en-US" sz="750" dirty="0"/>
          </a:p>
        </p:txBody>
      </p:sp>
      <p:sp>
        <p:nvSpPr>
          <p:cNvPr id="23" name="Text 21"/>
          <p:cNvSpPr/>
          <p:nvPr/>
        </p:nvSpPr>
        <p:spPr>
          <a:xfrm>
            <a:off x="502920" y="4197096"/>
            <a:ext cx="37033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평균 가격 최고</a:t>
            </a:r>
            <a:endParaRPr lang="en-US" sz="1050" dirty="0"/>
          </a:p>
        </p:txBody>
      </p:sp>
      <p:sp>
        <p:nvSpPr>
          <p:cNvPr id="24" name="Text 22"/>
          <p:cNvSpPr/>
          <p:nvPr/>
        </p:nvSpPr>
        <p:spPr>
          <a:xfrm>
            <a:off x="502920" y="4398264"/>
            <a:ext cx="37033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전자기기·가전 거래 비중이 타 구 대비 높음 → 고가 카테고리 수요 확인</a:t>
            </a:r>
            <a:endParaRPr lang="en-US" sz="850" dirty="0"/>
          </a:p>
        </p:txBody>
      </p:sp>
      <p:sp>
        <p:nvSpPr>
          <p:cNvPr id="25" name="Shape 23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709160" y="98755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지역별 거래량 &amp; 평균 가격 (이중축)</a:t>
            </a:r>
            <a:endParaRPr lang="en-US" sz="1100" dirty="0"/>
          </a:p>
        </p:txBody>
      </p:sp>
      <p:pic>
        <p:nvPicPr>
          <p:cNvPr id="27" name="Image 0" descr="/sessions/charming-vibrant-clarke/mnt/outputs/imgs/eda_reg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0" y="1298448"/>
            <a:ext cx="4224528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VISUALIZATION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시각화 ② 키워드 트렌드 &amp; 가격 분포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384048" y="98755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인기 키워드 Top 10 &amp; 카테고리 분포</a:t>
            </a:r>
            <a:endParaRPr lang="en-US" sz="1100" dirty="0"/>
          </a:p>
        </p:txBody>
      </p:sp>
      <p:pic>
        <p:nvPicPr>
          <p:cNvPr id="5" name="Image 0" descr="/sessions/charming-vibrant-clarke/mnt/outputs/imgs/eda_keywor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1298448"/>
            <a:ext cx="4069080" cy="338328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320040" y="4754880"/>
            <a:ext cx="4160520" cy="219456"/>
          </a:xfrm>
          <a:prstGeom prst="roundRect">
            <a:avLst>
              <a:gd name="adj" fmla="val 16667"/>
            </a:avLst>
          </a:prstGeom>
          <a:solidFill>
            <a:srgbClr val="FFF7ED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438912" y="4773168"/>
            <a:ext cx="393192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97.6% "기타" 카테고리 → LLM 자동 태깅 필요성 확인</a:t>
            </a:r>
            <a:endParaRPr lang="en-US" sz="850" dirty="0"/>
          </a:p>
        </p:txBody>
      </p:sp>
      <p:sp>
        <p:nvSpPr>
          <p:cNvPr id="8" name="Shape 5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09160" y="98755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분포: 원본 vs 로그 변환 비교</a:t>
            </a:r>
            <a:endParaRPr lang="en-US" sz="1100" dirty="0"/>
          </a:p>
        </p:txBody>
      </p:sp>
      <p:pic>
        <p:nvPicPr>
          <p:cNvPr id="10" name="Image 1" descr="/sessions/charming-vibrant-clarke/mnt/outputs/imgs/eda_his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440" y="1298448"/>
            <a:ext cx="4160520" cy="27432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4709160" y="4114800"/>
            <a:ext cx="1335024" cy="621792"/>
          </a:xfrm>
          <a:prstGeom prst="roundRect">
            <a:avLst>
              <a:gd name="adj" fmla="val 8824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4709160" y="4169664"/>
            <a:ext cx="13350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2만원</a:t>
            </a:r>
            <a:endParaRPr lang="en-US" sz="1500" dirty="0"/>
          </a:p>
        </p:txBody>
      </p:sp>
      <p:sp>
        <p:nvSpPr>
          <p:cNvPr id="13" name="Text 9"/>
          <p:cNvSpPr/>
          <p:nvPr/>
        </p:nvSpPr>
        <p:spPr>
          <a:xfrm>
            <a:off x="4709160" y="4462272"/>
            <a:ext cx="1335024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중간값</a:t>
            </a:r>
            <a:endParaRPr lang="en-US" sz="800" dirty="0"/>
          </a:p>
        </p:txBody>
      </p:sp>
      <p:sp>
        <p:nvSpPr>
          <p:cNvPr id="14" name="Shape 10"/>
          <p:cNvSpPr/>
          <p:nvPr/>
        </p:nvSpPr>
        <p:spPr>
          <a:xfrm>
            <a:off x="6144768" y="4114800"/>
            <a:ext cx="1335024" cy="621792"/>
          </a:xfrm>
          <a:prstGeom prst="roundRect">
            <a:avLst>
              <a:gd name="adj" fmla="val 8824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144768" y="4169664"/>
            <a:ext cx="13350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9만원</a:t>
            </a:r>
            <a:endParaRPr lang="en-US" sz="1500" dirty="0"/>
          </a:p>
        </p:txBody>
      </p:sp>
      <p:sp>
        <p:nvSpPr>
          <p:cNvPr id="16" name="Text 12"/>
          <p:cNvSpPr/>
          <p:nvPr/>
        </p:nvSpPr>
        <p:spPr>
          <a:xfrm>
            <a:off x="6144768" y="4462272"/>
            <a:ext cx="1335024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평균값</a:t>
            </a:r>
            <a:endParaRPr lang="en-US" sz="800" dirty="0"/>
          </a:p>
        </p:txBody>
      </p:sp>
      <p:sp>
        <p:nvSpPr>
          <p:cNvPr id="17" name="Shape 13"/>
          <p:cNvSpPr/>
          <p:nvPr/>
        </p:nvSpPr>
        <p:spPr>
          <a:xfrm>
            <a:off x="7580376" y="4114800"/>
            <a:ext cx="1335024" cy="621792"/>
          </a:xfrm>
          <a:prstGeom prst="roundRect">
            <a:avLst>
              <a:gd name="adj" fmla="val 8824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7580376" y="4169664"/>
            <a:ext cx="13350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Q1=9천</a:t>
            </a:r>
            <a:endParaRPr lang="en-US" sz="1500" dirty="0"/>
          </a:p>
        </p:txBody>
      </p:sp>
      <p:sp>
        <p:nvSpPr>
          <p:cNvPr id="19" name="Text 15"/>
          <p:cNvSpPr/>
          <p:nvPr/>
        </p:nvSpPr>
        <p:spPr>
          <a:xfrm>
            <a:off x="7580376" y="4462272"/>
            <a:ext cx="1335024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25th %ile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VISUALIZATION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시각화 ③ 카테고리별 가격 분포 &amp; 대시보드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384048" y="98755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카테고리별 가격 분포 (로그 스케일)</a:t>
            </a:r>
            <a:endParaRPr lang="en-US" sz="1100" dirty="0"/>
          </a:p>
        </p:txBody>
      </p:sp>
      <p:pic>
        <p:nvPicPr>
          <p:cNvPr id="5" name="Image 0" descr="/sessions/charming-vibrant-clarke/mnt/outputs/imgs/eda_boxplo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" y="1298448"/>
            <a:ext cx="4206240" cy="347472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4709160" y="98755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Streamlit 데이터 대시보드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4709160" y="1335024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28032" y="1426464"/>
            <a:ext cx="3474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①</a:t>
            </a:r>
            <a:endParaRPr lang="en-US" sz="1300" dirty="0"/>
          </a:p>
        </p:txBody>
      </p:sp>
      <p:sp>
        <p:nvSpPr>
          <p:cNvPr id="10" name="Text 7"/>
          <p:cNvSpPr/>
          <p:nvPr/>
        </p:nvSpPr>
        <p:spPr>
          <a:xfrm>
            <a:off x="5230368" y="1408176"/>
            <a:ext cx="3429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 통계 카드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5230368" y="1673352"/>
            <a:ext cx="3429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7개 카테고리별 중앙값·평균가·상품수 실시간 집계</a:t>
            </a:r>
            <a:endParaRPr lang="en-US" sz="950" dirty="0"/>
          </a:p>
        </p:txBody>
      </p:sp>
      <p:sp>
        <p:nvSpPr>
          <p:cNvPr id="12" name="Shape 9"/>
          <p:cNvSpPr/>
          <p:nvPr/>
        </p:nvSpPr>
        <p:spPr>
          <a:xfrm>
            <a:off x="4709160" y="2231136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4828032" y="2322576"/>
            <a:ext cx="3474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②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5230368" y="2304288"/>
            <a:ext cx="3429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키워드 &amp; 지역 필터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5230368" y="2569464"/>
            <a:ext cx="3429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동네명·카테고리·검색어 조합 필터 → 매물 즉시 탐색</a:t>
            </a:r>
            <a:endParaRPr lang="en-US" sz="950" dirty="0"/>
          </a:p>
        </p:txBody>
      </p:sp>
      <p:sp>
        <p:nvSpPr>
          <p:cNvPr id="16" name="Shape 13"/>
          <p:cNvSpPr/>
          <p:nvPr/>
        </p:nvSpPr>
        <p:spPr>
          <a:xfrm>
            <a:off x="4709160" y="3127248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828032" y="3218688"/>
            <a:ext cx="3474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③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5230368" y="3200400"/>
            <a:ext cx="3429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정렬 뷰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5230368" y="3465576"/>
            <a:ext cx="3429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낮은/높은 가격순·최근 수집순 정렬 지원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4709160" y="4023360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4828032" y="4114800"/>
            <a:ext cx="34747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④</a:t>
            </a:r>
            <a:endParaRPr lang="en-US" sz="1300" dirty="0"/>
          </a:p>
        </p:txBody>
      </p:sp>
      <p:sp>
        <p:nvSpPr>
          <p:cNvPr id="22" name="Text 19"/>
          <p:cNvSpPr/>
          <p:nvPr/>
        </p:nvSpPr>
        <p:spPr>
          <a:xfrm>
            <a:off x="5230368" y="4096512"/>
            <a:ext cx="34290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전체 데이터 테이블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5230368" y="4361688"/>
            <a:ext cx="3429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DataFrame 전체 보기 (최대 200건) + 게시글 링크 연결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MACHINE LEARNING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머신러닝 모델 설계 및 파이프라인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11480" y="987552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 Engineering 설계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11480" y="1335024"/>
            <a:ext cx="3886200" cy="868680"/>
          </a:xfrm>
          <a:prstGeom prst="roundRect">
            <a:avLst>
              <a:gd name="adj" fmla="val 7368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30352" y="1408176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제목  (텍스트)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530352" y="1645920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TF-IDF  (max_features=300)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530352" y="1865376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브랜드·모델명 키워드 중요도 반영, 희소 행렬 처리</a:t>
            </a:r>
            <a:endParaRPr lang="en-US" sz="900" dirty="0"/>
          </a:p>
        </p:txBody>
      </p:sp>
      <p:sp>
        <p:nvSpPr>
          <p:cNvPr id="9" name="Shape 7"/>
          <p:cNvSpPr/>
          <p:nvPr/>
        </p:nvSpPr>
        <p:spPr>
          <a:xfrm>
            <a:off x="411480" y="2340864"/>
            <a:ext cx="3886200" cy="868680"/>
          </a:xfrm>
          <a:prstGeom prst="roundRect">
            <a:avLst>
              <a:gd name="adj" fmla="val 7368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30352" y="2414016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  (범주형)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30352" y="2651760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OneHot Encoding  (7개)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530352" y="2871216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순서 없는 범주형 → 레이블 인코딩 대비 편향 없음</a:t>
            </a:r>
            <a:endParaRPr lang="en-US" sz="900" dirty="0"/>
          </a:p>
        </p:txBody>
      </p:sp>
      <p:sp>
        <p:nvSpPr>
          <p:cNvPr id="13" name="Shape 11"/>
          <p:cNvSpPr/>
          <p:nvPr/>
        </p:nvSpPr>
        <p:spPr>
          <a:xfrm>
            <a:off x="411480" y="3346704"/>
            <a:ext cx="3886200" cy="868680"/>
          </a:xfrm>
          <a:prstGeom prst="roundRect">
            <a:avLst>
              <a:gd name="adj" fmla="val 7368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530352" y="3419856"/>
            <a:ext cx="3657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제목 길이  (수치형)</a:t>
            </a:r>
            <a:endParaRPr lang="en-US" sz="1100" dirty="0"/>
          </a:p>
        </p:txBody>
      </p:sp>
      <p:sp>
        <p:nvSpPr>
          <p:cNvPr id="15" name="Text 13"/>
          <p:cNvSpPr/>
          <p:nvPr/>
        </p:nvSpPr>
        <p:spPr>
          <a:xfrm>
            <a:off x="530352" y="3657600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 수치형 그대로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530352" y="3877056"/>
            <a:ext cx="36576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긴 제목 = 상품 정보 상세 → 고가 상품 경향성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411480" y="4443984"/>
            <a:ext cx="39319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i="1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80:20 학습/테스트 분리  |  random_state=42  |  17,645 / 4,411건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709160" y="98755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모델: RandomForestRegressor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709160" y="1335024"/>
            <a:ext cx="4069080" cy="987552"/>
          </a:xfrm>
          <a:prstGeom prst="roundRect">
            <a:avLst>
              <a:gd name="adj" fmla="val 8333"/>
            </a:avLst>
          </a:prstGeom>
          <a:solidFill>
            <a:srgbClr val="282C34"/>
          </a:solidFill>
          <a:ln w="12700">
            <a:solidFill>
              <a:srgbClr val="282C34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800600" y="1444752"/>
            <a:ext cx="3886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RandomForestRegressor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4800600" y="1810512"/>
            <a:ext cx="3886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A0AE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sklearn Pipeline  ·  n_estimators=100  ·  random_state=42</a:t>
            </a:r>
            <a:endParaRPr lang="en-US" sz="950" dirty="0"/>
          </a:p>
        </p:txBody>
      </p:sp>
      <p:sp>
        <p:nvSpPr>
          <p:cNvPr id="23" name="Shape 21"/>
          <p:cNvSpPr/>
          <p:nvPr/>
        </p:nvSpPr>
        <p:spPr>
          <a:xfrm>
            <a:off x="4709160" y="2432304"/>
            <a:ext cx="4069080" cy="694944"/>
          </a:xfrm>
          <a:prstGeom prst="roundRect">
            <a:avLst>
              <a:gd name="adj" fmla="val 921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828032" y="2505456"/>
            <a:ext cx="38221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비선형 관계 포착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4828032" y="2761488"/>
            <a:ext cx="382219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중고 가격은 복잡한 비선형 패턴 → 선형 회귀보다 우수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4709160" y="3255264"/>
            <a:ext cx="4069080" cy="694944"/>
          </a:xfrm>
          <a:prstGeom prst="roundRect">
            <a:avLst>
              <a:gd name="adj" fmla="val 921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828032" y="3328416"/>
            <a:ext cx="38221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이상치 강건성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4828032" y="3584448"/>
            <a:ext cx="382219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앙상블 방식으로 이상치 영향 최소화</a:t>
            </a:r>
            <a:endParaRPr lang="en-US" sz="950" dirty="0"/>
          </a:p>
        </p:txBody>
      </p:sp>
      <p:sp>
        <p:nvSpPr>
          <p:cNvPr id="29" name="Shape 27"/>
          <p:cNvSpPr/>
          <p:nvPr/>
        </p:nvSpPr>
        <p:spPr>
          <a:xfrm>
            <a:off x="4709160" y="4078224"/>
            <a:ext cx="4069080" cy="694944"/>
          </a:xfrm>
          <a:prstGeom prst="roundRect">
            <a:avLst>
              <a:gd name="adj" fmla="val 921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828032" y="4151376"/>
            <a:ext cx="382219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특성 중요도 해석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4828032" y="4407408"/>
            <a:ext cx="3822192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feature_importances_ 로 주요 가격 결정 요인 파악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RESULTS &amp; PRICE JUDGMENT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성능 평가 및 가격 적정성 3단계 판정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11480" y="987552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모델 성능 지표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11480" y="1335024"/>
            <a:ext cx="1207008" cy="987552"/>
          </a:xfrm>
          <a:prstGeom prst="roundRect">
            <a:avLst>
              <a:gd name="adj" fmla="val 740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11480" y="1408176"/>
            <a:ext cx="12070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</a:t>
            </a:r>
            <a:endParaRPr lang="en-US" sz="800" dirty="0"/>
          </a:p>
        </p:txBody>
      </p:sp>
      <p:sp>
        <p:nvSpPr>
          <p:cNvPr id="7" name="Text 5"/>
          <p:cNvSpPr/>
          <p:nvPr/>
        </p:nvSpPr>
        <p:spPr>
          <a:xfrm>
            <a:off x="411480" y="1627632"/>
            <a:ext cx="120700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0.1487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411480" y="1993392"/>
            <a:ext cx="1207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분산 14.9% 설명</a:t>
            </a:r>
            <a:endParaRPr lang="en-US" sz="750" dirty="0"/>
          </a:p>
        </p:txBody>
      </p:sp>
      <p:sp>
        <p:nvSpPr>
          <p:cNvPr id="9" name="Shape 7"/>
          <p:cNvSpPr/>
          <p:nvPr/>
        </p:nvSpPr>
        <p:spPr>
          <a:xfrm>
            <a:off x="1728216" y="1335024"/>
            <a:ext cx="1207008" cy="987552"/>
          </a:xfrm>
          <a:prstGeom prst="roundRect">
            <a:avLst>
              <a:gd name="adj" fmla="val 740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728216" y="1408176"/>
            <a:ext cx="12070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MAE</a:t>
            </a:r>
            <a:endParaRPr lang="en-US" sz="800" dirty="0"/>
          </a:p>
        </p:txBody>
      </p:sp>
      <p:sp>
        <p:nvSpPr>
          <p:cNvPr id="11" name="Text 9"/>
          <p:cNvSpPr/>
          <p:nvPr/>
        </p:nvSpPr>
        <p:spPr>
          <a:xfrm>
            <a:off x="1728216" y="1627632"/>
            <a:ext cx="120700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95,482원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1728216" y="1993392"/>
            <a:ext cx="1207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평균 절대 오차</a:t>
            </a:r>
            <a:endParaRPr lang="en-US" sz="750" dirty="0"/>
          </a:p>
        </p:txBody>
      </p:sp>
      <p:sp>
        <p:nvSpPr>
          <p:cNvPr id="13" name="Shape 11"/>
          <p:cNvSpPr/>
          <p:nvPr/>
        </p:nvSpPr>
        <p:spPr>
          <a:xfrm>
            <a:off x="3044952" y="1335024"/>
            <a:ext cx="1207008" cy="987552"/>
          </a:xfrm>
          <a:prstGeom prst="roundRect">
            <a:avLst>
              <a:gd name="adj" fmla="val 740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044952" y="1408176"/>
            <a:ext cx="120700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DC26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RMSE</a:t>
            </a:r>
            <a:endParaRPr lang="en-US" sz="800" dirty="0"/>
          </a:p>
        </p:txBody>
      </p:sp>
      <p:sp>
        <p:nvSpPr>
          <p:cNvPr id="15" name="Text 13"/>
          <p:cNvSpPr/>
          <p:nvPr/>
        </p:nvSpPr>
        <p:spPr>
          <a:xfrm>
            <a:off x="3044952" y="1627632"/>
            <a:ext cx="1207008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201,050원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3044952" y="1993392"/>
            <a:ext cx="120700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극단 오차 민감</a:t>
            </a:r>
            <a:endParaRPr lang="en-US" sz="750" dirty="0"/>
          </a:p>
        </p:txBody>
      </p:sp>
      <p:sp>
        <p:nvSpPr>
          <p:cNvPr id="17" name="Text 15"/>
          <p:cNvSpPr/>
          <p:nvPr/>
        </p:nvSpPr>
        <p:spPr>
          <a:xfrm>
            <a:off x="411480" y="2450592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적정성 3단계 판정 (±20% 기준)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11480" y="2798064"/>
            <a:ext cx="1207008" cy="804672"/>
          </a:xfrm>
          <a:prstGeom prst="roundRect">
            <a:avLst>
              <a:gd name="adj" fmla="val 7955"/>
            </a:avLst>
          </a:prstGeom>
          <a:solidFill>
            <a:srgbClr val="059669">
              <a:alpha val="11000"/>
            </a:srgbClr>
          </a:solidFill>
          <a:ln w="12700">
            <a:solidFill>
              <a:srgbClr val="059669">
                <a:alpha val="45000"/>
              </a:srgbClr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411480" y="2852928"/>
            <a:ext cx="1207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저렴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411480" y="3163824"/>
            <a:ext cx="12070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실제가 &lt; 예측가×0.8</a:t>
            </a:r>
            <a:endParaRPr lang="en-US" sz="800" dirty="0"/>
          </a:p>
        </p:txBody>
      </p:sp>
      <p:sp>
        <p:nvSpPr>
          <p:cNvPr id="21" name="Shape 19"/>
          <p:cNvSpPr/>
          <p:nvPr/>
        </p:nvSpPr>
        <p:spPr>
          <a:xfrm>
            <a:off x="1728216" y="2798064"/>
            <a:ext cx="1207008" cy="804672"/>
          </a:xfrm>
          <a:prstGeom prst="roundRect">
            <a:avLst>
              <a:gd name="adj" fmla="val 7955"/>
            </a:avLst>
          </a:prstGeom>
          <a:solidFill>
            <a:srgbClr val="2563EB">
              <a:alpha val="11000"/>
            </a:srgbClr>
          </a:solidFill>
          <a:ln w="12700">
            <a:solidFill>
              <a:srgbClr val="2563EB">
                <a:alpha val="4500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728216" y="2852928"/>
            <a:ext cx="1207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적정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728216" y="3163824"/>
            <a:ext cx="12070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±20% 이내</a:t>
            </a:r>
            <a:endParaRPr lang="en-US" sz="800" dirty="0"/>
          </a:p>
        </p:txBody>
      </p:sp>
      <p:sp>
        <p:nvSpPr>
          <p:cNvPr id="24" name="Shape 22"/>
          <p:cNvSpPr/>
          <p:nvPr/>
        </p:nvSpPr>
        <p:spPr>
          <a:xfrm>
            <a:off x="3044952" y="2798064"/>
            <a:ext cx="1207008" cy="804672"/>
          </a:xfrm>
          <a:prstGeom prst="roundRect">
            <a:avLst>
              <a:gd name="adj" fmla="val 7955"/>
            </a:avLst>
          </a:prstGeom>
          <a:solidFill>
            <a:srgbClr val="DC2626">
              <a:alpha val="11000"/>
            </a:srgbClr>
          </a:solidFill>
          <a:ln w="12700">
            <a:solidFill>
              <a:srgbClr val="DC2626">
                <a:alpha val="4500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3044952" y="2852928"/>
            <a:ext cx="120700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DC26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비쌈</a:t>
            </a:r>
            <a:endParaRPr lang="en-US" sz="1500" dirty="0"/>
          </a:p>
        </p:txBody>
      </p:sp>
      <p:sp>
        <p:nvSpPr>
          <p:cNvPr id="26" name="Text 24"/>
          <p:cNvSpPr/>
          <p:nvPr/>
        </p:nvSpPr>
        <p:spPr>
          <a:xfrm>
            <a:off x="3044952" y="3163824"/>
            <a:ext cx="120700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실제가 &gt; 예측가×1.2</a:t>
            </a:r>
            <a:endParaRPr lang="en-US" sz="800" dirty="0"/>
          </a:p>
        </p:txBody>
      </p:sp>
      <p:sp>
        <p:nvSpPr>
          <p:cNvPr id="27" name="Shape 25"/>
          <p:cNvSpPr/>
          <p:nvPr/>
        </p:nvSpPr>
        <p:spPr>
          <a:xfrm>
            <a:off x="411480" y="3767328"/>
            <a:ext cx="3886200" cy="1024128"/>
          </a:xfrm>
          <a:prstGeom prst="roundRect">
            <a:avLst>
              <a:gd name="adj" fmla="val 6250"/>
            </a:avLst>
          </a:prstGeom>
          <a:solidFill>
            <a:srgbClr val="FFF7ED"/>
          </a:solidFill>
          <a:ln w="12700">
            <a:solidFill>
              <a:srgbClr val="FED7AA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548640" y="3840480"/>
            <a:ext cx="36576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  R²=0.15 — 모델 활용 전략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548640" y="4096512"/>
            <a:ext cx="36576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정밀 수치 예측보다 저렴/적정/비쌈 3단계 판정 서비스에 집중. 고가 태블릿 등 학습 데이터 부족 상품군 → 향후 세부 카테고리 확장으로 보완.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4709160" y="98755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실제 vs 예측 가격 산점도</a:t>
            </a:r>
            <a:endParaRPr lang="en-US" sz="1100" dirty="0"/>
          </a:p>
        </p:txBody>
      </p:sp>
      <p:pic>
        <p:nvPicPr>
          <p:cNvPr id="32" name="Image 0" descr="/sessions/charming-vibrant-clarke/mnt/outputs/imgs/eda_scat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7720" y="1298448"/>
            <a:ext cx="4251960" cy="3657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INTEGRATION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활용: LangChain + GPT-4o-mini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11480" y="987552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LLM이 하는 일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11480" y="1335024"/>
            <a:ext cx="388620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02920" y="1426464"/>
            <a:ext cx="347472" cy="219456"/>
          </a:xfrm>
          <a:prstGeom prst="roundRect">
            <a:avLst>
              <a:gd name="adj" fmla="val 16667"/>
            </a:avLst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2920" y="1426464"/>
            <a:ext cx="3474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800" dirty="0"/>
          </a:p>
        </p:txBody>
      </p:sp>
      <p:sp>
        <p:nvSpPr>
          <p:cNvPr id="8" name="Text 6"/>
          <p:cNvSpPr/>
          <p:nvPr/>
        </p:nvSpPr>
        <p:spPr>
          <a:xfrm>
            <a:off x="950976" y="1399032"/>
            <a:ext cx="3246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상품 설명 번역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950976" y="1664208"/>
            <a:ext cx="32461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판매자 한국어 설명을 유학생 선택 언어로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자연스럽게 번역 생성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411480" y="2221992"/>
            <a:ext cx="388620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502920" y="2313432"/>
            <a:ext cx="347472" cy="219456"/>
          </a:xfrm>
          <a:prstGeom prst="roundRect">
            <a:avLst>
              <a:gd name="adj" fmla="val 16667"/>
            </a:avLst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502920" y="2313432"/>
            <a:ext cx="3474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800" dirty="0"/>
          </a:p>
        </p:txBody>
      </p:sp>
      <p:sp>
        <p:nvSpPr>
          <p:cNvPr id="13" name="Text 11"/>
          <p:cNvSpPr/>
          <p:nvPr/>
        </p:nvSpPr>
        <p:spPr>
          <a:xfrm>
            <a:off x="950976" y="2286000"/>
            <a:ext cx="3246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판단 해설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950976" y="2551176"/>
            <a:ext cx="32461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저렴/적정/비쌈 결과를 언어별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상황 맞춤 설명으로 변환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411480" y="3108960"/>
            <a:ext cx="388620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02920" y="3200400"/>
            <a:ext cx="347472" cy="219456"/>
          </a:xfrm>
          <a:prstGeom prst="roundRect">
            <a:avLst>
              <a:gd name="adj" fmla="val 16667"/>
            </a:avLst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02920" y="3200400"/>
            <a:ext cx="3474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800" dirty="0"/>
          </a:p>
        </p:txBody>
      </p:sp>
      <p:sp>
        <p:nvSpPr>
          <p:cNvPr id="18" name="Text 16"/>
          <p:cNvSpPr/>
          <p:nvPr/>
        </p:nvSpPr>
        <p:spPr>
          <a:xfrm>
            <a:off x="950976" y="3172968"/>
            <a:ext cx="3246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구매 전 주의사항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950976" y="3438144"/>
            <a:ext cx="32461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카테고리·가격대별 확인사항 자동 생성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중고거래 사기 예방 가이드 포함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411480" y="3995928"/>
            <a:ext cx="388620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502920" y="4087368"/>
            <a:ext cx="347472" cy="219456"/>
          </a:xfrm>
          <a:prstGeom prst="roundRect">
            <a:avLst>
              <a:gd name="adj" fmla="val 16667"/>
            </a:avLst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02920" y="4087368"/>
            <a:ext cx="3474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800" dirty="0"/>
          </a:p>
        </p:txBody>
      </p:sp>
      <p:sp>
        <p:nvSpPr>
          <p:cNvPr id="23" name="Text 21"/>
          <p:cNvSpPr/>
          <p:nvPr/>
        </p:nvSpPr>
        <p:spPr>
          <a:xfrm>
            <a:off x="950976" y="4059936"/>
            <a:ext cx="32461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판매자 채팅 메시지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950976" y="4325112"/>
            <a:ext cx="32461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외국어+한국어 메시지 동시 생성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당근 채팅 즉시 복사·붙여넣기 가능</a:t>
            </a:r>
            <a:endParaRPr lang="en-US" sz="950" dirty="0"/>
          </a:p>
        </p:txBody>
      </p:sp>
      <p:sp>
        <p:nvSpPr>
          <p:cNvPr id="25" name="Shape 23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709160" y="98755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LangChain 처리 체인</a:t>
            </a:r>
            <a:endParaRPr lang="en-US" sz="1200" dirty="0"/>
          </a:p>
        </p:txBody>
      </p:sp>
      <p:sp>
        <p:nvSpPr>
          <p:cNvPr id="27" name="Shape 25"/>
          <p:cNvSpPr/>
          <p:nvPr/>
        </p:nvSpPr>
        <p:spPr>
          <a:xfrm>
            <a:off x="4709160" y="1335024"/>
            <a:ext cx="777240" cy="713232"/>
          </a:xfrm>
          <a:prstGeom prst="roundRect">
            <a:avLst>
              <a:gd name="adj" fmla="val 7692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4709160" y="1335024"/>
            <a:ext cx="777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</a:t>
            </a:r>
            <a:endParaRPr lang="en-US" sz="800" dirty="0"/>
          </a:p>
        </p:txBody>
      </p:sp>
      <p:sp>
        <p:nvSpPr>
          <p:cNvPr id="29" name="Shape 27"/>
          <p:cNvSpPr/>
          <p:nvPr/>
        </p:nvSpPr>
        <p:spPr>
          <a:xfrm>
            <a:off x="5097780" y="2048256"/>
            <a:ext cx="18288" cy="164592"/>
          </a:xfrm>
          <a:prstGeom prst="rect">
            <a:avLst/>
          </a:prstGeom>
          <a:solidFill>
            <a:srgbClr val="D1D5DB"/>
          </a:solidFill>
          <a:ln w="12700">
            <a:solidFill>
              <a:srgbClr val="D1D5DB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5577840" y="1371600"/>
            <a:ext cx="3200400" cy="658368"/>
          </a:xfrm>
          <a:prstGeom prst="roundRect">
            <a:avLst>
              <a:gd name="adj" fmla="val 9722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5687568" y="1426464"/>
            <a:ext cx="2999232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상품명·가격판단·상세설명 구조화</a:t>
            </a:r>
            <a:endParaRPr lang="en-US" sz="950" dirty="0"/>
          </a:p>
        </p:txBody>
      </p:sp>
      <p:sp>
        <p:nvSpPr>
          <p:cNvPr id="32" name="Shape 30"/>
          <p:cNvSpPr/>
          <p:nvPr/>
        </p:nvSpPr>
        <p:spPr>
          <a:xfrm>
            <a:off x="4709160" y="2221992"/>
            <a:ext cx="777240" cy="713232"/>
          </a:xfrm>
          <a:prstGeom prst="roundRect">
            <a:avLst>
              <a:gd name="adj" fmla="val 7692"/>
            </a:avLst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4709160" y="2221992"/>
            <a:ext cx="777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Prompt</a:t>
            </a:r>
            <a:endParaRPr lang="en-US" sz="800" dirty="0"/>
          </a:p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Template</a:t>
            </a:r>
            <a:endParaRPr lang="en-US" sz="800" dirty="0"/>
          </a:p>
        </p:txBody>
      </p:sp>
      <p:sp>
        <p:nvSpPr>
          <p:cNvPr id="34" name="Shape 32"/>
          <p:cNvSpPr/>
          <p:nvPr/>
        </p:nvSpPr>
        <p:spPr>
          <a:xfrm>
            <a:off x="5097780" y="2935224"/>
            <a:ext cx="18288" cy="164592"/>
          </a:xfrm>
          <a:prstGeom prst="rect">
            <a:avLst/>
          </a:prstGeom>
          <a:solidFill>
            <a:srgbClr val="D1D5DB"/>
          </a:solidFill>
          <a:ln w="12700">
            <a:solidFill>
              <a:srgbClr val="D1D5DB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5577840" y="2258568"/>
            <a:ext cx="3200400" cy="658368"/>
          </a:xfrm>
          <a:prstGeom prst="roundRect">
            <a:avLst>
              <a:gd name="adj" fmla="val 9722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5687568" y="2313432"/>
            <a:ext cx="2999232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ChatPromptTemplate → 4섹션 구조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출력 언어 {language} 변수화</a:t>
            </a:r>
            <a:endParaRPr lang="en-US" sz="950" dirty="0"/>
          </a:p>
        </p:txBody>
      </p:sp>
      <p:sp>
        <p:nvSpPr>
          <p:cNvPr id="37" name="Shape 35"/>
          <p:cNvSpPr/>
          <p:nvPr/>
        </p:nvSpPr>
        <p:spPr>
          <a:xfrm>
            <a:off x="4709160" y="3108960"/>
            <a:ext cx="777240" cy="713232"/>
          </a:xfrm>
          <a:prstGeom prst="roundRect">
            <a:avLst>
              <a:gd name="adj" fmla="val 7692"/>
            </a:avLst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4709160" y="3108960"/>
            <a:ext cx="777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GPT-4o-mini</a:t>
            </a:r>
            <a:endParaRPr lang="en-US" sz="800" dirty="0"/>
          </a:p>
        </p:txBody>
      </p:sp>
      <p:sp>
        <p:nvSpPr>
          <p:cNvPr id="39" name="Shape 37"/>
          <p:cNvSpPr/>
          <p:nvPr/>
        </p:nvSpPr>
        <p:spPr>
          <a:xfrm>
            <a:off x="5097780" y="3822192"/>
            <a:ext cx="18288" cy="164592"/>
          </a:xfrm>
          <a:prstGeom prst="rect">
            <a:avLst/>
          </a:prstGeom>
          <a:solidFill>
            <a:srgbClr val="D1D5DB"/>
          </a:solidFill>
          <a:ln w="12700">
            <a:solidFill>
              <a:srgbClr val="D1D5DB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5577840" y="3145536"/>
            <a:ext cx="3200400" cy="658368"/>
          </a:xfrm>
          <a:prstGeom prst="roundRect">
            <a:avLst>
              <a:gd name="adj" fmla="val 9722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5687568" y="3200400"/>
            <a:ext cx="2999232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temperature=0.3 → 일관성 유지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OpenAI API 호출</a:t>
            </a:r>
            <a:endParaRPr lang="en-US" sz="950" dirty="0"/>
          </a:p>
        </p:txBody>
      </p:sp>
      <p:sp>
        <p:nvSpPr>
          <p:cNvPr id="42" name="Shape 40"/>
          <p:cNvSpPr/>
          <p:nvPr/>
        </p:nvSpPr>
        <p:spPr>
          <a:xfrm>
            <a:off x="4709160" y="3995928"/>
            <a:ext cx="777240" cy="713232"/>
          </a:xfrm>
          <a:prstGeom prst="roundRect">
            <a:avLst>
              <a:gd name="adj" fmla="val 7692"/>
            </a:avLst>
          </a:prstGeom>
          <a:solidFill>
            <a:srgbClr val="059669"/>
          </a:solidFill>
          <a:ln w="12700">
            <a:solidFill>
              <a:srgbClr val="059669"/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4709160" y="3995928"/>
            <a:ext cx="777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StrOutput</a:t>
            </a:r>
            <a:endParaRPr lang="en-US" sz="800" dirty="0"/>
          </a:p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Parser</a:t>
            </a:r>
            <a:endParaRPr lang="en-US" sz="800" dirty="0"/>
          </a:p>
        </p:txBody>
      </p:sp>
      <p:sp>
        <p:nvSpPr>
          <p:cNvPr id="44" name="Shape 42"/>
          <p:cNvSpPr/>
          <p:nvPr/>
        </p:nvSpPr>
        <p:spPr>
          <a:xfrm>
            <a:off x="5577840" y="4032504"/>
            <a:ext cx="3200400" cy="658368"/>
          </a:xfrm>
          <a:prstGeom prst="roundRect">
            <a:avLst>
              <a:gd name="adj" fmla="val 9722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5687568" y="4087368"/>
            <a:ext cx="2999232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응답 파싱 → Streamlit 마크다운 렌더링</a:t>
            </a:r>
            <a:endParaRPr lang="en-US" sz="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MULTILINGUAL PROCESSING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기반 다국어 처리 로직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11480" y="987552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지원 6개국어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411480" y="1335024"/>
            <a:ext cx="1874520" cy="868680"/>
          </a:xfrm>
          <a:prstGeom prst="roundRect">
            <a:avLst>
              <a:gd name="adj" fmla="val 842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502920" y="1426464"/>
            <a:ext cx="384048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2920" y="1426464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978408" y="1426464"/>
            <a:ext cx="1188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English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502920" y="1901952"/>
            <a:ext cx="17190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미국·유럽 유학생</a:t>
            </a:r>
            <a:endParaRPr lang="en-US" sz="850" dirty="0"/>
          </a:p>
        </p:txBody>
      </p:sp>
      <p:sp>
        <p:nvSpPr>
          <p:cNvPr id="10" name="Shape 8"/>
          <p:cNvSpPr/>
          <p:nvPr/>
        </p:nvSpPr>
        <p:spPr>
          <a:xfrm>
            <a:off x="2404872" y="1335024"/>
            <a:ext cx="1874520" cy="868680"/>
          </a:xfrm>
          <a:prstGeom prst="roundRect">
            <a:avLst>
              <a:gd name="adj" fmla="val 842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2496312" y="1426464"/>
            <a:ext cx="384048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496312" y="1426464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JP</a:t>
            </a:r>
            <a:endParaRPr lang="en-US" sz="900" dirty="0"/>
          </a:p>
        </p:txBody>
      </p:sp>
      <p:sp>
        <p:nvSpPr>
          <p:cNvPr id="13" name="Text 11"/>
          <p:cNvSpPr/>
          <p:nvPr/>
        </p:nvSpPr>
        <p:spPr>
          <a:xfrm>
            <a:off x="2971800" y="1426464"/>
            <a:ext cx="1188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日本語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2496312" y="1901952"/>
            <a:ext cx="17190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일본 유학생</a:t>
            </a:r>
            <a:endParaRPr lang="en-US" sz="850" dirty="0"/>
          </a:p>
        </p:txBody>
      </p:sp>
      <p:sp>
        <p:nvSpPr>
          <p:cNvPr id="15" name="Shape 13"/>
          <p:cNvSpPr/>
          <p:nvPr/>
        </p:nvSpPr>
        <p:spPr>
          <a:xfrm>
            <a:off x="411480" y="2359152"/>
            <a:ext cx="1874520" cy="868680"/>
          </a:xfrm>
          <a:prstGeom prst="roundRect">
            <a:avLst>
              <a:gd name="adj" fmla="val 842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502920" y="2450592"/>
            <a:ext cx="384048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02920" y="2450592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ZH</a:t>
            </a:r>
            <a:endParaRPr lang="en-US" sz="900" dirty="0"/>
          </a:p>
        </p:txBody>
      </p:sp>
      <p:sp>
        <p:nvSpPr>
          <p:cNvPr id="18" name="Text 16"/>
          <p:cNvSpPr/>
          <p:nvPr/>
        </p:nvSpPr>
        <p:spPr>
          <a:xfrm>
            <a:off x="978408" y="2450592"/>
            <a:ext cx="1188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中文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502920" y="2926080"/>
            <a:ext cx="17190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중국 유학생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2404872" y="2359152"/>
            <a:ext cx="1874520" cy="868680"/>
          </a:xfrm>
          <a:prstGeom prst="roundRect">
            <a:avLst>
              <a:gd name="adj" fmla="val 842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2496312" y="2450592"/>
            <a:ext cx="384048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496312" y="2450592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</a:t>
            </a:r>
            <a:endParaRPr lang="en-US" sz="900" dirty="0"/>
          </a:p>
        </p:txBody>
      </p:sp>
      <p:sp>
        <p:nvSpPr>
          <p:cNvPr id="23" name="Text 21"/>
          <p:cNvSpPr/>
          <p:nvPr/>
        </p:nvSpPr>
        <p:spPr>
          <a:xfrm>
            <a:off x="2971800" y="2450592"/>
            <a:ext cx="1188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Tiếng Việt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2496312" y="2926080"/>
            <a:ext cx="17190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베트남 유학생</a:t>
            </a:r>
            <a:endParaRPr lang="en-US" sz="850" dirty="0"/>
          </a:p>
        </p:txBody>
      </p:sp>
      <p:sp>
        <p:nvSpPr>
          <p:cNvPr id="25" name="Shape 23"/>
          <p:cNvSpPr/>
          <p:nvPr/>
        </p:nvSpPr>
        <p:spPr>
          <a:xfrm>
            <a:off x="411480" y="3383280"/>
            <a:ext cx="1874520" cy="868680"/>
          </a:xfrm>
          <a:prstGeom prst="roundRect">
            <a:avLst>
              <a:gd name="adj" fmla="val 842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502920" y="3474720"/>
            <a:ext cx="384048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502920" y="3474720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</a:t>
            </a:r>
            <a:endParaRPr lang="en-US" sz="900" dirty="0"/>
          </a:p>
        </p:txBody>
      </p:sp>
      <p:sp>
        <p:nvSpPr>
          <p:cNvPr id="28" name="Text 26"/>
          <p:cNvSpPr/>
          <p:nvPr/>
        </p:nvSpPr>
        <p:spPr>
          <a:xfrm>
            <a:off x="978408" y="3474720"/>
            <a:ext cx="1188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ไทย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502920" y="3950208"/>
            <a:ext cx="17190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태국 유학생</a:t>
            </a:r>
            <a:endParaRPr lang="en-US" sz="850" dirty="0"/>
          </a:p>
        </p:txBody>
      </p:sp>
      <p:sp>
        <p:nvSpPr>
          <p:cNvPr id="30" name="Shape 28"/>
          <p:cNvSpPr/>
          <p:nvPr/>
        </p:nvSpPr>
        <p:spPr>
          <a:xfrm>
            <a:off x="2404872" y="3383280"/>
            <a:ext cx="1874520" cy="868680"/>
          </a:xfrm>
          <a:prstGeom prst="roundRect">
            <a:avLst>
              <a:gd name="adj" fmla="val 8421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2496312" y="3474720"/>
            <a:ext cx="384048" cy="237744"/>
          </a:xfrm>
          <a:prstGeom prst="roundRect">
            <a:avLst>
              <a:gd name="adj" fmla="val 15385"/>
            </a:avLst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2496312" y="3474720"/>
            <a:ext cx="38404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</a:t>
            </a:r>
            <a:endParaRPr lang="en-US" sz="900" dirty="0"/>
          </a:p>
        </p:txBody>
      </p:sp>
      <p:sp>
        <p:nvSpPr>
          <p:cNvPr id="33" name="Text 31"/>
          <p:cNvSpPr/>
          <p:nvPr/>
        </p:nvSpPr>
        <p:spPr>
          <a:xfrm>
            <a:off x="2971800" y="3474720"/>
            <a:ext cx="118872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한국어</a:t>
            </a:r>
            <a:endParaRPr lang="en-US" sz="1100" dirty="0"/>
          </a:p>
        </p:txBody>
      </p:sp>
      <p:sp>
        <p:nvSpPr>
          <p:cNvPr id="34" name="Text 32"/>
          <p:cNvSpPr/>
          <p:nvPr/>
        </p:nvSpPr>
        <p:spPr>
          <a:xfrm>
            <a:off x="2496312" y="3950208"/>
            <a:ext cx="171907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한국어 원본 확인</a:t>
            </a:r>
            <a:endParaRPr lang="en-US" sz="850" dirty="0"/>
          </a:p>
        </p:txBody>
      </p:sp>
      <p:sp>
        <p:nvSpPr>
          <p:cNvPr id="35" name="Shape 33"/>
          <p:cNvSpPr/>
          <p:nvPr/>
        </p:nvSpPr>
        <p:spPr>
          <a:xfrm>
            <a:off x="4590288" y="914400"/>
            <a:ext cx="18288" cy="402336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4709160" y="987552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다국어 처리 설계 원칙</a:t>
            </a:r>
            <a:endParaRPr lang="en-US" sz="1200" dirty="0"/>
          </a:p>
        </p:txBody>
      </p:sp>
      <p:sp>
        <p:nvSpPr>
          <p:cNvPr id="37" name="Shape 35"/>
          <p:cNvSpPr/>
          <p:nvPr/>
        </p:nvSpPr>
        <p:spPr>
          <a:xfrm>
            <a:off x="4709160" y="1335024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38" name="Text 36"/>
          <p:cNvSpPr/>
          <p:nvPr/>
        </p:nvSpPr>
        <p:spPr>
          <a:xfrm>
            <a:off x="4828032" y="1408176"/>
            <a:ext cx="382219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 변수화 프롬프트</a:t>
            </a:r>
            <a:endParaRPr lang="en-US" sz="1100" dirty="0"/>
          </a:p>
        </p:txBody>
      </p:sp>
      <p:sp>
        <p:nvSpPr>
          <p:cNvPr id="39" name="Text 37"/>
          <p:cNvSpPr/>
          <p:nvPr/>
        </p:nvSpPr>
        <p:spPr>
          <a:xfrm>
            <a:off x="4828032" y="1682496"/>
            <a:ext cx="382219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{language} 변수 주입 → 동일 프롬프트 구조로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6개국 출력 가능</a:t>
            </a:r>
            <a:endParaRPr lang="en-US" sz="950" dirty="0"/>
          </a:p>
        </p:txBody>
      </p:sp>
      <p:sp>
        <p:nvSpPr>
          <p:cNvPr id="40" name="Shape 38"/>
          <p:cNvSpPr/>
          <p:nvPr/>
        </p:nvSpPr>
        <p:spPr>
          <a:xfrm>
            <a:off x="4709160" y="2221992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4828032" y="2295144"/>
            <a:ext cx="382219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판매자 메시지 이중 출력</a:t>
            </a:r>
            <a:endParaRPr lang="en-US" sz="1100" dirty="0"/>
          </a:p>
        </p:txBody>
      </p:sp>
      <p:sp>
        <p:nvSpPr>
          <p:cNvPr id="42" name="Text 40"/>
          <p:cNvSpPr/>
          <p:nvPr/>
        </p:nvSpPr>
        <p:spPr>
          <a:xfrm>
            <a:off x="4828032" y="2569464"/>
            <a:ext cx="382219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선택 언어 + 한국어 채팅 문장 동시 생성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당근마켓 직접 사용 가능</a:t>
            </a:r>
            <a:endParaRPr lang="en-US" sz="950" dirty="0"/>
          </a:p>
        </p:txBody>
      </p:sp>
      <p:sp>
        <p:nvSpPr>
          <p:cNvPr id="43" name="Shape 41"/>
          <p:cNvSpPr/>
          <p:nvPr/>
        </p:nvSpPr>
        <p:spPr>
          <a:xfrm>
            <a:off x="4709160" y="3108960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44" name="Text 42"/>
          <p:cNvSpPr/>
          <p:nvPr/>
        </p:nvSpPr>
        <p:spPr>
          <a:xfrm>
            <a:off x="4828032" y="3182112"/>
            <a:ext cx="382219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비표준 한국어 자동 해석</a:t>
            </a:r>
            <a:endParaRPr lang="en-US" sz="1100" dirty="0"/>
          </a:p>
        </p:txBody>
      </p:sp>
      <p:sp>
        <p:nvSpPr>
          <p:cNvPr id="45" name="Text 43"/>
          <p:cNvSpPr/>
          <p:nvPr/>
        </p:nvSpPr>
        <p:spPr>
          <a:xfrm>
            <a:off x="4828032" y="3456432"/>
            <a:ext cx="382219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판매자 비표준 표현("상태 굿" 등)을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LLM이 맥락에 맞게 자동 번역</a:t>
            </a:r>
            <a:endParaRPr lang="en-US" sz="950" dirty="0"/>
          </a:p>
        </p:txBody>
      </p:sp>
      <p:sp>
        <p:nvSpPr>
          <p:cNvPr id="46" name="Shape 44"/>
          <p:cNvSpPr/>
          <p:nvPr/>
        </p:nvSpPr>
        <p:spPr>
          <a:xfrm>
            <a:off x="4709160" y="3995928"/>
            <a:ext cx="4069080" cy="749808"/>
          </a:xfrm>
          <a:prstGeom prst="roundRect">
            <a:avLst>
              <a:gd name="adj" fmla="val 8537"/>
            </a:avLst>
          </a:prstGeom>
          <a:solidFill>
            <a:srgbClr val="F8FAFC"/>
          </a:solidFill>
          <a:ln w="9525">
            <a:solidFill>
              <a:srgbClr val="E2E8F0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4828032" y="4069080"/>
            <a:ext cx="3822192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 확장 로드맵</a:t>
            </a:r>
            <a:endParaRPr lang="en-US" sz="1100" dirty="0"/>
          </a:p>
        </p:txBody>
      </p:sp>
      <p:sp>
        <p:nvSpPr>
          <p:cNvPr id="48" name="Text 46"/>
          <p:cNvSpPr/>
          <p:nvPr/>
        </p:nvSpPr>
        <p:spPr>
          <a:xfrm>
            <a:off x="4828032" y="4343400"/>
            <a:ext cx="3822192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유사 거래 사례 벡터 검색 → 컨텍스트 주입</a:t>
            </a:r>
            <a:endParaRPr lang="en-US" sz="950" dirty="0"/>
          </a:p>
          <a:p>
            <a:pPr marL="0" indent="0" algn="l">
              <a:buNone/>
            </a:pPr>
            <a:r>
              <a:rPr lang="en-US" sz="95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 품질 및 가격 정확도 향상 예정</a:t>
            </a:r>
            <a:endParaRPr lang="en-US" sz="9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164592"/>
            <a:ext cx="45720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 ARCHITECTURE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11480" y="384048"/>
            <a:ext cx="8321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전체 서비스 통합 아키텍처</a:t>
            </a:r>
            <a:endParaRPr lang="en-US" sz="2200" dirty="0"/>
          </a:p>
        </p:txBody>
      </p:sp>
      <p:sp>
        <p:nvSpPr>
          <p:cNvPr id="4" name="Shape 2"/>
          <p:cNvSpPr/>
          <p:nvPr/>
        </p:nvSpPr>
        <p:spPr>
          <a:xfrm>
            <a:off x="347472" y="960120"/>
            <a:ext cx="2560320" cy="658368"/>
          </a:xfrm>
          <a:prstGeom prst="roundRect">
            <a:avLst>
              <a:gd name="adj" fmla="val 9722"/>
            </a:avLst>
          </a:prstGeom>
          <a:solidFill>
            <a:srgbClr val="EFF6FF"/>
          </a:solidFill>
          <a:ln w="12700">
            <a:solidFill>
              <a:srgbClr val="93C5FD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347472" y="1005840"/>
            <a:ext cx="2560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당근마켓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게시글 링크</a:t>
            </a:r>
            <a:endParaRPr lang="en-US" sz="1000" dirty="0"/>
          </a:p>
        </p:txBody>
      </p:sp>
      <p:sp>
        <p:nvSpPr>
          <p:cNvPr id="6" name="Shape 4"/>
          <p:cNvSpPr/>
          <p:nvPr/>
        </p:nvSpPr>
        <p:spPr>
          <a:xfrm>
            <a:off x="3090672" y="960120"/>
            <a:ext cx="2560320" cy="658368"/>
          </a:xfrm>
          <a:prstGeom prst="roundRect">
            <a:avLst>
              <a:gd name="adj" fmla="val 9722"/>
            </a:avLst>
          </a:prstGeom>
          <a:solidFill>
            <a:srgbClr val="EFF6FF"/>
          </a:solidFill>
          <a:ln w="12700">
            <a:solidFill>
              <a:srgbClr val="93C5FD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090672" y="1005840"/>
            <a:ext cx="2560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직접 입력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(제목+가격)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5833872" y="960120"/>
            <a:ext cx="2560320" cy="658368"/>
          </a:xfrm>
          <a:prstGeom prst="roundRect">
            <a:avLst>
              <a:gd name="adj" fmla="val 9722"/>
            </a:avLst>
          </a:prstGeom>
          <a:solidFill>
            <a:srgbClr val="EFF6FF"/>
          </a:solidFill>
          <a:ln w="12700">
            <a:solidFill>
              <a:srgbClr val="93C5FD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33872" y="1005840"/>
            <a:ext cx="2560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 선택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1F293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(6개국)</a:t>
            </a:r>
            <a:endParaRPr lang="en-US" sz="1000" dirty="0"/>
          </a:p>
        </p:txBody>
      </p:sp>
      <p:sp>
        <p:nvSpPr>
          <p:cNvPr id="10" name="Shape 8"/>
          <p:cNvSpPr/>
          <p:nvPr/>
        </p:nvSpPr>
        <p:spPr>
          <a:xfrm>
            <a:off x="4553712" y="1618488"/>
            <a:ext cx="18288" cy="256032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47472" y="1920240"/>
            <a:ext cx="2560320" cy="804672"/>
          </a:xfrm>
          <a:prstGeom prst="roundRect">
            <a:avLst>
              <a:gd name="adj" fmla="val 9091"/>
            </a:avLst>
          </a:prstGeom>
          <a:solidFill>
            <a:srgbClr val="282C34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7472" y="1920240"/>
            <a:ext cx="256032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6B35"/>
                </a:solidFill>
                <a:effectLst>
                  <a:glow rad="28575">
                    <a:srgbClr val="FFFFFF">
                      <a:alpha val="100000"/>
                    </a:srgbClr>
                  </a:glo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크롤러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FF6B35"/>
                </a:solidFill>
                <a:effectLst>
                  <a:glow rad="28575">
                    <a:srgbClr val="FFFFFF">
                      <a:alpha val="100000"/>
                    </a:srgbClr>
                  </a:glo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(BeautifulSoup)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2907792" y="2304288"/>
            <a:ext cx="530352" cy="18288"/>
          </a:xfrm>
          <a:prstGeom prst="rect">
            <a:avLst/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3090672" y="1920240"/>
            <a:ext cx="2560320" cy="804672"/>
          </a:xfrm>
          <a:prstGeom prst="roundRect">
            <a:avLst>
              <a:gd name="adj" fmla="val 9091"/>
            </a:avLst>
          </a:prstGeom>
          <a:solidFill>
            <a:srgbClr val="282C34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090672" y="1920240"/>
            <a:ext cx="256032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563EB"/>
                </a:solidFill>
                <a:effectLst>
                  <a:glow rad="28575">
                    <a:srgbClr val="FFFFFF">
                      <a:alpha val="100000"/>
                    </a:srgbClr>
                  </a:glo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ML 모델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2563EB"/>
                </a:solidFill>
                <a:effectLst>
                  <a:glow rad="28575">
                    <a:srgbClr val="FFFFFF">
                      <a:alpha val="100000"/>
                    </a:srgbClr>
                  </a:glo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(RandomForest)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650992" y="2304288"/>
            <a:ext cx="530352" cy="18288"/>
          </a:xfrm>
          <a:prstGeom prst="rect">
            <a:avLst/>
          </a:prstGeom>
          <a:solidFill>
            <a:srgbClr val="FF6B35"/>
          </a:solidFill>
          <a:ln w="12700">
            <a:solidFill>
              <a:srgbClr val="FF6B35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5833872" y="1920240"/>
            <a:ext cx="2560320" cy="804672"/>
          </a:xfrm>
          <a:prstGeom prst="roundRect">
            <a:avLst>
              <a:gd name="adj" fmla="val 9091"/>
            </a:avLst>
          </a:prstGeom>
          <a:solidFill>
            <a:srgbClr val="282C34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833872" y="1920240"/>
            <a:ext cx="256032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7C3AED"/>
                </a:solidFill>
                <a:effectLst>
                  <a:glow rad="28575">
                    <a:srgbClr val="FFFFFF">
                      <a:alpha val="100000"/>
                    </a:srgbClr>
                  </a:glo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LLM 체인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7C3AED"/>
                </a:solidFill>
                <a:effectLst>
                  <a:glow rad="28575">
                    <a:srgbClr val="FFFFFF">
                      <a:alpha val="100000"/>
                    </a:srgbClr>
                  </a:glow>
                </a:effectLst>
                <a:latin typeface="Calibri" pitchFamily="34" charset="0"/>
                <a:ea typeface="Calibri" pitchFamily="34" charset="-122"/>
                <a:cs typeface="Calibri" pitchFamily="34" charset="-120"/>
              </a:rPr>
              <a:t>(LangChain)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4553712" y="2724912"/>
            <a:ext cx="18288" cy="256032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347472" y="3017520"/>
            <a:ext cx="2048256" cy="749808"/>
          </a:xfrm>
          <a:prstGeom prst="roundRect">
            <a:avLst>
              <a:gd name="adj" fmla="val 8537"/>
            </a:avLst>
          </a:prstGeom>
          <a:solidFill>
            <a:srgbClr val="059669">
              <a:alpha val="12000"/>
            </a:srgbClr>
          </a:solidFill>
          <a:ln w="12700">
            <a:solidFill>
              <a:srgbClr val="059669">
                <a:alpha val="60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347472" y="3017520"/>
            <a:ext cx="204825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가격 판정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저렴·적정·비쌈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2514600" y="3017520"/>
            <a:ext cx="2048256" cy="749808"/>
          </a:xfrm>
          <a:prstGeom prst="roundRect">
            <a:avLst>
              <a:gd name="adj" fmla="val 8537"/>
            </a:avLst>
          </a:prstGeom>
          <a:solidFill>
            <a:srgbClr val="2563EB">
              <a:alpha val="12000"/>
            </a:srgbClr>
          </a:solidFill>
          <a:ln w="12700">
            <a:solidFill>
              <a:srgbClr val="2563EB">
                <a:alpha val="60000"/>
              </a:srgbClr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2514600" y="3017520"/>
            <a:ext cx="204825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다국어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2563E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상품 설명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4681728" y="3017520"/>
            <a:ext cx="2048256" cy="749808"/>
          </a:xfrm>
          <a:prstGeom prst="roundRect">
            <a:avLst>
              <a:gd name="adj" fmla="val 8537"/>
            </a:avLst>
          </a:prstGeom>
          <a:solidFill>
            <a:srgbClr val="FF6B35">
              <a:alpha val="12000"/>
            </a:srgbClr>
          </a:solidFill>
          <a:ln w="12700">
            <a:solidFill>
              <a:srgbClr val="FF6B35">
                <a:alpha val="6000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4681728" y="3017520"/>
            <a:ext cx="204825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구매 전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확인사항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6848856" y="3017520"/>
            <a:ext cx="2048256" cy="749808"/>
          </a:xfrm>
          <a:prstGeom prst="roundRect">
            <a:avLst>
              <a:gd name="adj" fmla="val 8537"/>
            </a:avLst>
          </a:prstGeom>
          <a:solidFill>
            <a:srgbClr val="7C3AED">
              <a:alpha val="12000"/>
            </a:srgbClr>
          </a:solidFill>
          <a:ln w="12700">
            <a:solidFill>
              <a:srgbClr val="7C3AED">
                <a:alpha val="6000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848856" y="3017520"/>
            <a:ext cx="2048256" cy="7498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7C3A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판매자</a:t>
            </a:r>
            <a:endParaRPr lang="en-US" sz="1000" dirty="0"/>
          </a:p>
          <a:p>
            <a:pPr marL="0" indent="0" algn="ctr">
              <a:buNone/>
            </a:pPr>
            <a:r>
              <a:rPr lang="en-US" sz="1000" dirty="0">
                <a:solidFill>
                  <a:srgbClr val="7C3AE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채팅 메시지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347472" y="3895344"/>
            <a:ext cx="4114800" cy="822960"/>
          </a:xfrm>
          <a:prstGeom prst="roundRect">
            <a:avLst>
              <a:gd name="adj" fmla="val 7778"/>
            </a:avLst>
          </a:prstGeom>
          <a:solidFill>
            <a:srgbClr val="F0FDF4"/>
          </a:solidFill>
          <a:ln w="12700">
            <a:solidFill>
              <a:srgbClr val="86EFAC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475488" y="3950208"/>
            <a:ext cx="3858768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0596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향후: RAG 아키텍처 확장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475488" y="4206240"/>
            <a:ext cx="3858768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1665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유사 거래 DB → 벡터 검색 → 컨텍스트 주입 → LLM 가격 추천 고도화</a:t>
            </a:r>
            <a:endParaRPr lang="en-US" sz="900" dirty="0"/>
          </a:p>
        </p:txBody>
      </p:sp>
      <p:sp>
        <p:nvSpPr>
          <p:cNvPr id="31" name="Shape 29"/>
          <p:cNvSpPr/>
          <p:nvPr/>
        </p:nvSpPr>
        <p:spPr>
          <a:xfrm>
            <a:off x="4617720" y="3895344"/>
            <a:ext cx="4206240" cy="822960"/>
          </a:xfrm>
          <a:prstGeom prst="roundRect">
            <a:avLst>
              <a:gd name="adj" fmla="val 7778"/>
            </a:avLst>
          </a:prstGeom>
          <a:solidFill>
            <a:srgbClr val="F8FAFC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4754880" y="3950208"/>
            <a:ext cx="9144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282C3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기술 스택</a:t>
            </a:r>
            <a:endParaRPr lang="en-US" sz="900" dirty="0"/>
          </a:p>
        </p:txBody>
      </p:sp>
      <p:sp>
        <p:nvSpPr>
          <p:cNvPr id="33" name="Text 31"/>
          <p:cNvSpPr/>
          <p:nvPr/>
        </p:nvSpPr>
        <p:spPr>
          <a:xfrm>
            <a:off x="4754880" y="4169664"/>
            <a:ext cx="393192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Python · Streamlit · scikit-learn · LangChain · OpenAI API</a:t>
            </a:r>
            <a:endParaRPr lang="en-US" sz="900" dirty="0"/>
          </a:p>
          <a:p>
            <a:pPr marL="0" indent="0" algn="l">
              <a:buNone/>
            </a:pPr>
            <a:r>
              <a:rPr lang="en-US" sz="900" dirty="0">
                <a:solidFill>
                  <a:srgbClr val="6B728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Selenium · BeautifulSoup · pandas · joblib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82C34"/>
          </a:solidFill>
          <a:ln w="12700">
            <a:solidFill>
              <a:srgbClr val="282C34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6858000" y="2926080"/>
            <a:ext cx="3840480" cy="3840480"/>
          </a:xfrm>
          <a:prstGeom prst="ellipse">
            <a:avLst/>
          </a:prstGeom>
          <a:solidFill>
            <a:srgbClr val="FF6B35">
              <a:alpha val="14000"/>
            </a:srgbClr>
          </a:solidFill>
          <a:ln w="12700">
            <a:solidFill>
              <a:srgbClr val="FF6B35">
                <a:alpha val="1400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-457200" y="-457200"/>
            <a:ext cx="2560320" cy="2560320"/>
          </a:xfrm>
          <a:prstGeom prst="ellipse">
            <a:avLst/>
          </a:prstGeom>
          <a:solidFill>
            <a:srgbClr val="FF6B35">
              <a:alpha val="16000"/>
            </a:srgbClr>
          </a:solidFill>
          <a:ln w="12700">
            <a:solidFill>
              <a:srgbClr val="FF6B35">
                <a:alpha val="16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164592"/>
            <a:ext cx="5486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REFLECTION &amp; NEXT STEPS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411480" y="402336"/>
            <a:ext cx="77724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고찰, 한계점 및 향후 개선 방향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4590288" y="960120"/>
            <a:ext cx="18288" cy="3931920"/>
          </a:xfrm>
          <a:prstGeom prst="rect">
            <a:avLst/>
          </a:prstGeom>
          <a:solidFill>
            <a:srgbClr val="E2E8F0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11480" y="1024128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한계점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11480" y="1371600"/>
            <a:ext cx="3913632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30352" y="1435608"/>
            <a:ext cx="3703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예측 정확도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30352" y="1700784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R²=0.15로 낮음. 상품 상태·브랜드 세부 정보 부재가 원인</a:t>
            </a:r>
            <a:endParaRPr lang="en-US" sz="900" dirty="0"/>
          </a:p>
        </p:txBody>
      </p:sp>
      <p:sp>
        <p:nvSpPr>
          <p:cNvPr id="12" name="Shape 10"/>
          <p:cNvSpPr/>
          <p:nvPr/>
        </p:nvSpPr>
        <p:spPr>
          <a:xfrm>
            <a:off x="411480" y="2212848"/>
            <a:ext cx="3913632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530352" y="2276856"/>
            <a:ext cx="3703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97.6% "기타" 카테고리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530352" y="2542032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키워드 규칙 분류 한계 → 모델 특성 부족 초래</a:t>
            </a:r>
            <a:endParaRPr lang="en-US" sz="900" dirty="0"/>
          </a:p>
        </p:txBody>
      </p:sp>
      <p:sp>
        <p:nvSpPr>
          <p:cNvPr id="15" name="Shape 13"/>
          <p:cNvSpPr/>
          <p:nvPr/>
        </p:nvSpPr>
        <p:spPr>
          <a:xfrm>
            <a:off x="411480" y="3054096"/>
            <a:ext cx="3913632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30352" y="3118104"/>
            <a:ext cx="3703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고가 상품군 학습 부족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530352" y="3383280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태블릿·명품 데이터 부족 → 해당 카테고리 예측 과소</a:t>
            </a:r>
            <a:endParaRPr lang="en-US" sz="900" dirty="0"/>
          </a:p>
        </p:txBody>
      </p:sp>
      <p:sp>
        <p:nvSpPr>
          <p:cNvPr id="18" name="Shape 16"/>
          <p:cNvSpPr/>
          <p:nvPr/>
        </p:nvSpPr>
        <p:spPr>
          <a:xfrm>
            <a:off x="411480" y="3895344"/>
            <a:ext cx="3913632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30352" y="3959352"/>
            <a:ext cx="3703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링크 크롤링 불안정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530352" y="4224528"/>
            <a:ext cx="37033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페이지 구조 변경 시 자동 추출 실패 가능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4709160" y="1024128"/>
            <a:ext cx="4114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6B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향후 개선 방향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709160" y="1371600"/>
            <a:ext cx="4114800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4828032" y="1463040"/>
            <a:ext cx="365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60A5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5248656" y="1444752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자동 카테고리 태깅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5248656" y="1728216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"기타" 97.6% 해소 → ML 피처 품질 향상</a:t>
            </a:r>
            <a:endParaRPr lang="en-US" sz="900" dirty="0"/>
          </a:p>
        </p:txBody>
      </p:sp>
      <p:sp>
        <p:nvSpPr>
          <p:cNvPr id="26" name="Shape 24"/>
          <p:cNvSpPr/>
          <p:nvPr/>
        </p:nvSpPr>
        <p:spPr>
          <a:xfrm>
            <a:off x="4709160" y="2212848"/>
            <a:ext cx="4114800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828032" y="2304288"/>
            <a:ext cx="365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34D39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5248656" y="2286000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세부 카테고리 확장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5248656" y="2569464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전자기기 → 스마트폰·태블릿·노트북 세분화</a:t>
            </a:r>
            <a:endParaRPr lang="en-US" sz="900" dirty="0"/>
          </a:p>
        </p:txBody>
      </p:sp>
      <p:sp>
        <p:nvSpPr>
          <p:cNvPr id="30" name="Shape 28"/>
          <p:cNvSpPr/>
          <p:nvPr/>
        </p:nvSpPr>
        <p:spPr>
          <a:xfrm>
            <a:off x="4709160" y="3054096"/>
            <a:ext cx="4114800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4828032" y="3145536"/>
            <a:ext cx="365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A78B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100" dirty="0"/>
          </a:p>
        </p:txBody>
      </p:sp>
      <p:sp>
        <p:nvSpPr>
          <p:cNvPr id="32" name="Text 30"/>
          <p:cNvSpPr/>
          <p:nvPr/>
        </p:nvSpPr>
        <p:spPr>
          <a:xfrm>
            <a:off x="5248656" y="3127248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 아키텍처 도입</a:t>
            </a:r>
            <a:endParaRPr lang="en-US" sz="1100" dirty="0"/>
          </a:p>
        </p:txBody>
      </p:sp>
      <p:sp>
        <p:nvSpPr>
          <p:cNvPr id="33" name="Text 31"/>
          <p:cNvSpPr/>
          <p:nvPr/>
        </p:nvSpPr>
        <p:spPr>
          <a:xfrm>
            <a:off x="5248656" y="3410712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유사 거래 벡터 검색 → 가격 추천 고도화</a:t>
            </a:r>
            <a:endParaRPr lang="en-US" sz="900" dirty="0"/>
          </a:p>
        </p:txBody>
      </p:sp>
      <p:sp>
        <p:nvSpPr>
          <p:cNvPr id="34" name="Shape 32"/>
          <p:cNvSpPr/>
          <p:nvPr/>
        </p:nvSpPr>
        <p:spPr>
          <a:xfrm>
            <a:off x="4709160" y="3895344"/>
            <a:ext cx="4114800" cy="713232"/>
          </a:xfrm>
          <a:prstGeom prst="roundRect">
            <a:avLst>
              <a:gd name="adj" fmla="val 7692"/>
            </a:avLst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4828032" y="3986784"/>
            <a:ext cx="365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B923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100" dirty="0"/>
          </a:p>
        </p:txBody>
      </p:sp>
      <p:sp>
        <p:nvSpPr>
          <p:cNvPr id="36" name="Text 34"/>
          <p:cNvSpPr/>
          <p:nvPr/>
        </p:nvSpPr>
        <p:spPr>
          <a:xfrm>
            <a:off x="5248656" y="3968496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추가 피처 수집</a:t>
            </a:r>
            <a:endParaRPr lang="en-US" sz="1100" dirty="0"/>
          </a:p>
        </p:txBody>
      </p:sp>
      <p:sp>
        <p:nvSpPr>
          <p:cNvPr id="37" name="Text 35"/>
          <p:cNvSpPr/>
          <p:nvPr/>
        </p:nvSpPr>
        <p:spPr>
          <a:xfrm>
            <a:off x="5248656" y="4251960"/>
            <a:ext cx="34747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0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조회수·관심수·상세설명 → R² 개선 예상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1210</Words>
  <Application>Microsoft Office PowerPoint</Application>
  <PresentationFormat>화면 슬라이드 쇼(16:9)</PresentationFormat>
  <Paragraphs>287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윤기 정</cp:lastModifiedBy>
  <cp:revision>1</cp:revision>
  <dcterms:created xsi:type="dcterms:W3CDTF">2026-07-30T02:09:39Z</dcterms:created>
  <dcterms:modified xsi:type="dcterms:W3CDTF">2026-07-30T02:20:22Z</dcterms:modified>
</cp:coreProperties>
</file>