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70" r:id="rId14"/>
    <p:sldId id="271" r:id="rId1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8D491A9-4EC5-4F49-AB09-760486076925}" v="1" dt="2026-07-30T02:09:15.3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46" d="100"/>
          <a:sy n="46" d="100"/>
        </p:scale>
        <p:origin x="48" y="4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민섭 김" userId="fde6705857cf452f" providerId="LiveId" clId="{95D4E7E4-5FD2-4974-8A0C-5CBFDDAD9AD4}"/>
    <pc:docChg chg="undo custSel delSld modSld">
      <pc:chgData name="민섭 김" userId="fde6705857cf452f" providerId="LiveId" clId="{95D4E7E4-5FD2-4974-8A0C-5CBFDDAD9AD4}" dt="2026-07-30T02:48:03.549" v="213" actId="1076"/>
      <pc:docMkLst>
        <pc:docMk/>
      </pc:docMkLst>
      <pc:sldChg chg="modSp mod">
        <pc:chgData name="민섭 김" userId="fde6705857cf452f" providerId="LiveId" clId="{95D4E7E4-5FD2-4974-8A0C-5CBFDDAD9AD4}" dt="2026-07-30T02:09:19.801" v="16" actId="20577"/>
        <pc:sldMkLst>
          <pc:docMk/>
          <pc:sldMk cId="0" sldId="256"/>
        </pc:sldMkLst>
        <pc:spChg chg="mod">
          <ac:chgData name="민섭 김" userId="fde6705857cf452f" providerId="LiveId" clId="{95D4E7E4-5FD2-4974-8A0C-5CBFDDAD9AD4}" dt="2026-07-30T02:09:19.801" v="16" actId="20577"/>
          <ac:spMkLst>
            <pc:docMk/>
            <pc:sldMk cId="0" sldId="256"/>
            <ac:spMk id="6" creationId="{00000000-0000-0000-0000-000000000000}"/>
          </ac:spMkLst>
        </pc:spChg>
      </pc:sldChg>
      <pc:sldChg chg="modSp mod">
        <pc:chgData name="민섭 김" userId="fde6705857cf452f" providerId="LiveId" clId="{95D4E7E4-5FD2-4974-8A0C-5CBFDDAD9AD4}" dt="2026-07-30T02:48:03.549" v="213" actId="1076"/>
        <pc:sldMkLst>
          <pc:docMk/>
          <pc:sldMk cId="0" sldId="259"/>
        </pc:sldMkLst>
        <pc:spChg chg="mod">
          <ac:chgData name="민섭 김" userId="fde6705857cf452f" providerId="LiveId" clId="{95D4E7E4-5FD2-4974-8A0C-5CBFDDAD9AD4}" dt="2026-07-30T02:48:03.549" v="213" actId="1076"/>
          <ac:spMkLst>
            <pc:docMk/>
            <pc:sldMk cId="0" sldId="259"/>
            <ac:spMk id="31" creationId="{00000000-0000-0000-0000-000000000000}"/>
          </ac:spMkLst>
        </pc:spChg>
      </pc:sldChg>
      <pc:sldChg chg="modSp mod">
        <pc:chgData name="민섭 김" userId="fde6705857cf452f" providerId="LiveId" clId="{95D4E7E4-5FD2-4974-8A0C-5CBFDDAD9AD4}" dt="2026-07-30T02:10:56.890" v="24" actId="255"/>
        <pc:sldMkLst>
          <pc:docMk/>
          <pc:sldMk cId="0" sldId="262"/>
        </pc:sldMkLst>
        <pc:spChg chg="mod">
          <ac:chgData name="민섭 김" userId="fde6705857cf452f" providerId="LiveId" clId="{95D4E7E4-5FD2-4974-8A0C-5CBFDDAD9AD4}" dt="2026-07-30T02:10:56.890" v="24" actId="255"/>
          <ac:spMkLst>
            <pc:docMk/>
            <pc:sldMk cId="0" sldId="262"/>
            <ac:spMk id="27" creationId="{00000000-0000-0000-0000-000000000000}"/>
          </ac:spMkLst>
        </pc:spChg>
      </pc:sldChg>
      <pc:sldChg chg="delSp modSp mod">
        <pc:chgData name="민섭 김" userId="fde6705857cf452f" providerId="LiveId" clId="{95D4E7E4-5FD2-4974-8A0C-5CBFDDAD9AD4}" dt="2026-07-30T02:21:49.237" v="124" actId="20577"/>
        <pc:sldMkLst>
          <pc:docMk/>
          <pc:sldMk cId="0" sldId="264"/>
        </pc:sldMkLst>
        <pc:spChg chg="mod">
          <ac:chgData name="민섭 김" userId="fde6705857cf452f" providerId="LiveId" clId="{95D4E7E4-5FD2-4974-8A0C-5CBFDDAD9AD4}" dt="2026-07-30T02:21:49.237" v="124" actId="20577"/>
          <ac:spMkLst>
            <pc:docMk/>
            <pc:sldMk cId="0" sldId="264"/>
            <ac:spMk id="10" creationId="{00000000-0000-0000-0000-000000000000}"/>
          </ac:spMkLst>
        </pc:spChg>
        <pc:spChg chg="del">
          <ac:chgData name="민섭 김" userId="fde6705857cf452f" providerId="LiveId" clId="{95D4E7E4-5FD2-4974-8A0C-5CBFDDAD9AD4}" dt="2026-07-30T02:09:42.384" v="18" actId="478"/>
          <ac:spMkLst>
            <pc:docMk/>
            <pc:sldMk cId="0" sldId="264"/>
            <ac:spMk id="11" creationId="{00000000-0000-0000-0000-000000000000}"/>
          </ac:spMkLst>
        </pc:spChg>
        <pc:picChg chg="del">
          <ac:chgData name="민섭 김" userId="fde6705857cf452f" providerId="LiveId" clId="{95D4E7E4-5FD2-4974-8A0C-5CBFDDAD9AD4}" dt="2026-07-30T02:09:41.661" v="17" actId="478"/>
          <ac:picMkLst>
            <pc:docMk/>
            <pc:sldMk cId="0" sldId="264"/>
            <ac:picMk id="12" creationId="{00000000-0000-0000-0000-000000000000}"/>
          </ac:picMkLst>
        </pc:picChg>
      </pc:sldChg>
      <pc:sldChg chg="del">
        <pc:chgData name="민섭 김" userId="fde6705857cf452f" providerId="LiveId" clId="{95D4E7E4-5FD2-4974-8A0C-5CBFDDAD9AD4}" dt="2026-07-30T02:10:08.562" v="20" actId="47"/>
        <pc:sldMkLst>
          <pc:docMk/>
          <pc:sldMk cId="0" sldId="266"/>
        </pc:sldMkLst>
      </pc:sldChg>
      <pc:sldChg chg="del">
        <pc:chgData name="민섭 김" userId="fde6705857cf452f" providerId="LiveId" clId="{95D4E7E4-5FD2-4974-8A0C-5CBFDDAD9AD4}" dt="2026-07-30T02:10:05.531" v="19" actId="47"/>
        <pc:sldMkLst>
          <pc:docMk/>
          <pc:sldMk cId="0" sldId="267"/>
        </pc:sldMkLst>
      </pc:sldChg>
      <pc:sldChg chg="delSp modSp mod">
        <pc:chgData name="민섭 김" userId="fde6705857cf452f" providerId="LiveId" clId="{95D4E7E4-5FD2-4974-8A0C-5CBFDDAD9AD4}" dt="2026-07-30T02:13:00.431" v="45" actId="1076"/>
        <pc:sldMkLst>
          <pc:docMk/>
          <pc:sldMk cId="0" sldId="269"/>
        </pc:sldMkLst>
        <pc:spChg chg="mod">
          <ac:chgData name="민섭 김" userId="fde6705857cf452f" providerId="LiveId" clId="{95D4E7E4-5FD2-4974-8A0C-5CBFDDAD9AD4}" dt="2026-07-30T02:12:33.261" v="40" actId="1076"/>
          <ac:spMkLst>
            <pc:docMk/>
            <pc:sldMk cId="0" sldId="269"/>
            <ac:spMk id="12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43.993" v="42" actId="1076"/>
          <ac:spMkLst>
            <pc:docMk/>
            <pc:sldMk cId="0" sldId="269"/>
            <ac:spMk id="13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40.565" v="41" actId="1076"/>
          <ac:spMkLst>
            <pc:docMk/>
            <pc:sldMk cId="0" sldId="269"/>
            <ac:spMk id="14" creationId="{00000000-0000-0000-0000-000000000000}"/>
          </ac:spMkLst>
        </pc:spChg>
        <pc:spChg chg="del">
          <ac:chgData name="민섭 김" userId="fde6705857cf452f" providerId="LiveId" clId="{95D4E7E4-5FD2-4974-8A0C-5CBFDDAD9AD4}" dt="2026-07-30T02:12:17.042" v="35" actId="478"/>
          <ac:spMkLst>
            <pc:docMk/>
            <pc:sldMk cId="0" sldId="269"/>
            <ac:spMk id="15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26.857" v="38" actId="6549"/>
          <ac:spMkLst>
            <pc:docMk/>
            <pc:sldMk cId="0" sldId="269"/>
            <ac:spMk id="16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21.564" v="37" actId="20577"/>
          <ac:spMkLst>
            <pc:docMk/>
            <pc:sldMk cId="0" sldId="269"/>
            <ac:spMk id="17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49.020" v="43" actId="1076"/>
          <ac:spMkLst>
            <pc:docMk/>
            <pc:sldMk cId="0" sldId="269"/>
            <ac:spMk id="18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3:00.431" v="45" actId="1076"/>
          <ac:spMkLst>
            <pc:docMk/>
            <pc:sldMk cId="0" sldId="269"/>
            <ac:spMk id="19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2:53.408" v="44" actId="1076"/>
          <ac:spMkLst>
            <pc:docMk/>
            <pc:sldMk cId="0" sldId="269"/>
            <ac:spMk id="20" creationId="{00000000-0000-0000-0000-000000000000}"/>
          </ac:spMkLst>
        </pc:spChg>
      </pc:sldChg>
      <pc:sldChg chg="modSp mod">
        <pc:chgData name="민섭 김" userId="fde6705857cf452f" providerId="LiveId" clId="{95D4E7E4-5FD2-4974-8A0C-5CBFDDAD9AD4}" dt="2026-07-30T02:33:58.255" v="212" actId="20577"/>
        <pc:sldMkLst>
          <pc:docMk/>
          <pc:sldMk cId="0" sldId="270"/>
        </pc:sldMkLst>
        <pc:spChg chg="mod">
          <ac:chgData name="민섭 김" userId="fde6705857cf452f" providerId="LiveId" clId="{95D4E7E4-5FD2-4974-8A0C-5CBFDDAD9AD4}" dt="2026-07-30T02:33:58.255" v="212" actId="20577"/>
          <ac:spMkLst>
            <pc:docMk/>
            <pc:sldMk cId="0" sldId="270"/>
            <ac:spMk id="8" creationId="{00000000-0000-0000-0000-000000000000}"/>
          </ac:spMkLst>
        </pc:spChg>
      </pc:sldChg>
      <pc:sldChg chg="modSp mod">
        <pc:chgData name="민섭 김" userId="fde6705857cf452f" providerId="LiveId" clId="{95D4E7E4-5FD2-4974-8A0C-5CBFDDAD9AD4}" dt="2026-07-30T02:11:21.636" v="34" actId="20577"/>
        <pc:sldMkLst>
          <pc:docMk/>
          <pc:sldMk cId="0" sldId="271"/>
        </pc:sldMkLst>
        <pc:spChg chg="mod">
          <ac:chgData name="민섭 김" userId="fde6705857cf452f" providerId="LiveId" clId="{95D4E7E4-5FD2-4974-8A0C-5CBFDDAD9AD4}" dt="2026-07-30T02:11:17.605" v="26" actId="1076"/>
          <ac:spMkLst>
            <pc:docMk/>
            <pc:sldMk cId="0" sldId="271"/>
            <ac:spMk id="2" creationId="{00000000-0000-0000-0000-000000000000}"/>
          </ac:spMkLst>
        </pc:spChg>
        <pc:spChg chg="mod">
          <ac:chgData name="민섭 김" userId="fde6705857cf452f" providerId="LiveId" clId="{95D4E7E4-5FD2-4974-8A0C-5CBFDDAD9AD4}" dt="2026-07-30T02:11:21.636" v="34" actId="20577"/>
          <ac:spMkLst>
            <pc:docMk/>
            <pc:sldMk cId="0" sldId="271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5629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발표 시작. '기능 나열'이 아니라 '선순환 스토리'로 간다는 걸 첫 문장에서 밝히기.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문제를 인과관계(캐스케이드)로 말하기: 관광객이 정보를 이해 못하니 → 정책담당자가 예측을 못하고 → 후기도 활용을 못한다.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해결책을 한 문장으로 먼저 던지고, 5개 메뉴는 짧게. 자세한 설명은 다음(선순환 다이어그램)에서.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이 그림 한 장이 오늘 발표에서 가장 중요합니다. 관광수요예측·다국어번역·리뷰분석·RAG가 따로 노는 기능이 아니라 하나의 순환 고리라는 걸 각인시키기.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관광객이 겪는 여정을 그대로 따라가며 시연. 검색·언어감지·번역까지 전부 실제 동작임을 명확히.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후기 하나가 5단계를 거쳐 정책 제언까지 이어진다는 흐름을 강조. 어디까지 실제 동작이고 어디가 프로토타입인지 정직하게 구분.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정책담당자가 보는 화면: 예측 수치 + Feature 중요도 + 후기 기반 정책추천이 한 화면에서 종합된다는 것을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가장 방문객이 많은 중국을 예시로 실제값·예측값 라인그래프를 직접 보여줌.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다운로드+크롤링 두 경로를 명확히 언급. 크롤링 400건 성공, 실패 0건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실제 KTO 데이터 기반 EDA. 이 추세가 앞서 본 수요예측 모델의 학습 데이터라는 점을 연결.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전부 무료·오픈소스 조합, API 키 없이도 언어감지·번역·검색까지 실제 동작한다는 점을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선순환 구조가 실제로 만드는 변화를 3단계로 요약, 그 근거가 되는 인사이트 3개를 아래 카드로 뒷받침.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한계는 숨기지 말고 명확히, 반드시 개선 방향까지. RAG는 이미 TF-IDF로 실제 동작, 다음 단계는 임베딩 고도화임을 강조.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Q&amp;A 유도. 모르는 질문엔 '정확한 수치는 노트북에서 재확인해 답변드리겠습니다'로 솔직하게 대응.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1600200"/>
            <a:ext cx="11247120" cy="4480560"/>
          </a:xfrm>
          <a:prstGeom prst="roundRect">
            <a:avLst>
              <a:gd name="adj" fmla="val 2857"/>
            </a:avLst>
          </a:prstGeom>
          <a:solidFill>
            <a:srgbClr val="FFFFFF">
              <a:alpha val="82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822960" y="1920240"/>
            <a:ext cx="1051560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34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방한 외국인 관광수요 예측 및</a:t>
            </a:r>
            <a:endParaRPr lang="en-US" sz="3400" dirty="0"/>
          </a:p>
          <a:p>
            <a:pPr marL="0" indent="0">
              <a:lnSpc>
                <a:spcPct val="115000"/>
              </a:lnSpc>
              <a:buNone/>
            </a:pPr>
            <a:r>
              <a:rPr lang="en-US" sz="34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부산 관광정책 다국어 AI 서비스</a:t>
            </a:r>
            <a:endParaRPr lang="en-US" sz="3400" dirty="0"/>
          </a:p>
        </p:txBody>
      </p:sp>
      <p:sp>
        <p:nvSpPr>
          <p:cNvPr id="4" name="Text 2"/>
          <p:cNvSpPr/>
          <p:nvPr/>
        </p:nvSpPr>
        <p:spPr>
          <a:xfrm>
            <a:off x="822960" y="3611880"/>
            <a:ext cx="978408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 → AI → 정책 담당자 → 정책 개선 → 다음 관광객, 하나로 연결된 선순환 서비스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822960" y="512064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부산외국어대학교 AI 프로젝트 · 7조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822960" y="5468112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김민섭 · 황보종원 · 정성영 </a:t>
            </a:r>
            <a:r>
              <a:rPr lang="en-US" sz="120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· 이윤슬</a:t>
            </a:r>
            <a:r>
              <a:rPr lang="en-US" altLang="ko-KR" sz="120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· </a:t>
            </a:r>
            <a:r>
              <a:rPr lang="ko-KR" altLang="en-US" sz="120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버부르벡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① 문제 — 세 가지가 연쇄적으로 막혀 있다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1645920" y="1371600"/>
            <a:ext cx="8869680" cy="1143000"/>
          </a:xfrm>
          <a:prstGeom prst="roundRect">
            <a:avLst>
              <a:gd name="adj" fmla="val 8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1920240" y="137160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외국인 관광객은</a:t>
            </a:r>
            <a:endParaRPr lang="en-US" sz="1500" dirty="0"/>
          </a:p>
        </p:txBody>
      </p:sp>
      <p:sp>
        <p:nvSpPr>
          <p:cNvPr id="5" name="Text 3"/>
          <p:cNvSpPr/>
          <p:nvPr/>
        </p:nvSpPr>
        <p:spPr>
          <a:xfrm>
            <a:off x="4754880" y="1371600"/>
            <a:ext cx="55778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관광정보를 이해하기 어렵다</a:t>
            </a:r>
            <a:endParaRPr lang="en-US" sz="1700" dirty="0"/>
          </a:p>
        </p:txBody>
      </p:sp>
      <p:sp>
        <p:nvSpPr>
          <p:cNvPr id="6" name="Text 4"/>
          <p:cNvSpPr/>
          <p:nvPr/>
        </p:nvSpPr>
        <p:spPr>
          <a:xfrm>
            <a:off x="5852160" y="2514600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C7293"/>
                </a:solidFill>
              </a:rPr>
              <a:t>↓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1645920" y="2834640"/>
            <a:ext cx="8869680" cy="1143000"/>
          </a:xfrm>
          <a:prstGeom prst="roundRect">
            <a:avLst>
              <a:gd name="adj" fmla="val 8000"/>
            </a:avLst>
          </a:prstGeom>
          <a:solidFill>
            <a:srgbClr val="EAF0E6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1920240" y="283464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 담당자는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4754880" y="2834640"/>
            <a:ext cx="55778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 증가를 예측하기 어렵다</a:t>
            </a:r>
            <a:endParaRPr lang="en-US" sz="1700" dirty="0"/>
          </a:p>
        </p:txBody>
      </p:sp>
      <p:sp>
        <p:nvSpPr>
          <p:cNvPr id="10" name="Text 8"/>
          <p:cNvSpPr/>
          <p:nvPr/>
        </p:nvSpPr>
        <p:spPr>
          <a:xfrm>
            <a:off x="5852160" y="3977640"/>
            <a:ext cx="914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C7293"/>
                </a:solidFill>
              </a:rPr>
              <a:t>↓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1645920" y="4297680"/>
            <a:ext cx="8869680" cy="1143000"/>
          </a:xfrm>
          <a:prstGeom prst="roundRect">
            <a:avLst>
              <a:gd name="adj" fmla="val 8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1920240" y="4297680"/>
            <a:ext cx="274320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그리고 그 결과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4754880" y="4297680"/>
            <a:ext cx="55778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후기를 정책에 활용하기 어렵다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② 해결 — 우리는 AI 기반 통합 관광 플랫폼을 만들었다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777240" y="2468880"/>
            <a:ext cx="1965960" cy="1920240"/>
          </a:xfrm>
          <a:prstGeom prst="roundRect">
            <a:avLst>
              <a:gd name="adj" fmla="val 571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777240" y="2788920"/>
            <a:ext cx="1965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📈</a:t>
            </a:r>
            <a:endParaRPr lang="en-US" sz="2800" dirty="0"/>
          </a:p>
        </p:txBody>
      </p:sp>
      <p:sp>
        <p:nvSpPr>
          <p:cNvPr id="5" name="Text 3"/>
          <p:cNvSpPr/>
          <p:nvPr/>
        </p:nvSpPr>
        <p:spPr>
          <a:xfrm>
            <a:off x="868680" y="3520440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방문 추이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2971800" y="2468880"/>
            <a:ext cx="1965960" cy="1920240"/>
          </a:xfrm>
          <a:prstGeom prst="roundRect">
            <a:avLst>
              <a:gd name="adj" fmla="val 5714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2971800" y="2788920"/>
            <a:ext cx="1965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🔮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3063240" y="3520440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예측 결과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166360" y="2468880"/>
            <a:ext cx="1965960" cy="1920240"/>
          </a:xfrm>
          <a:prstGeom prst="roundRect">
            <a:avLst>
              <a:gd name="adj" fmla="val 571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5166360" y="2788920"/>
            <a:ext cx="1965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🏛️</a:t>
            </a:r>
            <a:endParaRPr lang="en-US" sz="2800" dirty="0"/>
          </a:p>
        </p:txBody>
      </p:sp>
      <p:sp>
        <p:nvSpPr>
          <p:cNvPr id="11" name="Text 9"/>
          <p:cNvSpPr/>
          <p:nvPr/>
        </p:nvSpPr>
        <p:spPr>
          <a:xfrm>
            <a:off x="5257800" y="3520440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 추천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7360920" y="2468880"/>
            <a:ext cx="1965960" cy="1920240"/>
          </a:xfrm>
          <a:prstGeom prst="roundRect">
            <a:avLst>
              <a:gd name="adj" fmla="val 5714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7360920" y="2788920"/>
            <a:ext cx="1965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🌐</a:t>
            </a:r>
            <a:endParaRPr lang="en-US" sz="2800" dirty="0"/>
          </a:p>
        </p:txBody>
      </p:sp>
      <p:sp>
        <p:nvSpPr>
          <p:cNvPr id="14" name="Text 12"/>
          <p:cNvSpPr/>
          <p:nvPr/>
        </p:nvSpPr>
        <p:spPr>
          <a:xfrm>
            <a:off x="7452360" y="3520440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관광정보 검색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9555480" y="2468880"/>
            <a:ext cx="1965960" cy="1920240"/>
          </a:xfrm>
          <a:prstGeom prst="roundRect">
            <a:avLst>
              <a:gd name="adj" fmla="val 5714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9555480" y="2788920"/>
            <a:ext cx="1965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dirty="0">
                <a:solidFill>
                  <a:srgbClr val="000000"/>
                </a:solidFill>
              </a:rPr>
              <a:t>✍️</a:t>
            </a:r>
            <a:endParaRPr lang="en-US" sz="2800" dirty="0"/>
          </a:p>
        </p:txBody>
      </p:sp>
      <p:sp>
        <p:nvSpPr>
          <p:cNvPr id="17" name="Text 15"/>
          <p:cNvSpPr/>
          <p:nvPr/>
        </p:nvSpPr>
        <p:spPr>
          <a:xfrm>
            <a:off x="9646920" y="3520440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작성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777240" y="1417320"/>
            <a:ext cx="10607040" cy="868680"/>
          </a:xfrm>
          <a:prstGeom prst="roundRect">
            <a:avLst>
              <a:gd name="adj" fmla="val 14737"/>
            </a:avLst>
          </a:prstGeom>
          <a:solidFill>
            <a:srgbClr val="FFFFFF">
              <a:alpha val="82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914400" y="1417320"/>
            <a:ext cx="103327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관광객(방한객)과 정책 담당자, 두 사용자를 하나의 플랫폼으로 연결하는 선순환 구조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핵심: 관광객 ↔ 정책 담당자 선순환 구조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772668" y="141732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818388" y="141732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</a:t>
            </a:r>
            <a:endParaRPr lang="en-US" sz="1300" dirty="0"/>
          </a:p>
        </p:txBody>
      </p:sp>
      <p:sp>
        <p:nvSpPr>
          <p:cNvPr id="5" name="Text 3"/>
          <p:cNvSpPr/>
          <p:nvPr/>
        </p:nvSpPr>
        <p:spPr>
          <a:xfrm>
            <a:off x="3241548" y="141732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→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3497580" y="141732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3543300" y="141732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관광정보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번역 서비스 이용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5966460" y="141732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→</a:t>
            </a:r>
            <a:endParaRPr lang="en-US" sz="1800" dirty="0"/>
          </a:p>
        </p:txBody>
      </p:sp>
      <p:sp>
        <p:nvSpPr>
          <p:cNvPr id="9" name="Shape 7"/>
          <p:cNvSpPr/>
          <p:nvPr/>
        </p:nvSpPr>
        <p:spPr>
          <a:xfrm>
            <a:off x="6222492" y="141732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6268212" y="141732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 관광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8691372" y="141732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→</a:t>
            </a:r>
            <a:endParaRPr lang="en-US" sz="1800" dirty="0"/>
          </a:p>
        </p:txBody>
      </p:sp>
      <p:sp>
        <p:nvSpPr>
          <p:cNvPr id="12" name="Shape 10"/>
          <p:cNvSpPr/>
          <p:nvPr/>
        </p:nvSpPr>
        <p:spPr>
          <a:xfrm>
            <a:off x="8947404" y="141732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8993124" y="141732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작성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810244" y="2880360"/>
            <a:ext cx="2743200" cy="960120"/>
          </a:xfrm>
          <a:prstGeom prst="roundRect">
            <a:avLst>
              <a:gd name="adj" fmla="val 9524"/>
            </a:avLst>
          </a:prstGeom>
          <a:solidFill>
            <a:srgbClr val="21295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8810244" y="2880360"/>
            <a:ext cx="27432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분석 플랫폼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번역 + 분류 + RAG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8947404" y="237744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1295C"/>
                </a:solidFill>
              </a:rPr>
              <a:t>↓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8947404" y="3840480"/>
            <a:ext cx="24688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1295C"/>
                </a:solidFill>
              </a:rPr>
              <a:t>↓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8947404" y="470916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8993124" y="470916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관광수요 예측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8691372" y="470916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←</a:t>
            </a:r>
            <a:endParaRPr lang="en-US" sz="1800" dirty="0"/>
          </a:p>
        </p:txBody>
      </p:sp>
      <p:sp>
        <p:nvSpPr>
          <p:cNvPr id="21" name="Shape 19"/>
          <p:cNvSpPr/>
          <p:nvPr/>
        </p:nvSpPr>
        <p:spPr>
          <a:xfrm>
            <a:off x="6222492" y="470916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6268212" y="470916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 담당자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966460" y="470916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←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3497580" y="470916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3543300" y="470916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관광정책 개선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3241548" y="4709160"/>
            <a:ext cx="256032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</a:rPr>
              <a:t>←</a:t>
            </a:r>
            <a:endParaRPr lang="en-US" sz="1800" dirty="0"/>
          </a:p>
        </p:txBody>
      </p:sp>
      <p:sp>
        <p:nvSpPr>
          <p:cNvPr id="27" name="Shape 25"/>
          <p:cNvSpPr/>
          <p:nvPr/>
        </p:nvSpPr>
        <p:spPr>
          <a:xfrm>
            <a:off x="772668" y="4709160"/>
            <a:ext cx="2468880" cy="960120"/>
          </a:xfrm>
          <a:prstGeom prst="roundRect">
            <a:avLst>
              <a:gd name="adj" fmla="val 11429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8" name="Text 26"/>
          <p:cNvSpPr/>
          <p:nvPr/>
        </p:nvSpPr>
        <p:spPr>
          <a:xfrm>
            <a:off x="818388" y="4709160"/>
            <a:ext cx="23774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더 나은</a:t>
            </a:r>
            <a:endParaRPr lang="en-US" sz="1300" dirty="0"/>
          </a:p>
          <a:p>
            <a:pPr marL="0" indent="0" algn="ctr">
              <a:buNone/>
            </a:pPr>
            <a:r>
              <a:rPr lang="en-US" sz="1300" b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 서비스 제공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269748" y="1879092"/>
            <a:ext cx="45720" cy="3291840"/>
          </a:xfrm>
          <a:prstGeom prst="roundRect">
            <a:avLst/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0" name="Text 28"/>
          <p:cNvSpPr/>
          <p:nvPr/>
        </p:nvSpPr>
        <p:spPr>
          <a:xfrm>
            <a:off x="-50292" y="3063240"/>
            <a:ext cx="685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1C7293"/>
                </a:solidFill>
              </a:rPr>
              <a:t>↑</a:t>
            </a:r>
            <a:endParaRPr lang="en-US" sz="2000" dirty="0"/>
          </a:p>
        </p:txBody>
      </p:sp>
      <p:sp>
        <p:nvSpPr>
          <p:cNvPr id="31" name="Text 29"/>
          <p:cNvSpPr/>
          <p:nvPr/>
        </p:nvSpPr>
        <p:spPr>
          <a:xfrm>
            <a:off x="269748" y="3017520"/>
            <a:ext cx="8229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i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다음</a:t>
            </a:r>
            <a:endParaRPr lang="en-US" sz="950" dirty="0"/>
          </a:p>
          <a:p>
            <a:pPr marL="0" indent="0" algn="ctr">
              <a:buNone/>
            </a:pPr>
            <a:r>
              <a:rPr lang="en-US" sz="950" b="1" i="1" dirty="0">
                <a:solidFill>
                  <a:srgbClr val="1C729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548640" y="5943600"/>
            <a:ext cx="11064240" cy="502920"/>
          </a:xfrm>
          <a:prstGeom prst="roundRect">
            <a:avLst>
              <a:gd name="adj" fmla="val 18182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3" name="Text 31"/>
          <p:cNvSpPr/>
          <p:nvPr/>
        </p:nvSpPr>
        <p:spPr>
          <a:xfrm>
            <a:off x="731520" y="5943600"/>
            <a:ext cx="106984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i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관광객의 정보 이용·후기 작성이 AI를 거쳐 정책 개선으로 이어지고, 그 결과가 다시 다음 관광객에게 돌아가는 하나의 순환 구조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③ 관광객 여정 — 정보를 자국어로, 쉽게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34440"/>
            <a:ext cx="2834640" cy="914400"/>
          </a:xfrm>
          <a:prstGeom prst="roundRect">
            <a:avLst>
              <a:gd name="adj" fmla="val 10000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640080" y="1234440"/>
            <a:ext cx="2651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 보도자료 검색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3520440" y="1234440"/>
            <a:ext cx="8092440" cy="914400"/>
          </a:xfrm>
          <a:prstGeom prst="roundRect">
            <a:avLst>
              <a:gd name="adj" fmla="val 10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3749040" y="123444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"해운대" 검색 → 관련 실제 보도자료(TF-IDF 검색)를 실시간으로 찾음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548640" y="2286000"/>
            <a:ext cx="2834640" cy="914400"/>
          </a:xfrm>
          <a:prstGeom prst="roundRect">
            <a:avLst>
              <a:gd name="adj" fmla="val 10000"/>
            </a:avLst>
          </a:prstGeom>
          <a:solidFill>
            <a:srgbClr val="21295C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640080" y="2286000"/>
            <a:ext cx="2651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원문 (그리스어 예시)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3520440" y="2286000"/>
            <a:ext cx="8092440" cy="914400"/>
          </a:xfrm>
          <a:prstGeom prst="roundRect">
            <a:avLst>
              <a:gd name="adj" fmla="val 10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3749040" y="228600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Δεν υπήρχε αγγλική σήμανση στο μετρό του Μπουσάν...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548640" y="3337560"/>
            <a:ext cx="2834640" cy="914400"/>
          </a:xfrm>
          <a:prstGeom prst="roundRect">
            <a:avLst>
              <a:gd name="adj" fmla="val 10000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640080" y="3337560"/>
            <a:ext cx="2651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 감지 (langdetect, 실제 동작)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0440" y="3337560"/>
            <a:ext cx="8092440" cy="914400"/>
          </a:xfrm>
          <a:prstGeom prst="roundRect">
            <a:avLst>
              <a:gd name="adj" fmla="val 10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3749040" y="333756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 (그리스어) — 실제 라이브러리로 자동 감지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548640" y="4389120"/>
            <a:ext cx="2834640" cy="914400"/>
          </a:xfrm>
          <a:prstGeom prst="roundRect">
            <a:avLst>
              <a:gd name="adj" fmla="val 10000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640080" y="4389120"/>
            <a:ext cx="2651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 번역 (deep-translator, 실제 동작)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3520440" y="4389120"/>
            <a:ext cx="8092440" cy="914400"/>
          </a:xfrm>
          <a:prstGeom prst="roundRect">
            <a:avLst>
              <a:gd name="adj" fmla="val 10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3749040" y="4389120"/>
            <a:ext cx="76809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부산 지하철에 영어 표지판이 없어서 여러 번 헤맸습니다.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548640" y="5486400"/>
            <a:ext cx="11064240" cy="868680"/>
          </a:xfrm>
          <a:prstGeom prst="roundRect">
            <a:avLst>
              <a:gd name="adj" fmla="val 10526"/>
            </a:avLst>
          </a:prstGeom>
          <a:solidFill>
            <a:srgbClr val="FAEED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731520" y="5486400"/>
            <a:ext cx="106984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63380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지원 언어: 한국어 · English · Tiếng Việt  ·  국가명 자동 번역 사전 70개국 이상 구축</a:t>
            </a:r>
            <a:endParaRPr lang="en-US" sz="1350" dirty="0"/>
          </a:p>
        </p:txBody>
      </p:sp>
      <p:sp>
        <p:nvSpPr>
          <p:cNvPr id="21" name="Text 19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④ 후기 여정 — 관광객의 목소리가 데이터가 된다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640080" y="2286000"/>
            <a:ext cx="1965960" cy="2103120"/>
          </a:xfrm>
          <a:prstGeom prst="roundRect">
            <a:avLst>
              <a:gd name="adj" fmla="val 558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640080" y="2423160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✍️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713232" y="2971800"/>
            <a:ext cx="1819656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작성</a:t>
            </a:r>
            <a:endParaRPr lang="en-US" sz="1250" dirty="0"/>
          </a:p>
        </p:txBody>
      </p:sp>
      <p:sp>
        <p:nvSpPr>
          <p:cNvPr id="6" name="Text 4"/>
          <p:cNvSpPr/>
          <p:nvPr/>
        </p:nvSpPr>
        <p:spPr>
          <a:xfrm>
            <a:off x="713232" y="3383280"/>
            <a:ext cx="181965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관광객이 자국어로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입력</a:t>
            </a:r>
            <a:endParaRPr lang="en-US" sz="950" dirty="0"/>
          </a:p>
        </p:txBody>
      </p:sp>
      <p:sp>
        <p:nvSpPr>
          <p:cNvPr id="7" name="Text 5"/>
          <p:cNvSpPr/>
          <p:nvPr/>
        </p:nvSpPr>
        <p:spPr>
          <a:xfrm>
            <a:off x="2606040" y="2926080"/>
            <a:ext cx="2560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2862072" y="2286000"/>
            <a:ext cx="1965960" cy="2103120"/>
          </a:xfrm>
          <a:prstGeom prst="roundRect">
            <a:avLst>
              <a:gd name="adj" fmla="val 5581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2862072" y="2423160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🌐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2935224" y="2971800"/>
            <a:ext cx="1819656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언어감지·번역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2935224" y="3383280"/>
            <a:ext cx="181965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langdetect +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deep-translator (실제)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4828032" y="2926080"/>
            <a:ext cx="2560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13" name="Shape 11"/>
          <p:cNvSpPr/>
          <p:nvPr/>
        </p:nvSpPr>
        <p:spPr>
          <a:xfrm>
            <a:off x="5084064" y="2286000"/>
            <a:ext cx="1965960" cy="2103120"/>
          </a:xfrm>
          <a:prstGeom prst="roundRect">
            <a:avLst>
              <a:gd name="adj" fmla="val 5581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5084064" y="2423160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🏷️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5157216" y="2971800"/>
            <a:ext cx="1819656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관심분야 분류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5157216" y="3383280"/>
            <a:ext cx="181965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언어장벽·가격·교통·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혼잡도 등 카테고리화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7050024" y="2926080"/>
            <a:ext cx="2560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18" name="Shape 16"/>
          <p:cNvSpPr/>
          <p:nvPr/>
        </p:nvSpPr>
        <p:spPr>
          <a:xfrm>
            <a:off x="7306056" y="2286000"/>
            <a:ext cx="1965960" cy="2103120"/>
          </a:xfrm>
          <a:prstGeom prst="roundRect">
            <a:avLst>
              <a:gd name="adj" fmla="val 5581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7306056" y="2423160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🔍</a:t>
            </a:r>
            <a:endParaRPr lang="en-US" sz="2400" dirty="0"/>
          </a:p>
        </p:txBody>
      </p:sp>
      <p:sp>
        <p:nvSpPr>
          <p:cNvPr id="20" name="Text 18"/>
          <p:cNvSpPr/>
          <p:nvPr/>
        </p:nvSpPr>
        <p:spPr>
          <a:xfrm>
            <a:off x="7379208" y="2971800"/>
            <a:ext cx="1819656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정책자료 검색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7379208" y="3383280"/>
            <a:ext cx="181965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크롤링 400건 중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TF-IDF로 실시간 매칭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9272016" y="2926080"/>
            <a:ext cx="2560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9528048" y="2286000"/>
            <a:ext cx="1965960" cy="2103120"/>
          </a:xfrm>
          <a:prstGeom prst="roundRect">
            <a:avLst>
              <a:gd name="adj" fmla="val 5581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9528048" y="2423160"/>
            <a:ext cx="19659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💡</a:t>
            </a:r>
            <a:endParaRPr lang="en-US" sz="2400" dirty="0"/>
          </a:p>
        </p:txBody>
      </p:sp>
      <p:sp>
        <p:nvSpPr>
          <p:cNvPr id="25" name="Text 23"/>
          <p:cNvSpPr/>
          <p:nvPr/>
        </p:nvSpPr>
        <p:spPr>
          <a:xfrm>
            <a:off x="9601200" y="2971800"/>
            <a:ext cx="1819656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 추천</a:t>
            </a:r>
            <a:endParaRPr lang="en-US" sz="1250" dirty="0"/>
          </a:p>
        </p:txBody>
      </p:sp>
      <p:sp>
        <p:nvSpPr>
          <p:cNvPr id="26" name="Text 24"/>
          <p:cNvSpPr/>
          <p:nvPr/>
        </p:nvSpPr>
        <p:spPr>
          <a:xfrm>
            <a:off x="9601200" y="3383280"/>
            <a:ext cx="1819656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문제배경·조치안·</a:t>
            </a:r>
            <a:endParaRPr lang="en-US" sz="950" dirty="0"/>
          </a:p>
          <a:p>
            <a:pPr marL="0" indent="0" algn="ctr">
              <a:buNone/>
            </a:pPr>
            <a:r>
              <a:rPr lang="en-US" sz="950" dirty="0">
                <a:solidFill>
                  <a:srgbClr val="EAF3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기대효과 제시</a:t>
            </a:r>
            <a:endParaRPr lang="en-US" sz="950" dirty="0"/>
          </a:p>
        </p:txBody>
      </p:sp>
      <p:sp>
        <p:nvSpPr>
          <p:cNvPr id="27" name="Shape 25"/>
          <p:cNvSpPr/>
          <p:nvPr/>
        </p:nvSpPr>
        <p:spPr>
          <a:xfrm>
            <a:off x="640080" y="4846320"/>
            <a:ext cx="10881360" cy="960120"/>
          </a:xfrm>
          <a:prstGeom prst="roundRect">
            <a:avLst>
              <a:gd name="adj" fmla="val 13333"/>
            </a:avLst>
          </a:prstGeom>
          <a:solidFill>
            <a:srgbClr val="FFFFFF">
              <a:alpha val="82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8" name="Text 26"/>
          <p:cNvSpPr/>
          <p:nvPr/>
        </p:nvSpPr>
        <p:spPr>
          <a:xfrm>
            <a:off x="822960" y="4846320"/>
            <a:ext cx="10515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i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⚠️ 언어감지·번역·검색(RAG)은 실제 동작 / 관심분야 분류·정책 문구는 키워드·템플릿 기반 프로토타입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⑤ 정책 담당자 — 수요 예측 + 후기 분석 + 정책자료(RAG)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34440"/>
            <a:ext cx="6492240" cy="4892040"/>
          </a:xfrm>
          <a:prstGeom prst="roundRect">
            <a:avLst>
              <a:gd name="adj" fmla="val 1869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868680" y="1371600"/>
            <a:ext cx="5486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수요 예측 성능 (실제 모델 결과)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868680" y="192024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1005840" y="201168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MAE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1005840" y="23317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4,046명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3931920" y="192024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4069080" y="201168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RMSE</a:t>
            </a:r>
            <a:endParaRPr lang="en-US" sz="1200" dirty="0"/>
          </a:p>
        </p:txBody>
      </p:sp>
      <p:sp>
        <p:nvSpPr>
          <p:cNvPr id="10" name="Text 8"/>
          <p:cNvSpPr/>
          <p:nvPr/>
        </p:nvSpPr>
        <p:spPr>
          <a:xfrm>
            <a:off x="4069080" y="233172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13,448명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868680" y="315468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1005840" y="324612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R² (결정계수)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005840" y="356616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0.9736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3931920" y="315468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4069080" y="324612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MAPE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069080" y="356616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19.02%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868680" y="438912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1005840" y="448056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WAPE (핵심 지표)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1005840" y="480060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12.65%</a:t>
            </a:r>
            <a:endParaRPr lang="en-US" sz="2000" dirty="0"/>
          </a:p>
        </p:txBody>
      </p:sp>
      <p:sp>
        <p:nvSpPr>
          <p:cNvPr id="20" name="Shape 18"/>
          <p:cNvSpPr/>
          <p:nvPr/>
        </p:nvSpPr>
        <p:spPr>
          <a:xfrm>
            <a:off x="3931920" y="4389120"/>
            <a:ext cx="2834640" cy="1005840"/>
          </a:xfrm>
          <a:prstGeom prst="roundRect">
            <a:avLst>
              <a:gd name="adj" fmla="val 727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4069080" y="4480560"/>
            <a:ext cx="25603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sMAPE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4069080" y="4800600"/>
            <a:ext cx="256032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065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17.14%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868680" y="5440680"/>
            <a:ext cx="5943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WAPE(가중평균오차)는 방문객 규모로 가중해 계산 — 목표(15% 이내)를 12.65%로 달성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7315200" y="1234440"/>
            <a:ext cx="4297680" cy="4892040"/>
          </a:xfrm>
          <a:prstGeom prst="roundRect">
            <a:avLst>
              <a:gd name="adj" fmla="val 212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5" name="Text 23"/>
          <p:cNvSpPr/>
          <p:nvPr/>
        </p:nvSpPr>
        <p:spPr>
          <a:xfrm>
            <a:off x="7498080" y="1371600"/>
            <a:ext cx="393192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중요도 (실제 모델 결과)</a:t>
            </a:r>
            <a:endParaRPr lang="en-US" sz="1300" dirty="0"/>
          </a:p>
        </p:txBody>
      </p:sp>
      <p:pic>
        <p:nvPicPr>
          <p:cNvPr id="26" name="Image 0" descr="/home/claude/pptx_final/charts/ml_06_cell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2360" y="1828800"/>
            <a:ext cx="3977640" cy="1970532"/>
          </a:xfrm>
          <a:prstGeom prst="rect">
            <a:avLst/>
          </a:prstGeom>
        </p:spPr>
      </p:pic>
      <p:sp>
        <p:nvSpPr>
          <p:cNvPr id="27" name="Text 24"/>
          <p:cNvSpPr/>
          <p:nvPr/>
        </p:nvSpPr>
        <p:spPr>
          <a:xfrm>
            <a:off x="7498080" y="3931920"/>
            <a:ext cx="3931920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rolling_3_mean·lag_1(최근 추세)이 최상위 변수</a:t>
            </a:r>
            <a:endParaRPr lang="en-US" dirty="0"/>
          </a:p>
          <a:p>
            <a:pPr marL="0" indent="0">
              <a:buNone/>
            </a:pPr>
            <a:r>
              <a:rPr lang="en-US" sz="20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후기 분석 결과와 </a:t>
            </a:r>
            <a:r>
              <a:rPr lang="en-US" sz="2000" i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결합해 ‘왜 </a:t>
            </a:r>
          </a:p>
          <a:p>
            <a:pPr marL="0" indent="0">
              <a:buNone/>
            </a:pPr>
            <a:r>
              <a:rPr lang="en-US" sz="2000" i="1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그 </a:t>
            </a:r>
            <a:r>
              <a:rPr lang="en-US" sz="20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정책이 필요한지' 근거 제시</a:t>
            </a:r>
            <a:endParaRPr lang="en-US" sz="2000" dirty="0"/>
          </a:p>
        </p:txBody>
      </p:sp>
      <p:sp>
        <p:nvSpPr>
          <p:cNvPr id="28" name="Text 25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예측 검증: 실제값 vs 예측값 (중국)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822960" y="1188720"/>
            <a:ext cx="10515600" cy="4343400"/>
          </a:xfrm>
          <a:prstGeom prst="roundRect">
            <a:avLst>
              <a:gd name="adj" fmla="val 210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4" name="Image 0" descr="/home/claude/pptx_final/charts/ml_07_cell2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560" y="1325880"/>
            <a:ext cx="10058400" cy="4141318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822960" y="5669280"/>
            <a:ext cx="10515600" cy="822960"/>
          </a:xfrm>
          <a:prstGeom prst="roundRect">
            <a:avLst>
              <a:gd name="adj" fmla="val 11111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3"/>
          <p:cNvSpPr/>
          <p:nvPr/>
        </p:nvSpPr>
        <p:spPr>
          <a:xfrm>
            <a:off x="1005840" y="5669280"/>
            <a:ext cx="101498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테스트 기간 동안 실제값과 예측값이 유사한 흐름을 따라감 — WAPE 12.65%로 검증됨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데이터로 보는 근거 ① — 수집: 다운로드 + 크롤링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5349240" cy="2743200"/>
          </a:xfrm>
          <a:prstGeom prst="roundRect">
            <a:avLst>
              <a:gd name="adj" fmla="val 333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Shape 2"/>
          <p:cNvSpPr/>
          <p:nvPr/>
        </p:nvSpPr>
        <p:spPr>
          <a:xfrm>
            <a:off x="822960" y="1371600"/>
            <a:ext cx="4800600" cy="502920"/>
          </a:xfrm>
          <a:prstGeom prst="roundRect">
            <a:avLst>
              <a:gd name="adj" fmla="val 18182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1371600"/>
            <a:ext cx="4800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A. 관광수요 예측 데이터 (다운로드)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68680" y="2057400"/>
            <a:ext cx="466344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한국관광공사(KTO) 월별 국적별 방한객 통계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기간: 2022.01 ~ 2026.05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국적 수: 52개국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172200" y="1188720"/>
            <a:ext cx="5349240" cy="2743200"/>
          </a:xfrm>
          <a:prstGeom prst="roundRect">
            <a:avLst>
              <a:gd name="adj" fmla="val 3333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Shape 6"/>
          <p:cNvSpPr/>
          <p:nvPr/>
        </p:nvSpPr>
        <p:spPr>
          <a:xfrm>
            <a:off x="6446520" y="1371600"/>
            <a:ext cx="4800600" cy="502920"/>
          </a:xfrm>
          <a:prstGeom prst="roundRect">
            <a:avLst>
              <a:gd name="adj" fmla="val 18182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6446520" y="1371600"/>
            <a:ext cx="48006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B. 관광정책 데이터 (크롤링)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6492240" y="2057400"/>
            <a:ext cx="4663440" cy="1737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서울관광재단 + 부산광역시 보도자료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2024</a:t>
            </a:r>
            <a:r>
              <a:rPr lang="ko-KR" altLang="en-US" sz="130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년 </a:t>
            </a:r>
            <a:r>
              <a:rPr lang="en-US" altLang="ko-KR" sz="130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~ 2026</a:t>
            </a:r>
            <a:r>
              <a:rPr lang="ko-KR" altLang="en-US" sz="130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년 보도자료</a:t>
            </a:r>
            <a:endParaRPr lang="en-US" sz="130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3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실패 건수: 0건</a:t>
            </a:r>
            <a:endParaRPr lang="en-US" sz="1300" dirty="0"/>
          </a:p>
        </p:txBody>
      </p:sp>
      <p:sp>
        <p:nvSpPr>
          <p:cNvPr id="13" name="Text 10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데이터로 보는 근거 ② — 회복 추세 &amp; 국가별 포지셔닝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188720"/>
            <a:ext cx="5852160" cy="3246120"/>
          </a:xfrm>
          <a:prstGeom prst="roundRect">
            <a:avLst>
              <a:gd name="adj" fmla="val 28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4" name="Image 0" descr="/home/claude/pptx_final/charts/eda_01_cell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" y="1280160"/>
            <a:ext cx="5669280" cy="240670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40080" y="3749040"/>
            <a:ext cx="56692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2022-01 최저 76,971명 → 2026-03 역대 최고 2,005,181명 (사상 첫 월 200만 돌파)</a:t>
            </a:r>
            <a:endParaRPr lang="en-US" sz="1150" dirty="0"/>
          </a:p>
        </p:txBody>
      </p:sp>
      <p:sp>
        <p:nvSpPr>
          <p:cNvPr id="6" name="Shape 3"/>
          <p:cNvSpPr/>
          <p:nvPr/>
        </p:nvSpPr>
        <p:spPr>
          <a:xfrm>
            <a:off x="6583680" y="1188720"/>
            <a:ext cx="5074920" cy="3246120"/>
          </a:xfrm>
          <a:prstGeom prst="roundRect">
            <a:avLst>
              <a:gd name="adj" fmla="val 2817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7" name="Image 1" descr="/home/claude/pptx_final/charts/eda_03_cell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0840" y="1280160"/>
            <a:ext cx="4800600" cy="286207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720840" y="4160520"/>
            <a:ext cx="480060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국가별 방한 규모(평균) vs 변동성(표준편차) — 중국·일본은 규모는 크지만 변동성도 큼</a:t>
            </a:r>
            <a:endParaRPr lang="en-US" sz="1000" dirty="0"/>
          </a:p>
        </p:txBody>
      </p:sp>
      <p:sp>
        <p:nvSpPr>
          <p:cNvPr id="9" name="Shape 5"/>
          <p:cNvSpPr/>
          <p:nvPr/>
        </p:nvSpPr>
        <p:spPr>
          <a:xfrm>
            <a:off x="548640" y="5029200"/>
            <a:ext cx="11064240" cy="1417320"/>
          </a:xfrm>
          <a:prstGeom prst="roundRect">
            <a:avLst>
              <a:gd name="adj" fmla="val 6452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6"/>
          <p:cNvSpPr/>
          <p:nvPr/>
        </p:nvSpPr>
        <p:spPr>
          <a:xfrm>
            <a:off x="822960" y="5029200"/>
            <a:ext cx="10515600" cy="1417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2022년 연간 약 304만 명 → 2025년 연간 약 1,855만 명 (+509.4%) — 단순 회복을 넘어 구조적 수요 확장</a:t>
            </a:r>
            <a:endParaRPr lang="en-US" sz="1500" dirty="0"/>
          </a:p>
        </p:txBody>
      </p:sp>
      <p:sp>
        <p:nvSpPr>
          <p:cNvPr id="11" name="Text 7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기술 스택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2103120" cy="640080"/>
          </a:xfrm>
          <a:prstGeom prst="roundRect">
            <a:avLst>
              <a:gd name="adj" fmla="val 14286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594360" y="1371600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데이터 수집·크롤링</a:t>
            </a:r>
            <a:endParaRPr lang="en-US" sz="1200" dirty="0"/>
          </a:p>
        </p:txBody>
      </p:sp>
      <p:sp>
        <p:nvSpPr>
          <p:cNvPr id="5" name="Shape 3"/>
          <p:cNvSpPr/>
          <p:nvPr/>
        </p:nvSpPr>
        <p:spPr>
          <a:xfrm>
            <a:off x="548640" y="2148840"/>
            <a:ext cx="2103120" cy="3429000"/>
          </a:xfrm>
          <a:prstGeom prst="roundRect">
            <a:avLst>
              <a:gd name="adj" fmla="val 43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685800" y="2377440"/>
            <a:ext cx="182880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requests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BeautifulSoup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pandas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2834640" y="1371600"/>
            <a:ext cx="2103120" cy="640080"/>
          </a:xfrm>
          <a:prstGeom prst="roundRect">
            <a:avLst>
              <a:gd name="adj" fmla="val 14286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2880360" y="1371600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분석·NLP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2834640" y="2148840"/>
            <a:ext cx="2103120" cy="3429000"/>
          </a:xfrm>
          <a:prstGeom prst="roundRect">
            <a:avLst>
              <a:gd name="adj" fmla="val 43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2971800" y="2377440"/>
            <a:ext cx="182880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numpy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scikit-learn (TF-IDF)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matplotlib · seaborn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5120640" y="1371600"/>
            <a:ext cx="2103120" cy="640080"/>
          </a:xfrm>
          <a:prstGeom prst="roundRect">
            <a:avLst>
              <a:gd name="adj" fmla="val 14286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5166360" y="1371600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머신러닝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5120640" y="2148840"/>
            <a:ext cx="2103120" cy="3429000"/>
          </a:xfrm>
          <a:prstGeom prst="roundRect">
            <a:avLst>
              <a:gd name="adj" fmla="val 43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5257800" y="2377440"/>
            <a:ext cx="182880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RandomForest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ExtraTreesRegressor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scikit-learn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7406640" y="1371600"/>
            <a:ext cx="2103120" cy="640080"/>
          </a:xfrm>
          <a:prstGeom prst="roundRect">
            <a:avLst>
              <a:gd name="adj" fmla="val 14286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7452360" y="1371600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LLM·다국어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7406640" y="2148840"/>
            <a:ext cx="2103120" cy="3429000"/>
          </a:xfrm>
          <a:prstGeom prst="roundRect">
            <a:avLst>
              <a:gd name="adj" fmla="val 43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7543800" y="2377440"/>
            <a:ext cx="182880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langdetect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deep-translator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TF-IDF 기반 RAG 검색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9692640" y="1371600"/>
            <a:ext cx="2103120" cy="640080"/>
          </a:xfrm>
          <a:prstGeom prst="roundRect">
            <a:avLst>
              <a:gd name="adj" fmla="val 14286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9738360" y="1371600"/>
            <a:ext cx="2011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서비스·배포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9692640" y="2148840"/>
            <a:ext cx="2103120" cy="3429000"/>
          </a:xfrm>
          <a:prstGeom prst="roundRect">
            <a:avLst>
              <a:gd name="adj" fmla="val 4348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2" name="Text 20"/>
          <p:cNvSpPr/>
          <p:nvPr/>
        </p:nvSpPr>
        <p:spPr>
          <a:xfrm>
            <a:off x="9829800" y="2377440"/>
            <a:ext cx="1828800" cy="3017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Streamlit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Plotly</a:t>
            </a:r>
            <a:endParaRPr lang="en-US" sz="11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1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Python 3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548640" y="5806440"/>
            <a:ext cx="11064240" cy="685800"/>
          </a:xfrm>
          <a:prstGeom prst="roundRect">
            <a:avLst>
              <a:gd name="adj" fmla="val 18667"/>
            </a:avLst>
          </a:prstGeom>
          <a:solidFill>
            <a:srgbClr val="FFFFFF">
              <a:alpha val="82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4" name="Text 22"/>
          <p:cNvSpPr/>
          <p:nvPr/>
        </p:nvSpPr>
        <p:spPr>
          <a:xfrm>
            <a:off x="731520" y="5806440"/>
            <a:ext cx="1069848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전부 오픈소스 · API 키 없이도 언어감지·번역·검색까지 실제 동작하는 구성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1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⑥ 결과 — 선순환이 만드는 변화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914400" y="1828800"/>
            <a:ext cx="3108960" cy="1188720"/>
          </a:xfrm>
          <a:prstGeom prst="roundRect">
            <a:avLst>
              <a:gd name="adj" fmla="val 11538"/>
            </a:avLst>
          </a:prstGeom>
          <a:solidFill>
            <a:srgbClr val="065A82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914400" y="1828800"/>
            <a:ext cx="31089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더 좋은 정책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4023360" y="1828800"/>
            <a:ext cx="4572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</a:rPr>
              <a:t>→</a:t>
            </a:r>
            <a:endParaRPr lang="en-US" sz="2200" dirty="0"/>
          </a:p>
        </p:txBody>
      </p:sp>
      <p:sp>
        <p:nvSpPr>
          <p:cNvPr id="6" name="Shape 4"/>
          <p:cNvSpPr/>
          <p:nvPr/>
        </p:nvSpPr>
        <p:spPr>
          <a:xfrm>
            <a:off x="4480560" y="1828800"/>
            <a:ext cx="3108960" cy="1188720"/>
          </a:xfrm>
          <a:prstGeom prst="roundRect">
            <a:avLst>
              <a:gd name="adj" fmla="val 11538"/>
            </a:avLst>
          </a:prstGeom>
          <a:solidFill>
            <a:srgbClr val="1C729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4480560" y="1828800"/>
            <a:ext cx="31089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더 좋은 관광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7589520" y="1828800"/>
            <a:ext cx="4572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1295C"/>
                </a:solidFill>
              </a:rPr>
              <a:t>→</a:t>
            </a:r>
            <a:endParaRPr lang="en-US" sz="2200" dirty="0"/>
          </a:p>
        </p:txBody>
      </p:sp>
      <p:sp>
        <p:nvSpPr>
          <p:cNvPr id="9" name="Shape 7"/>
          <p:cNvSpPr/>
          <p:nvPr/>
        </p:nvSpPr>
        <p:spPr>
          <a:xfrm>
            <a:off x="8046720" y="1828800"/>
            <a:ext cx="3108960" cy="1188720"/>
          </a:xfrm>
          <a:prstGeom prst="roundRect">
            <a:avLst>
              <a:gd name="adj" fmla="val 11538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8046720" y="1828800"/>
            <a:ext cx="310896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더 많은 관광객</a:t>
            </a:r>
            <a:endParaRPr lang="en-US" sz="1700" dirty="0"/>
          </a:p>
        </p:txBody>
      </p:sp>
      <p:sp>
        <p:nvSpPr>
          <p:cNvPr id="11" name="Text 9"/>
          <p:cNvSpPr/>
          <p:nvPr/>
        </p:nvSpPr>
        <p:spPr>
          <a:xfrm>
            <a:off x="914400" y="3291840"/>
            <a:ext cx="103327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i="1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그리고 이 관광객이 다시 후기를 남기며 다음 순환으로 이어집니다</a:t>
            </a:r>
            <a:endParaRPr lang="en-US" sz="1400" dirty="0"/>
          </a:p>
        </p:txBody>
      </p:sp>
      <p:sp>
        <p:nvSpPr>
          <p:cNvPr id="12" name="Shape 10"/>
          <p:cNvSpPr/>
          <p:nvPr/>
        </p:nvSpPr>
        <p:spPr>
          <a:xfrm>
            <a:off x="2103120" y="388620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2331720" y="4206240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구조적 수요 확장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2331720" y="4526280"/>
            <a:ext cx="310896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단순 회복이 아닌 역대 최고치 경신 → 공급(숙박·교통) 확충이 시급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4572000" y="4160520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4572000" y="4526280"/>
            <a:ext cx="310896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6522720" y="388620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EAF3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9" name="Text 17"/>
          <p:cNvSpPr/>
          <p:nvPr/>
        </p:nvSpPr>
        <p:spPr>
          <a:xfrm>
            <a:off x="6812280" y="4161995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1295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핵심 타겟 최적화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6751320" y="4480560"/>
            <a:ext cx="310896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2030 여성 FIT 여행객向 실시간 다국어 정보 서비스 우선순위 상향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1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6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한계 및 향후 계획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280160"/>
            <a:ext cx="5486400" cy="4846320"/>
          </a:xfrm>
          <a:prstGeom prst="roundRect">
            <a:avLst>
              <a:gd name="adj" fmla="val 1887"/>
            </a:avLst>
          </a:prstGeom>
          <a:solidFill>
            <a:srgbClr val="FAECE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Text 2"/>
          <p:cNvSpPr/>
          <p:nvPr/>
        </p:nvSpPr>
        <p:spPr>
          <a:xfrm>
            <a:off x="868680" y="150876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993C1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한계</a:t>
            </a:r>
            <a:endParaRPr lang="en-US" sz="1700" dirty="0"/>
          </a:p>
        </p:txBody>
      </p:sp>
      <p:sp>
        <p:nvSpPr>
          <p:cNvPr id="5" name="Text 3"/>
          <p:cNvSpPr/>
          <p:nvPr/>
        </p:nvSpPr>
        <p:spPr>
          <a:xfrm>
            <a:off x="868680" y="2103120"/>
            <a:ext cx="493776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외국인 후기 데이터는 샘플·실시간 제출 기반 — 표본 확대 필요</a:t>
            </a:r>
            <a:endParaRPr lang="en-US" sz="13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카테고리 분류는 키워드 기반 mock — LLM 프롬프트 고도화 필요</a:t>
            </a:r>
            <a:endParaRPr lang="en-US" sz="13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정책자료 검색은 TF-IDF(단어 일치) 방식 — 의미 기반 벡터 검색보다 정확도 낮음</a:t>
            </a:r>
            <a:endParaRPr lang="en-US" sz="1350" dirty="0"/>
          </a:p>
          <a:p>
            <a:pPr marL="342900" indent="-342900"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방문객 소수 국가는 MAPE 왜곡 가능 — WAPE 병행 사용으로 일부 보완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6263640" y="1280160"/>
            <a:ext cx="5349240" cy="4846320"/>
          </a:xfrm>
          <a:prstGeom prst="roundRect">
            <a:avLst>
              <a:gd name="adj" fmla="val 1887"/>
            </a:avLst>
          </a:prstGeom>
          <a:solidFill>
            <a:srgbClr val="EAF3DE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6583680" y="150876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3B6D1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향후 계획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6583680" y="2103120"/>
            <a:ext cx="4846320" cy="3840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실제 외국인 리뷰 데이터(트립어드바이저 등) 확보 및 연동</a:t>
            </a:r>
            <a:endParaRPr lang="en-US" sz="13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TF-IDF 검색을 임베딩 기반 벡터DB 검색으로 고도화 (검색 자체는 이미 구현 완료)</a:t>
            </a:r>
            <a:endParaRPr lang="en-US" sz="1350" dirty="0"/>
          </a:p>
          <a:p>
            <a:pPr marL="342900" indent="-342900">
              <a:spcAft>
                <a:spcPts val="1400"/>
              </a:spcAft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후기 분류·정책 문구 생성을 LLM API 프롬프트 기반으로 고도화</a:t>
            </a:r>
            <a:endParaRPr lang="en-US" sz="1350" dirty="0"/>
          </a:p>
          <a:p>
            <a:pPr marL="342900" indent="-342900">
              <a:buSzPct val="100000"/>
              <a:buChar char="•"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예측 신뢰구간 표시, 국가별 리뷰 필터 등 </a:t>
            </a:r>
            <a:r>
              <a:rPr lang="en-US" sz="135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UX 개선</a:t>
            </a:r>
          </a:p>
          <a:p>
            <a:pPr marL="342900" indent="-342900">
              <a:buSzPct val="100000"/>
              <a:buChar char="•"/>
            </a:pPr>
            <a:endParaRPr lang="en-US" sz="1350">
              <a:solidFill>
                <a:srgbClr val="1A1A1A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342900" indent="-342900">
              <a:buSzPct val="100000"/>
              <a:buChar char="•"/>
            </a:pPr>
            <a:r>
              <a:rPr lang="ko-KR" altLang="en-US" sz="1350">
                <a:solidFill>
                  <a:srgbClr val="1A1A1A"/>
                </a:solidFill>
                <a:latin typeface="Calibri" pitchFamily="34" charset="0"/>
                <a:cs typeface="Calibri" pitchFamily="34" charset="-120"/>
              </a:rPr>
              <a:t>에이전트 대 에이전트 기능으로 발전하도록 개선 요함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2331720"/>
            <a:ext cx="7772400" cy="2103120"/>
          </a:xfrm>
          <a:prstGeom prst="roundRect">
            <a:avLst>
              <a:gd name="adj" fmla="val 6087"/>
            </a:avLst>
          </a:prstGeom>
          <a:solidFill>
            <a:srgbClr val="FFFFFF">
              <a:alpha val="82000"/>
            </a:srgb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Text 1"/>
          <p:cNvSpPr/>
          <p:nvPr/>
        </p:nvSpPr>
        <p:spPr>
          <a:xfrm>
            <a:off x="822960" y="2560320"/>
            <a:ext cx="91440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21295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감사합니다</a:t>
            </a:r>
            <a:endParaRPr lang="en-US" sz="4400" dirty="0"/>
          </a:p>
        </p:txBody>
      </p:sp>
      <p:sp>
        <p:nvSpPr>
          <p:cNvPr id="4" name="Text 2"/>
          <p:cNvSpPr/>
          <p:nvPr/>
        </p:nvSpPr>
        <p:spPr>
          <a:xfrm>
            <a:off x="822960" y="3657600"/>
            <a:ext cx="9144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800" dirty="0"/>
          </a:p>
        </p:txBody>
      </p:sp>
      <p:sp>
        <p:nvSpPr>
          <p:cNvPr id="5" name="Text 3"/>
          <p:cNvSpPr/>
          <p:nvPr/>
        </p:nvSpPr>
        <p:spPr>
          <a:xfrm>
            <a:off x="11521440" y="644652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dirty="0">
                <a:solidFill>
                  <a:srgbClr val="5B667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1131</Words>
  <Application>Microsoft Office PowerPoint</Application>
  <PresentationFormat>와이드스크린</PresentationFormat>
  <Paragraphs>209</Paragraphs>
  <Slides>14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8" baseType="lpstr">
      <vt:lpstr>Arial</vt:lpstr>
      <vt:lpstr>Calibri</vt:lpstr>
      <vt:lpstr>Cambria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민섭 김</cp:lastModifiedBy>
  <cp:revision>1</cp:revision>
  <dcterms:created xsi:type="dcterms:W3CDTF">2026-07-30T02:07:01Z</dcterms:created>
  <dcterms:modified xsi:type="dcterms:W3CDTF">2026-07-30T02:48:07Z</dcterms:modified>
</cp:coreProperties>
</file>