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24384000" cy="13716000"/>
  <p:notesSz cx="6858000" cy="9144000"/>
  <p:embeddedFontLst>
    <p:embeddedFont>
      <p:font typeface="MARU BuriOTF Beta" panose="020B0600000101010101" charset="-127"/>
      <p:regular r:id="rId18"/>
    </p:embeddedFont>
    <p:embeddedFont>
      <p:font typeface="MaruBuriO Light" panose="020B0600000101010101" charset="-127"/>
      <p:regular r:id="rId19"/>
    </p:embeddedFont>
    <p:embeddedFont>
      <p:font typeface="Pretendard Bold" panose="020B0600000101010101" charset="-127"/>
      <p:bold r:id="rId20"/>
    </p:embeddedFont>
    <p:embeddedFont>
      <p:font typeface="Pretendard Regular" panose="020B0600000101010101" charset="-127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32" d="100"/>
          <a:sy n="32" d="100"/>
        </p:scale>
        <p:origin x="1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3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28.png"/><Relationship Id="rId4" Type="http://schemas.openxmlformats.org/officeDocument/2006/relationships/image" Target="../media/image3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4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4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28.png"/><Relationship Id="rId4" Type="http://schemas.openxmlformats.org/officeDocument/2006/relationships/image" Target="../media/image4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0.png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6" Type="http://schemas.openxmlformats.org/officeDocument/2006/relationships/image" Target="../media/image22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26.png"/><Relationship Id="rId7" Type="http://schemas.openxmlformats.org/officeDocument/2006/relationships/image" Target="../media/image5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11" Type="http://schemas.openxmlformats.org/officeDocument/2006/relationships/image" Target="../media/image58.png"/><Relationship Id="rId5" Type="http://schemas.openxmlformats.org/officeDocument/2006/relationships/image" Target="../media/image28.png"/><Relationship Id="rId10" Type="http://schemas.openxmlformats.org/officeDocument/2006/relationships/image" Target="../media/image57.png"/><Relationship Id="rId4" Type="http://schemas.openxmlformats.org/officeDocument/2006/relationships/image" Target="../media/image52.png"/><Relationship Id="rId9" Type="http://schemas.openxmlformats.org/officeDocument/2006/relationships/image" Target="../media/image5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26.png"/><Relationship Id="rId7" Type="http://schemas.openxmlformats.org/officeDocument/2006/relationships/image" Target="../media/image6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11" Type="http://schemas.openxmlformats.org/officeDocument/2006/relationships/image" Target="../media/image66.png"/><Relationship Id="rId5" Type="http://schemas.openxmlformats.org/officeDocument/2006/relationships/image" Target="../media/image60.png"/><Relationship Id="rId10" Type="http://schemas.openxmlformats.org/officeDocument/2006/relationships/image" Target="../media/image65.png"/><Relationship Id="rId4" Type="http://schemas.openxmlformats.org/officeDocument/2006/relationships/image" Target="../media/image59.png"/><Relationship Id="rId9" Type="http://schemas.openxmlformats.org/officeDocument/2006/relationships/image" Target="../media/image6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7.png"/><Relationship Id="rId7" Type="http://schemas.openxmlformats.org/officeDocument/2006/relationships/image" Target="../media/image5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5" Type="http://schemas.openxmlformats.org/officeDocument/2006/relationships/image" Target="../media/image28.png"/><Relationship Id="rId10" Type="http://schemas.openxmlformats.org/officeDocument/2006/relationships/image" Target="../media/image70.png"/><Relationship Id="rId4" Type="http://schemas.openxmlformats.org/officeDocument/2006/relationships/image" Target="../media/image39.png"/><Relationship Id="rId9" Type="http://schemas.openxmlformats.org/officeDocument/2006/relationships/image" Target="../media/image6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9.png"/><Relationship Id="rId7" Type="http://schemas.openxmlformats.org/officeDocument/2006/relationships/image" Target="../media/image7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10" Type="http://schemas.openxmlformats.org/officeDocument/2006/relationships/image" Target="../media/image77.png"/><Relationship Id="rId4" Type="http://schemas.openxmlformats.org/officeDocument/2006/relationships/image" Target="../media/image71.png"/><Relationship Id="rId9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00" y="9677400"/>
            <a:ext cx="9563100" cy="45593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700" y="9677400"/>
            <a:ext cx="7442200" cy="45593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7310100" y="11125200"/>
            <a:ext cx="7162800" cy="23114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en-US" sz="3213" b="0" i="0" u="none" strike="noStrike">
                <a:solidFill>
                  <a:srgbClr val="1A1A1A"/>
                </a:solidFill>
                <a:latin typeface="MaruBuriO Light"/>
                <a:ea typeface="MaruBuriO Light"/>
                <a:cs typeface="MaruBuriO Light"/>
              </a:rPr>
              <a:t>조장: 김유나</a:t>
            </a:r>
          </a:p>
          <a:p>
            <a:pPr lvl="0" algn="ctr">
              <a:lnSpc>
                <a:spcPct val="116199"/>
              </a:lnSpc>
            </a:pPr>
            <a:r>
              <a:rPr lang="en-US" sz="3213" b="0" i="0" u="none" strike="noStrike">
                <a:solidFill>
                  <a:srgbClr val="1A1A1A"/>
                </a:solidFill>
                <a:latin typeface="MaruBuriO Light"/>
                <a:ea typeface="MaruBuriO Light"/>
                <a:cs typeface="MaruBuriO Light"/>
              </a:rPr>
              <a:t>조원: 박수지,선지훈,손정원,정재욱</a:t>
            </a:r>
          </a:p>
          <a:p>
            <a:pPr lvl="0" algn="ctr">
              <a:lnSpc>
                <a:spcPct val="116199"/>
              </a:lnSpc>
            </a:pPr>
            <a:endParaRPr lang="en-US" sz="3213" b="0" i="0" u="none" strike="noStrike">
              <a:solidFill>
                <a:srgbClr val="1A1A1A"/>
              </a:solidFill>
              <a:latin typeface="MaruBuriO Light"/>
              <a:ea typeface="MaruBuriO Light"/>
              <a:cs typeface="MaruBuriO Light"/>
            </a:endParaRPr>
          </a:p>
          <a:p>
            <a:pPr lvl="0" algn="ctr">
              <a:lnSpc>
                <a:spcPct val="116199"/>
              </a:lnSpc>
            </a:pPr>
            <a:r>
              <a:rPr lang="en-US" sz="3213" b="0" i="0" u="none" strike="noStrike">
                <a:solidFill>
                  <a:srgbClr val="1A1A1A"/>
                </a:solidFill>
                <a:latin typeface="MaruBuriO Light"/>
                <a:ea typeface="MaruBuriO Light"/>
                <a:cs typeface="MaruBuriO Light"/>
              </a:rPr>
              <a:t>8조 NOVA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6713200" y="9677400"/>
            <a:ext cx="4889500" cy="977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r">
              <a:lnSpc>
                <a:spcPct val="116199"/>
              </a:lnSpc>
            </a:pPr>
            <a:r>
              <a:rPr lang="en-US" sz="5310" b="0" i="0" u="none" strike="noStrike">
                <a:solidFill>
                  <a:srgbClr val="1A1A1A"/>
                </a:solidFill>
                <a:latin typeface="MaruBuriO Light"/>
                <a:ea typeface="MaruBuriO Light"/>
                <a:cs typeface="MaruBuriO Light"/>
              </a:rPr>
              <a:t>2026.07.29.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4211300" y="9664700"/>
            <a:ext cx="2730500" cy="27305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-12700" y="7264400"/>
            <a:ext cx="2463800" cy="24638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662400" y="-12700"/>
            <a:ext cx="8026400" cy="92075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1574800" y="2082800"/>
            <a:ext cx="12509500" cy="2197100"/>
          </a:xfrm>
          <a:prstGeom prst="rect">
            <a:avLst/>
          </a:prstGeom>
        </p:spPr>
        <p:txBody>
          <a:bodyPr lIns="0" tIns="115818" rIns="0" bIns="0" rtlCol="0" anchor="t"/>
          <a:lstStyle/>
          <a:p>
            <a:pPr lvl="0" algn="l">
              <a:lnSpc>
                <a:spcPct val="103749"/>
              </a:lnSpc>
            </a:pPr>
            <a:r>
              <a:rPr lang="en-US" sz="12159" b="0" i="0" u="none" strike="noStrike">
                <a:solidFill>
                  <a:srgbClr val="000000"/>
                </a:solidFill>
                <a:latin typeface="MARU BuriOTF Beta"/>
                <a:ea typeface="MARU BuriOTF Beta"/>
                <a:cs typeface="MARU BuriOTF Beta"/>
              </a:rPr>
              <a:t>부산 해운대구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714500" y="1409700"/>
            <a:ext cx="9639300" cy="5080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en-US" sz="2643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다국어 AI 에이전트 개발 (중급과정)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574800" y="4102100"/>
            <a:ext cx="14084300" cy="2197100"/>
          </a:xfrm>
          <a:prstGeom prst="rect">
            <a:avLst/>
          </a:prstGeom>
        </p:spPr>
        <p:txBody>
          <a:bodyPr lIns="0" tIns="115818" rIns="0" bIns="0" rtlCol="0" anchor="t"/>
          <a:lstStyle/>
          <a:p>
            <a:pPr lvl="0" algn="l">
              <a:lnSpc>
                <a:spcPct val="103749"/>
              </a:lnSpc>
            </a:pPr>
            <a:r>
              <a:rPr lang="en-US" sz="12159" b="0" i="0" u="none" strike="noStrike">
                <a:solidFill>
                  <a:srgbClr val="4A4A4A"/>
                </a:solidFill>
                <a:latin typeface="MARU BuriOTF Beta"/>
                <a:ea typeface="MARU BuriOTF Beta"/>
                <a:cs typeface="MARU BuriOTF Beta"/>
              </a:rPr>
              <a:t>한식당 추천 시스템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841500" y="6667500"/>
            <a:ext cx="10160000" cy="520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en-US" sz="2738" b="0" i="0" u="none" strike="noStrike" spc="-100">
                <a:solidFill>
                  <a:srgbClr val="1A1A1A"/>
                </a:solidFill>
                <a:latin typeface="S-Core Dream 3 Light"/>
                <a:ea typeface="S-Core Dream 3 Light"/>
                <a:cs typeface="S-Core Dream 3 Light"/>
              </a:rPr>
              <a:t>머신러닝과 LLM 기술을 활용한 맞춤형 맛집 추천 솔루션</a:t>
            </a: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262100" y="-12700"/>
            <a:ext cx="2463800" cy="24638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16649700" y="6477000"/>
            <a:ext cx="2730500" cy="27305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000" y="571500"/>
            <a:ext cx="23114000" cy="125857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4800" y="1193800"/>
            <a:ext cx="2768600" cy="6985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714500" y="-63500"/>
            <a:ext cx="2489200" cy="3225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sp>
        <p:nvSpPr>
          <p:cNvPr id="5" name="TextBox 5"/>
          <p:cNvSpPr txBox="1"/>
          <p:nvPr/>
        </p:nvSpPr>
        <p:spPr>
          <a:xfrm>
            <a:off x="2070100" y="1333500"/>
            <a:ext cx="1778000" cy="457200"/>
          </a:xfrm>
          <a:prstGeom prst="rect">
            <a:avLst/>
          </a:prstGeom>
        </p:spPr>
        <p:txBody>
          <a:bodyPr lIns="0" tIns="51363" rIns="0" bIns="0" rtlCol="0" anchor="t"/>
          <a:lstStyle/>
          <a:p>
            <a:pPr lvl="0" algn="ctr">
              <a:lnSpc>
                <a:spcPct val="87980"/>
              </a:lnSpc>
            </a:pPr>
            <a:r>
              <a:rPr lang="en-US" sz="2379" b="0" i="0" u="none" strike="noStrike" cap="all">
                <a:solidFill>
                  <a:srgbClr val="FFFFFF"/>
                </a:solidFill>
                <a:latin typeface="MARU BuriOTF Beta"/>
                <a:ea typeface="MARU BuriOTF Beta"/>
                <a:cs typeface="MARU BuriOTF Beta"/>
              </a:rPr>
              <a:t>Chapter 1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85200" y="558800"/>
            <a:ext cx="2463800" cy="24638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574800" y="2082800"/>
            <a:ext cx="11226800" cy="1485900"/>
          </a:xfrm>
          <a:prstGeom prst="rect">
            <a:avLst/>
          </a:prstGeom>
        </p:spPr>
        <p:txBody>
          <a:bodyPr lIns="0" tIns="78051" rIns="0" bIns="0" rtlCol="0" anchor="t"/>
          <a:lstStyle/>
          <a:p>
            <a:pPr lvl="0" algn="l">
              <a:lnSpc>
                <a:spcPct val="103749"/>
              </a:lnSpc>
            </a:pPr>
            <a:r>
              <a:rPr lang="en-US" sz="8194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프로젝트 배경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635000" y="10693400"/>
            <a:ext cx="2463800" cy="24638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9410700" y="2768600"/>
            <a:ext cx="12674600" cy="596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172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부산 맛집 정보는 왜 찾기 어려울까?</a:t>
            </a: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30400" y="4089400"/>
            <a:ext cx="6642100" cy="77597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90000" y="4089400"/>
            <a:ext cx="6629400" cy="77597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900400" y="4089400"/>
            <a:ext cx="6629400" cy="77597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40000" y="7759700"/>
            <a:ext cx="5410200" cy="10541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99600" y="7759700"/>
            <a:ext cx="5410200" cy="10541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510000" y="7759700"/>
            <a:ext cx="5410200" cy="10541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540000" y="4686300"/>
            <a:ext cx="5410200" cy="26797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525000" y="4686300"/>
            <a:ext cx="5410200" cy="267970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6510000" y="4686300"/>
            <a:ext cx="5410200" cy="2705100"/>
          </a:xfrm>
          <a:prstGeom prst="rect">
            <a:avLst/>
          </a:prstGeom>
        </p:spPr>
      </p:pic>
      <p:sp>
        <p:nvSpPr>
          <p:cNvPr id="19" name="TextBox 19"/>
          <p:cNvSpPr txBox="1"/>
          <p:nvPr/>
        </p:nvSpPr>
        <p:spPr>
          <a:xfrm>
            <a:off x="2540000" y="9144000"/>
            <a:ext cx="5511800" cy="2133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marL="342900" lvl="1" indent="-342900" algn="l">
              <a:lnSpc>
                <a:spcPct val="132800"/>
              </a:lnSpc>
              <a:buClr>
                <a:srgbClr val="000000"/>
              </a:buClr>
              <a:buFont typeface="Arial"/>
              <a:buChar char="●"/>
            </a:pPr>
            <a:r>
              <a:rPr lang="en-US" sz="2666" b="0" i="0" u="none" strike="noStrike" cap="all" spc="-100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분산된 맛집 정보와 신뢰도 편차 </a:t>
            </a:r>
          </a:p>
          <a:p>
            <a:pPr marL="342900" lvl="1" indent="-342900" algn="l">
              <a:lnSpc>
                <a:spcPct val="132800"/>
              </a:lnSpc>
              <a:buClr>
                <a:srgbClr val="000000"/>
              </a:buClr>
              <a:buFont typeface="Arial"/>
              <a:buChar char="●"/>
            </a:pPr>
            <a:r>
              <a:rPr lang="en-US" sz="2666" b="0" i="0" u="none" strike="noStrike" cap="all" spc="-100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개인 취향을 반영하지 못한 </a:t>
            </a:r>
          </a:p>
          <a:p>
            <a:pPr lvl="0" algn="l">
              <a:lnSpc>
                <a:spcPct val="132800"/>
              </a:lnSpc>
            </a:pPr>
            <a:r>
              <a:rPr lang="en-US" sz="2666" b="0" i="0" u="none" strike="noStrike" cap="all" spc="-100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    선택 과정</a:t>
            </a:r>
          </a:p>
          <a:p>
            <a:pPr marL="342900" lvl="1" indent="-342900" algn="l">
              <a:lnSpc>
                <a:spcPct val="132800"/>
              </a:lnSpc>
              <a:buClr>
                <a:srgbClr val="000000"/>
              </a:buClr>
              <a:buFont typeface="Arial"/>
              <a:buChar char="●"/>
            </a:pPr>
            <a:r>
              <a:rPr lang="en-US" sz="2666" b="0" i="0" u="none" strike="noStrike" cap="all" spc="-100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외국인 관광객의 언어 장벽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086100" y="7950200"/>
            <a:ext cx="4318000" cy="698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r>
              <a:rPr lang="en-US" sz="3733" b="0" i="0" u="none" strike="noStrike" spc="-200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문제 상황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9499600" y="9144000"/>
            <a:ext cx="5511800" cy="15875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marL="342900" lvl="1" indent="-342900" algn="l">
              <a:lnSpc>
                <a:spcPct val="132800"/>
              </a:lnSpc>
              <a:buClr>
                <a:srgbClr val="000000"/>
              </a:buClr>
              <a:buFont typeface="Arial"/>
              <a:buChar char="●"/>
            </a:pPr>
            <a:r>
              <a:rPr lang="en-US" sz="2666" b="0" i="0" u="none" strike="noStrike" cap="all" spc="-100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해운대구 한식당 대상</a:t>
            </a:r>
          </a:p>
          <a:p>
            <a:pPr marL="342900" lvl="1" indent="-342900" algn="l">
              <a:lnSpc>
                <a:spcPct val="132800"/>
              </a:lnSpc>
              <a:buClr>
                <a:srgbClr val="000000"/>
              </a:buClr>
              <a:buFont typeface="Arial"/>
              <a:buChar char="●"/>
            </a:pPr>
            <a:r>
              <a:rPr lang="en-US" sz="2666" b="0" i="0" u="none" strike="noStrike" cap="all" spc="-100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영업연수 10년 이상 매정으로 한정</a:t>
            </a:r>
          </a:p>
          <a:p>
            <a:pPr marL="342900" lvl="1" indent="-342900" algn="l">
              <a:lnSpc>
                <a:spcPct val="132800"/>
              </a:lnSpc>
              <a:buClr>
                <a:srgbClr val="000000"/>
              </a:buClr>
              <a:buFont typeface="Arial"/>
              <a:buChar char="●"/>
            </a:pPr>
            <a:r>
              <a:rPr lang="en-US" sz="2666" b="0" i="0" u="none" strike="noStrike" cap="all" spc="-100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전체 1,518개 중 791개, 52.1%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9893300" y="7950200"/>
            <a:ext cx="4610100" cy="698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r>
              <a:rPr lang="en-US" sz="3733" b="0" i="0" u="none" strike="noStrike" cap="all" spc="-200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프로젝트 범위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6510000" y="9144000"/>
            <a:ext cx="5511800" cy="32131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marL="342900" lvl="1" indent="-342900" algn="l">
              <a:lnSpc>
                <a:spcPct val="132800"/>
              </a:lnSpc>
              <a:buClr>
                <a:srgbClr val="000000"/>
              </a:buClr>
              <a:buFont typeface="Arial"/>
              <a:buChar char="●"/>
            </a:pPr>
            <a:r>
              <a:rPr lang="en-US" sz="2666" b="0" i="0" u="none" strike="noStrike" cap="all" spc="-100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카카오맵 API 크롤링으로 리뷰 직접 수집</a:t>
            </a:r>
          </a:p>
          <a:p>
            <a:pPr marL="342900" lvl="1" indent="-342900" algn="l">
              <a:lnSpc>
                <a:spcPct val="132800"/>
              </a:lnSpc>
              <a:buClr>
                <a:srgbClr val="000000"/>
              </a:buClr>
              <a:buFont typeface="Arial"/>
              <a:buChar char="●"/>
            </a:pPr>
            <a:r>
              <a:rPr lang="en-US" sz="2666" b="0" i="0" u="none" strike="noStrike" cap="all" spc="-100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공공데이터 (부산 일반음식점 현황)</a:t>
            </a:r>
          </a:p>
          <a:p>
            <a:pPr marL="342900" lvl="1" indent="-342900" algn="l">
              <a:lnSpc>
                <a:spcPct val="132800"/>
              </a:lnSpc>
              <a:buClr>
                <a:srgbClr val="000000"/>
              </a:buClr>
              <a:buFont typeface="Arial"/>
              <a:buChar char="●"/>
            </a:pPr>
            <a:r>
              <a:rPr lang="en-US" sz="2666" b="0" i="0" u="none" strike="noStrike" cap="all" spc="-100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탐색적 데이터 분석 (EDA)을 통한</a:t>
            </a:r>
            <a:br>
              <a:rPr lang="en-US" sz="2666" b="0" i="0" u="none" strike="noStrike" cap="all" spc="-100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</a:br>
            <a:r>
              <a:rPr lang="en-US" sz="2666" b="0" i="0" u="none" strike="noStrike" cap="all" spc="-100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인사이트 도출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7018000" y="7950200"/>
            <a:ext cx="4419600" cy="698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r>
              <a:rPr lang="en-US" sz="3733" b="0" i="0" u="none" strike="noStrike" cap="all" spc="-200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발표 핵심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000" y="571500"/>
            <a:ext cx="23114000" cy="125857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4800" y="1193800"/>
            <a:ext cx="2768600" cy="6985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714500" y="-63500"/>
            <a:ext cx="2489200" cy="3225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sp>
        <p:nvSpPr>
          <p:cNvPr id="5" name="TextBox 5"/>
          <p:cNvSpPr txBox="1"/>
          <p:nvPr/>
        </p:nvSpPr>
        <p:spPr>
          <a:xfrm>
            <a:off x="1638300" y="1320800"/>
            <a:ext cx="2628900" cy="457200"/>
          </a:xfrm>
          <a:prstGeom prst="rect">
            <a:avLst/>
          </a:prstGeom>
        </p:spPr>
        <p:txBody>
          <a:bodyPr lIns="0" tIns="51363" rIns="0" bIns="0" rtlCol="0" anchor="t"/>
          <a:lstStyle/>
          <a:p>
            <a:pPr lvl="0" algn="ctr">
              <a:lnSpc>
                <a:spcPct val="87980"/>
              </a:lnSpc>
            </a:pPr>
            <a:r>
              <a:rPr lang="en-US" sz="2379" b="0" i="0" u="none" strike="noStrike" cap="all">
                <a:solidFill>
                  <a:srgbClr val="FFFFFF"/>
                </a:solidFill>
                <a:latin typeface="MARU BuriOTF Beta"/>
                <a:ea typeface="MARU BuriOTF Beta"/>
                <a:cs typeface="MARU BuriOTF Beta"/>
              </a:rPr>
              <a:t>Chapter 2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85200" y="558800"/>
            <a:ext cx="2463800" cy="24638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574800" y="2082800"/>
            <a:ext cx="11226800" cy="1485900"/>
          </a:xfrm>
          <a:prstGeom prst="rect">
            <a:avLst/>
          </a:prstGeom>
        </p:spPr>
        <p:txBody>
          <a:bodyPr lIns="0" tIns="78051" rIns="0" bIns="0" rtlCol="0" anchor="t"/>
          <a:lstStyle/>
          <a:p>
            <a:pPr lvl="0" algn="l">
              <a:lnSpc>
                <a:spcPct val="103749"/>
              </a:lnSpc>
            </a:pPr>
            <a:r>
              <a:rPr lang="en-US" sz="8194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분석 범위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635000" y="10693400"/>
            <a:ext cx="2463800" cy="24638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6426200" y="2819400"/>
            <a:ext cx="12674600" cy="596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172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해운대구 한식당 중 어디까지를 분석 대상으로 삼았나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1468100" y="4305300"/>
            <a:ext cx="15709900" cy="736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936" b="1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해운대구 한식 매장 1,518개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1468100" y="5778500"/>
            <a:ext cx="12674600" cy="1244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172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-&gt; 영업연수 10년 이상 791개 (52.1%)만 분석 대상으로 선정</a:t>
            </a:r>
          </a:p>
          <a:p>
            <a:pPr lvl="0" algn="l">
              <a:lnSpc>
                <a:spcPct val="132800"/>
              </a:lnSpc>
            </a:pPr>
            <a:r>
              <a:rPr lang="en-US" sz="3172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-&gt; 리뷰 수집 성공 579개 매장, 15,309건</a:t>
            </a: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68100" y="6997700"/>
            <a:ext cx="10629900" cy="5511800"/>
          </a:xfrm>
          <a:prstGeom prst="rect">
            <a:avLst/>
          </a:prstGeom>
        </p:spPr>
      </p:pic>
      <p:sp>
        <p:nvSpPr>
          <p:cNvPr id="13" name="TextBox 13"/>
          <p:cNvSpPr txBox="1"/>
          <p:nvPr/>
        </p:nvSpPr>
        <p:spPr>
          <a:xfrm>
            <a:off x="11849100" y="7620000"/>
            <a:ext cx="12674600" cy="596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172" b="1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분석 범위의 한계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1849100" y="8813800"/>
            <a:ext cx="12674600" cy="31750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marL="342900" lvl="1" indent="-342900" algn="l">
              <a:lnSpc>
                <a:spcPct val="1328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172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영업연수 10년 미만 신생 매장 727개 (47.9%)는 </a:t>
            </a:r>
            <a:br>
              <a:rPr lang="en-US" sz="3172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</a:br>
            <a:r>
              <a:rPr lang="en-US" sz="3172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이번 분석에서 제외됩니다.</a:t>
            </a:r>
            <a:br>
              <a:rPr lang="en-US" sz="3172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</a:br>
            <a:endParaRPr lang="en-US" sz="3172" b="0" i="0" u="none" strike="noStrike">
              <a:solidFill>
                <a:srgbClr val="1A1A1A"/>
              </a:solidFill>
              <a:latin typeface="MARU BuriOTF Beta"/>
              <a:ea typeface="MARU BuriOTF Beta"/>
              <a:cs typeface="MARU BuriOTF Beta"/>
            </a:endParaRPr>
          </a:p>
          <a:p>
            <a:pPr marL="342900" lvl="1" indent="-342900" algn="l">
              <a:lnSpc>
                <a:spcPct val="1328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172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결과는 "오래된 노포 한식당" 기준이며, 신생 맛집까지</a:t>
            </a:r>
            <a:br>
              <a:rPr lang="en-US" sz="3172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</a:br>
            <a:r>
              <a:rPr lang="en-US" sz="3172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일반화하려면 추가 크롤링이 필요함을 알 수 있습니다.</a:t>
            </a: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82700" y="5016500"/>
            <a:ext cx="9398000" cy="6477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000" y="571500"/>
            <a:ext cx="23114000" cy="125857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4800" y="1193800"/>
            <a:ext cx="2768600" cy="6985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714500" y="-63500"/>
            <a:ext cx="2489200" cy="3225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sp>
        <p:nvSpPr>
          <p:cNvPr id="5" name="TextBox 5"/>
          <p:cNvSpPr txBox="1"/>
          <p:nvPr/>
        </p:nvSpPr>
        <p:spPr>
          <a:xfrm>
            <a:off x="1638300" y="1320800"/>
            <a:ext cx="2628900" cy="457200"/>
          </a:xfrm>
          <a:prstGeom prst="rect">
            <a:avLst/>
          </a:prstGeom>
        </p:spPr>
        <p:txBody>
          <a:bodyPr lIns="0" tIns="51363" rIns="0" bIns="0" rtlCol="0" anchor="t"/>
          <a:lstStyle/>
          <a:p>
            <a:pPr lvl="0" algn="ctr">
              <a:lnSpc>
                <a:spcPct val="87980"/>
              </a:lnSpc>
            </a:pPr>
            <a:r>
              <a:rPr lang="en-US" sz="2379" b="0" i="0" u="none" strike="noStrike" cap="all">
                <a:solidFill>
                  <a:srgbClr val="FFFFFF"/>
                </a:solidFill>
                <a:latin typeface="MARU BuriOTF Beta"/>
                <a:ea typeface="MARU BuriOTF Beta"/>
                <a:cs typeface="MARU BuriOTF Beta"/>
              </a:rPr>
              <a:t>Chapter 3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85200" y="558800"/>
            <a:ext cx="2463800" cy="24638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574800" y="2082800"/>
            <a:ext cx="16891000" cy="1485900"/>
          </a:xfrm>
          <a:prstGeom prst="rect">
            <a:avLst/>
          </a:prstGeom>
        </p:spPr>
        <p:txBody>
          <a:bodyPr lIns="0" tIns="78051" rIns="0" bIns="0" rtlCol="0" anchor="t"/>
          <a:lstStyle/>
          <a:p>
            <a:pPr lvl="0" algn="l">
              <a:lnSpc>
                <a:spcPct val="103749"/>
              </a:lnSpc>
            </a:pPr>
            <a:r>
              <a:rPr lang="en-US" sz="8194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데이터 수집 방법과 전처리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635000" y="10693400"/>
            <a:ext cx="2463800" cy="24638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10299700" y="3746500"/>
            <a:ext cx="12674600" cy="596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172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카카오맵 API 크롤링 → 정제 → 파생 변수 생성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841500" y="4521200"/>
            <a:ext cx="20193000" cy="6400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marL="342900" lvl="1" indent="-342900" algn="l">
              <a:lnSpc>
                <a:spcPct val="132800"/>
              </a:lnSpc>
              <a:buAutoNum type="arabicPeriod"/>
            </a:pPr>
            <a:r>
              <a:rPr lang="en-US" sz="3172" b="1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수집</a:t>
            </a:r>
          </a:p>
          <a:p>
            <a:pPr lvl="0" algn="l">
              <a:lnSpc>
                <a:spcPct val="132800"/>
              </a:lnSpc>
            </a:pPr>
            <a:r>
              <a:rPr lang="en-US" sz="3172" b="1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- 기존 네이버 지도 Selenium 크롤링은 캡처 문제로 중단</a:t>
            </a:r>
          </a:p>
          <a:p>
            <a:pPr lvl="0" algn="l">
              <a:lnSpc>
                <a:spcPct val="132800"/>
              </a:lnSpc>
            </a:pPr>
            <a:r>
              <a:rPr lang="en-US" sz="3172" b="1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- 카카오 로컬 검색 API + 카카오 맵 내부 리뷰 API를 requests로 직접호출 </a:t>
            </a:r>
          </a:p>
          <a:p>
            <a:pPr lvl="0" algn="l">
              <a:lnSpc>
                <a:spcPct val="132800"/>
              </a:lnSpc>
            </a:pPr>
            <a:r>
              <a:rPr lang="en-US" sz="3172" b="1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- 791개 매장 → 매칭실패 199개(25.2%) → 15,309건 → 579개 매장</a:t>
            </a:r>
          </a:p>
          <a:p>
            <a:pPr lvl="0" algn="l">
              <a:lnSpc>
                <a:spcPct val="132800"/>
              </a:lnSpc>
            </a:pPr>
            <a:endParaRPr lang="en-US" sz="3172" b="1" i="0" u="none" strike="noStrike">
              <a:solidFill>
                <a:srgbClr val="1A1A1A"/>
              </a:solidFill>
              <a:latin typeface="MARU BuriOTF Beta"/>
              <a:ea typeface="MARU BuriOTF Beta"/>
              <a:cs typeface="MARU BuriOTF Beta"/>
            </a:endParaRPr>
          </a:p>
          <a:p>
            <a:pPr lvl="0" algn="l">
              <a:lnSpc>
                <a:spcPct val="132800"/>
              </a:lnSpc>
            </a:pPr>
            <a:r>
              <a:rPr lang="en-US" sz="3172" b="1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2. 전처리</a:t>
            </a:r>
          </a:p>
          <a:p>
            <a:pPr lvl="0" algn="l">
              <a:lnSpc>
                <a:spcPct val="132800"/>
              </a:lnSpc>
            </a:pPr>
            <a:r>
              <a:rPr lang="en-US" sz="3172" b="1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- 중복 제거: review_id 완전중복 431건 제거 → 15,309→14,878건</a:t>
            </a:r>
          </a:p>
          <a:p>
            <a:pPr lvl="0" algn="l">
              <a:lnSpc>
                <a:spcPct val="132800"/>
              </a:lnSpc>
            </a:pPr>
            <a:r>
              <a:rPr lang="en-US" sz="3172" b="1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- 결측 처리: 주소 61건 "정보없음", 리뷰내용 2,129건은 has_review 플래그로 구분(삭제하지 않음)</a:t>
            </a:r>
          </a:p>
          <a:p>
            <a:pPr lvl="0" algn="l">
              <a:lnSpc>
                <a:spcPct val="132800"/>
              </a:lnSpc>
            </a:pPr>
            <a:r>
              <a:rPr lang="en-US" sz="3172" b="1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- 파생 변수: review_length, review_year/month, rating_group(4점+=긍정/3=중립/2점-=부정)</a:t>
            </a:r>
          </a:p>
          <a:p>
            <a:pPr lvl="0" algn="l">
              <a:lnSpc>
                <a:spcPct val="132800"/>
              </a:lnSpc>
            </a:pPr>
            <a:endParaRPr lang="en-US" sz="3172" b="1" i="0" u="none" strike="noStrike">
              <a:solidFill>
                <a:srgbClr val="1A1A1A"/>
              </a:solidFill>
              <a:latin typeface="MARU BuriOTF Beta"/>
              <a:ea typeface="MARU BuriOTF Beta"/>
              <a:cs typeface="MARU BuriOTF Beta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854200" y="11582400"/>
            <a:ext cx="20624800" cy="685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658" b="1" i="1" u="none" strike="noStrike">
                <a:solidFill>
                  <a:srgbClr val="2A609C"/>
                </a:solidFill>
                <a:latin typeface="MARU BuriOTF Beta"/>
                <a:ea typeface="MARU BuriOTF Beta"/>
                <a:cs typeface="MARU BuriOTF Beta"/>
              </a:rPr>
              <a:t>리뷰내용 결측 13.9% — 평점 구간별 8.2~18.6%로 고르게 분포해 감성분포 왜곡 위험은 낮음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000" y="571500"/>
            <a:ext cx="23114000" cy="125857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4800" y="1193800"/>
            <a:ext cx="2768600" cy="6985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714500" y="-63500"/>
            <a:ext cx="2489200" cy="3225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sp>
        <p:nvSpPr>
          <p:cNvPr id="5" name="TextBox 5"/>
          <p:cNvSpPr txBox="1"/>
          <p:nvPr/>
        </p:nvSpPr>
        <p:spPr>
          <a:xfrm>
            <a:off x="2070100" y="1333500"/>
            <a:ext cx="1993900" cy="444500"/>
          </a:xfrm>
          <a:prstGeom prst="rect">
            <a:avLst/>
          </a:prstGeom>
        </p:spPr>
        <p:txBody>
          <a:bodyPr lIns="0" tIns="49549" rIns="0" bIns="0" rtlCol="0" anchor="t"/>
          <a:lstStyle/>
          <a:p>
            <a:pPr lvl="0" algn="ctr">
              <a:lnSpc>
                <a:spcPct val="87980"/>
              </a:lnSpc>
            </a:pPr>
            <a:r>
              <a:rPr lang="en-US" sz="2295" b="0" i="0" u="none" strike="noStrike" cap="all">
                <a:solidFill>
                  <a:srgbClr val="FFFFFF"/>
                </a:solidFill>
                <a:latin typeface="MARU BuriOTF Beta"/>
                <a:ea typeface="MARU BuriOTF Beta"/>
                <a:cs typeface="MARU BuriOTF Beta"/>
              </a:rPr>
              <a:t>Chapter 4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85200" y="558800"/>
            <a:ext cx="2463800" cy="24638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574800" y="2082800"/>
            <a:ext cx="14554200" cy="1485900"/>
          </a:xfrm>
          <a:prstGeom prst="rect">
            <a:avLst/>
          </a:prstGeom>
        </p:spPr>
        <p:txBody>
          <a:bodyPr lIns="0" tIns="78051" rIns="0" bIns="0" rtlCol="0" anchor="t"/>
          <a:lstStyle/>
          <a:p>
            <a:pPr lvl="0" algn="l">
              <a:lnSpc>
                <a:spcPct val="103749"/>
              </a:lnSpc>
            </a:pPr>
            <a:r>
              <a:rPr lang="en-US" sz="8194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데이터 수집 방법과 품질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635000" y="10693400"/>
            <a:ext cx="2463800" cy="24638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13042900" y="2705100"/>
            <a:ext cx="12674600" cy="596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172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카카오맵 API 크롤링 + 결측치 점검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108200" y="3771900"/>
            <a:ext cx="14706600" cy="1879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marL="342900" lvl="1" indent="-342900" algn="l">
              <a:lnSpc>
                <a:spcPct val="1328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172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기존 네이버지도 Selenium 크롤링은 캡차 문제로 중단</a:t>
            </a:r>
          </a:p>
          <a:p>
            <a:pPr marL="342900" lvl="1" indent="-342900" algn="l">
              <a:lnSpc>
                <a:spcPct val="1328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172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카카오 로컬 검색 API + 카카오맵 내부 리뷰 API를 requests로 직접 호출</a:t>
            </a:r>
          </a:p>
          <a:p>
            <a:pPr marL="342900" lvl="1" indent="-342900" algn="l">
              <a:lnSpc>
                <a:spcPct val="1328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172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791개 매장 -&gt; 매칭실패 199개(25.2%) -&gt; 리뷰 15,309건 -&gt; 579개 매장</a:t>
            </a: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41500" y="5842000"/>
            <a:ext cx="11645900" cy="64897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3771900" y="12293600"/>
            <a:ext cx="12674600" cy="596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172" b="1" i="1" u="none" strike="noStrike">
                <a:solidFill>
                  <a:srgbClr val="2A609C"/>
                </a:solidFill>
                <a:latin typeface="MARU BuriOTF Beta"/>
                <a:ea typeface="MARU BuriOTF Beta"/>
                <a:cs typeface="MARU BuriOTF Beta"/>
              </a:rPr>
              <a:t>크롤링 대상 791개 매장의 영업연수 분포</a:t>
            </a: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795500" y="5270500"/>
            <a:ext cx="7912100" cy="6223000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15036800" y="11645900"/>
            <a:ext cx="12674600" cy="1244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172" b="1" i="1" u="none" strike="noStrike">
                <a:solidFill>
                  <a:srgbClr val="2A609C"/>
                </a:solidFill>
                <a:latin typeface="MARU BuriOTF Beta"/>
                <a:ea typeface="MARU BuriOTF Beta"/>
                <a:cs typeface="MARU BuriOTF Beta"/>
              </a:rPr>
              <a:t>리뷰내용 결츨 13.9% - 평점별 편중 없이 고르게 </a:t>
            </a:r>
          </a:p>
          <a:p>
            <a:pPr lvl="0" algn="l">
              <a:lnSpc>
                <a:spcPct val="132800"/>
              </a:lnSpc>
            </a:pPr>
            <a:r>
              <a:rPr lang="en-US" sz="3172" b="1" i="1" u="none" strike="noStrike">
                <a:solidFill>
                  <a:srgbClr val="2A609C"/>
                </a:solidFill>
                <a:latin typeface="MARU BuriOTF Beta"/>
                <a:ea typeface="MARU BuriOTF Beta"/>
                <a:cs typeface="MARU BuriOTF Beta"/>
              </a:rPr>
              <a:t>나타나 감성분포 왜곡위험은 낮음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000" y="571500"/>
            <a:ext cx="23114000" cy="125857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4800" y="1193800"/>
            <a:ext cx="2768600" cy="6985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714500" y="-63500"/>
            <a:ext cx="2489200" cy="3225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sp>
        <p:nvSpPr>
          <p:cNvPr id="5" name="TextBox 5"/>
          <p:cNvSpPr txBox="1"/>
          <p:nvPr/>
        </p:nvSpPr>
        <p:spPr>
          <a:xfrm>
            <a:off x="2070100" y="1333500"/>
            <a:ext cx="1778000" cy="444500"/>
          </a:xfrm>
          <a:prstGeom prst="rect">
            <a:avLst/>
          </a:prstGeom>
        </p:spPr>
        <p:txBody>
          <a:bodyPr lIns="0" tIns="49549" rIns="0" bIns="0" rtlCol="0" anchor="t"/>
          <a:lstStyle/>
          <a:p>
            <a:pPr lvl="0" algn="ctr">
              <a:lnSpc>
                <a:spcPct val="87980"/>
              </a:lnSpc>
            </a:pPr>
            <a:r>
              <a:rPr lang="en-US" sz="2295" b="0" i="0" u="none" strike="noStrike" cap="all">
                <a:solidFill>
                  <a:srgbClr val="FFFFFF"/>
                </a:solidFill>
                <a:latin typeface="MARU BuriOTF Beta"/>
                <a:ea typeface="MARU BuriOTF Beta"/>
                <a:cs typeface="MARU BuriOTF Beta"/>
              </a:rPr>
              <a:t>Chapter 5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85200" y="558800"/>
            <a:ext cx="2463800" cy="24638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574800" y="2082800"/>
            <a:ext cx="11226800" cy="1485900"/>
          </a:xfrm>
          <a:prstGeom prst="rect">
            <a:avLst/>
          </a:prstGeom>
        </p:spPr>
        <p:txBody>
          <a:bodyPr lIns="0" tIns="78051" rIns="0" bIns="0" rtlCol="0" anchor="t"/>
          <a:lstStyle/>
          <a:p>
            <a:pPr lvl="0" algn="l">
              <a:lnSpc>
                <a:spcPct val="103749"/>
              </a:lnSpc>
            </a:pPr>
            <a:r>
              <a:rPr lang="en-US" sz="8194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부산 음식점 시장 맥락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635000" y="10693400"/>
            <a:ext cx="2463800" cy="24638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11849100" y="2705100"/>
            <a:ext cx="12674600" cy="596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172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공공데이터로 본 부산 전체 음식점 현황 (42,192개)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013200" y="11341100"/>
            <a:ext cx="18097500" cy="596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172" b="0" i="1" u="none" strike="noStrike">
                <a:solidFill>
                  <a:srgbClr val="2A609C"/>
                </a:solidFill>
                <a:latin typeface="MARU BuriOTF Beta"/>
                <a:ea typeface="MARU BuriOTF Beta"/>
                <a:cs typeface="MARU BuriOTF Beta"/>
              </a:rPr>
              <a:t>한식(17,458개, 약 41%)이 압도적 비중. 업종 쏠림으로 소수 카테고리는 데이터가 희소함.</a:t>
            </a: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59500" y="3962400"/>
            <a:ext cx="11430000" cy="69977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000" y="571500"/>
            <a:ext cx="23114000" cy="125857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4800" y="1193800"/>
            <a:ext cx="2768600" cy="6985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714500" y="-63500"/>
            <a:ext cx="2489200" cy="3225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sp>
        <p:nvSpPr>
          <p:cNvPr id="5" name="TextBox 5"/>
          <p:cNvSpPr txBox="1"/>
          <p:nvPr/>
        </p:nvSpPr>
        <p:spPr>
          <a:xfrm>
            <a:off x="2070100" y="1333500"/>
            <a:ext cx="1778000" cy="444500"/>
          </a:xfrm>
          <a:prstGeom prst="rect">
            <a:avLst/>
          </a:prstGeom>
        </p:spPr>
        <p:txBody>
          <a:bodyPr lIns="0" tIns="49549" rIns="0" bIns="0" rtlCol="0" anchor="t"/>
          <a:lstStyle/>
          <a:p>
            <a:pPr lvl="0" algn="ctr">
              <a:lnSpc>
                <a:spcPct val="87980"/>
              </a:lnSpc>
            </a:pPr>
            <a:r>
              <a:rPr lang="en-US" sz="2295" b="0" i="0" u="none" strike="noStrike" cap="all">
                <a:solidFill>
                  <a:srgbClr val="FFFFFF"/>
                </a:solidFill>
                <a:latin typeface="MARU BuriOTF Beta"/>
                <a:ea typeface="MARU BuriOTF Beta"/>
                <a:cs typeface="MARU BuriOTF Beta"/>
              </a:rPr>
              <a:t>Chapter 6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85200" y="558800"/>
            <a:ext cx="2463800" cy="24638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574800" y="2082800"/>
            <a:ext cx="18872200" cy="1485900"/>
          </a:xfrm>
          <a:prstGeom prst="rect">
            <a:avLst/>
          </a:prstGeom>
        </p:spPr>
        <p:txBody>
          <a:bodyPr lIns="0" tIns="78051" rIns="0" bIns="0" rtlCol="0" anchor="t"/>
          <a:lstStyle/>
          <a:p>
            <a:pPr lvl="0" algn="l">
              <a:lnSpc>
                <a:spcPct val="103749"/>
              </a:lnSpc>
            </a:pPr>
            <a:r>
              <a:rPr lang="en-US" sz="8194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음식점 영업연수와 개업추이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635000" y="10693400"/>
            <a:ext cx="2463800" cy="24638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14693900" y="3619500"/>
            <a:ext cx="12674600" cy="596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172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부산 전체 42,192개 음식점 기준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489200" y="11455400"/>
            <a:ext cx="12052300" cy="5715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019" b="1" i="1" u="none" strike="noStrike">
                <a:solidFill>
                  <a:srgbClr val="2A609C"/>
                </a:solidFill>
                <a:latin typeface="MARU BuriOTF Beta"/>
                <a:ea typeface="MARU BuriOTF Beta"/>
                <a:cs typeface="MARU BuriOTF Beta"/>
              </a:rPr>
              <a:t>평균 영업연수 14.0년(중앙값 10.5년), 표준편차 11.7년으로 편차가 큼.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4211300" y="10693400"/>
            <a:ext cx="12674600" cy="1244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172" b="1" i="1" u="none" strike="noStrike">
                <a:solidFill>
                  <a:srgbClr val="2A609C"/>
                </a:solidFill>
                <a:latin typeface="MARU BuriOTF Beta"/>
                <a:ea typeface="MARU BuriOTF Beta"/>
                <a:cs typeface="MARU BuriOTF Beta"/>
              </a:rPr>
              <a:t>2013년 이후 신규 개업 꾸준히 증가. 단, 폐업 매장은 </a:t>
            </a:r>
          </a:p>
          <a:p>
            <a:pPr lvl="0" algn="l">
              <a:lnSpc>
                <a:spcPct val="132800"/>
              </a:lnSpc>
            </a:pPr>
            <a:r>
              <a:rPr lang="en-US" sz="3172" b="1" i="1" u="none" strike="noStrike">
                <a:solidFill>
                  <a:srgbClr val="2A609C"/>
                </a:solidFill>
                <a:latin typeface="MARU BuriOTF Beta"/>
                <a:ea typeface="MARU BuriOTF Beta"/>
                <a:cs typeface="MARU BuriOTF Beta"/>
              </a:rPr>
              <a:t>제외된 데이터라 생존편향 존재.</a:t>
            </a: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344400" y="4483100"/>
            <a:ext cx="10515600" cy="52705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08200" y="4851400"/>
            <a:ext cx="9588500" cy="5334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000" y="571500"/>
            <a:ext cx="23114000" cy="125857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4800" y="1193800"/>
            <a:ext cx="2768600" cy="6985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714500" y="-63500"/>
            <a:ext cx="2489200" cy="3225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sp>
        <p:nvSpPr>
          <p:cNvPr id="5" name="TextBox 5"/>
          <p:cNvSpPr txBox="1"/>
          <p:nvPr/>
        </p:nvSpPr>
        <p:spPr>
          <a:xfrm>
            <a:off x="2070100" y="1333500"/>
            <a:ext cx="1778000" cy="431800"/>
          </a:xfrm>
          <a:prstGeom prst="rect">
            <a:avLst/>
          </a:prstGeom>
        </p:spPr>
        <p:txBody>
          <a:bodyPr lIns="0" tIns="49096" rIns="0" bIns="0" rtlCol="0" anchor="t"/>
          <a:lstStyle/>
          <a:p>
            <a:pPr lvl="0" algn="ctr">
              <a:lnSpc>
                <a:spcPct val="87980"/>
              </a:lnSpc>
            </a:pPr>
            <a:r>
              <a:rPr lang="en-US" sz="2274" b="0" i="0" u="none" strike="noStrike" cap="all">
                <a:solidFill>
                  <a:srgbClr val="FFFFFF"/>
                </a:solidFill>
                <a:latin typeface="MARU BuriOTF Beta"/>
                <a:ea typeface="MARU BuriOTF Beta"/>
                <a:cs typeface="MARU BuriOTF Beta"/>
              </a:rPr>
              <a:t>Chapter 7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85200" y="558800"/>
            <a:ext cx="2463800" cy="24638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574800" y="2082800"/>
            <a:ext cx="16446500" cy="1485900"/>
          </a:xfrm>
          <a:prstGeom prst="rect">
            <a:avLst/>
          </a:prstGeom>
        </p:spPr>
        <p:txBody>
          <a:bodyPr lIns="0" tIns="78051" rIns="0" bIns="0" rtlCol="0" anchor="t"/>
          <a:lstStyle/>
          <a:p>
            <a:pPr lvl="0" algn="l">
              <a:lnSpc>
                <a:spcPct val="103749"/>
              </a:lnSpc>
            </a:pPr>
            <a:r>
              <a:rPr lang="en-US" sz="8194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인사이트 1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635000" y="10693400"/>
            <a:ext cx="2463800" cy="24638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7124700" y="2705100"/>
            <a:ext cx="12674600" cy="596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172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키워드 언급 리뷰의 평균 평점 (전체 평균대비)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8293100" y="13703300"/>
            <a:ext cx="12674600" cy="1244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172" b="1" i="1" u="none" strike="noStrike">
                <a:solidFill>
                  <a:srgbClr val="2A609C"/>
                </a:solidFill>
                <a:latin typeface="MARU BuriOTF Beta"/>
                <a:ea typeface="MARU BuriOTF Beta"/>
                <a:cs typeface="MARU BuriOTF Beta"/>
              </a:rPr>
              <a:t>2013년 이후 신규 개업 꾸준히 증가. 단, 폐업 매장은 </a:t>
            </a:r>
          </a:p>
          <a:p>
            <a:pPr lvl="0" algn="l">
              <a:lnSpc>
                <a:spcPct val="132800"/>
              </a:lnSpc>
            </a:pPr>
            <a:r>
              <a:rPr lang="en-US" sz="3172" b="1" i="1" u="none" strike="noStrike">
                <a:solidFill>
                  <a:srgbClr val="2A609C"/>
                </a:solidFill>
                <a:latin typeface="MARU BuriOTF Beta"/>
                <a:ea typeface="MARU BuriOTF Beta"/>
                <a:cs typeface="MARU BuriOTF Beta"/>
              </a:rPr>
              <a:t>제외된 데이터라 생존편향 존재.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590800" y="11493500"/>
            <a:ext cx="20726400" cy="1244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172" b="1" i="1" u="none" strike="noStrike">
                <a:solidFill>
                  <a:srgbClr val="2A609C"/>
                </a:solidFill>
                <a:latin typeface="MARU BuriOTF Beta"/>
                <a:ea typeface="MARU BuriOTF Beta"/>
                <a:cs typeface="MARU BuriOTF Beta"/>
              </a:rPr>
              <a:t>*맛있'·'친절' 리뷰는 평점을 높였으며, 부정 리뷰에서는 '불친절'이 '맛없'보다 더 큰 감점 요인으로 나타났고, </a:t>
            </a:r>
          </a:p>
          <a:p>
            <a:pPr lvl="0" algn="l">
              <a:lnSpc>
                <a:spcPct val="132800"/>
              </a:lnSpc>
            </a:pPr>
            <a:r>
              <a:rPr lang="en-US" sz="3172" b="1" i="1" u="none" strike="noStrike">
                <a:solidFill>
                  <a:srgbClr val="2A609C"/>
                </a:solidFill>
                <a:latin typeface="MARU BuriOTF Beta"/>
                <a:ea typeface="MARU BuriOTF Beta"/>
                <a:cs typeface="MARU BuriOTF Beta"/>
              </a:rPr>
              <a:t>'웨이팅/대기' 언급도 평균 이상의 평점을 보여 기다려서라도 방문할 만한 맛집으로 인식되는 경향이 확인됨.</a:t>
            </a: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6"/>
          <a:srcRect l="1207" t="49678"/>
          <a:stretch>
            <a:fillRect/>
          </a:stretch>
        </p:blipFill>
        <p:spPr>
          <a:xfrm>
            <a:off x="4038600" y="3929743"/>
            <a:ext cx="15639705" cy="66421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000" y="571500"/>
            <a:ext cx="23114000" cy="125857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4800" y="1193800"/>
            <a:ext cx="2768600" cy="6985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714500" y="-63500"/>
            <a:ext cx="2489200" cy="3225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sp>
        <p:nvSpPr>
          <p:cNvPr id="5" name="TextBox 5"/>
          <p:cNvSpPr txBox="1"/>
          <p:nvPr/>
        </p:nvSpPr>
        <p:spPr>
          <a:xfrm>
            <a:off x="2070100" y="1333500"/>
            <a:ext cx="1778000" cy="431800"/>
          </a:xfrm>
          <a:prstGeom prst="rect">
            <a:avLst/>
          </a:prstGeom>
        </p:spPr>
        <p:txBody>
          <a:bodyPr lIns="0" tIns="49096" rIns="0" bIns="0" rtlCol="0" anchor="t"/>
          <a:lstStyle/>
          <a:p>
            <a:pPr lvl="0" algn="ctr">
              <a:lnSpc>
                <a:spcPct val="87980"/>
              </a:lnSpc>
            </a:pPr>
            <a:r>
              <a:rPr lang="en-US" sz="2274" b="0" i="0" u="none" strike="noStrike" cap="all">
                <a:solidFill>
                  <a:srgbClr val="FFFFFF"/>
                </a:solidFill>
                <a:latin typeface="MARU BuriOTF Beta"/>
                <a:ea typeface="MARU BuriOTF Beta"/>
                <a:cs typeface="MARU BuriOTF Beta"/>
              </a:rPr>
              <a:t>Chapter 8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85200" y="558800"/>
            <a:ext cx="2463800" cy="24638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574800" y="2082800"/>
            <a:ext cx="16446500" cy="1485900"/>
          </a:xfrm>
          <a:prstGeom prst="rect">
            <a:avLst/>
          </a:prstGeom>
        </p:spPr>
        <p:txBody>
          <a:bodyPr lIns="0" tIns="78051" rIns="0" bIns="0" rtlCol="0" anchor="t"/>
          <a:lstStyle/>
          <a:p>
            <a:pPr lvl="0" algn="l">
              <a:lnSpc>
                <a:spcPct val="103749"/>
              </a:lnSpc>
            </a:pPr>
            <a:r>
              <a:rPr lang="en-US" sz="8194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인사이트 3,4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635000" y="10693400"/>
            <a:ext cx="2463800" cy="24638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7772400" y="2527300"/>
            <a:ext cx="12674600" cy="596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172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 업력 구간별 언급률 / 평점별 리뷰 글자 수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8293100" y="13703300"/>
            <a:ext cx="12674600" cy="1244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172" b="1" i="1" u="none" strike="noStrike">
                <a:solidFill>
                  <a:srgbClr val="2A609C"/>
                </a:solidFill>
                <a:latin typeface="MARU BuriOTF Beta"/>
                <a:ea typeface="MARU BuriOTF Beta"/>
                <a:cs typeface="MARU BuriOTF Beta"/>
              </a:rPr>
              <a:t>2013년 이후 신규 개업 꾸준히 증가. 단, 폐업 매장은 </a:t>
            </a:r>
          </a:p>
          <a:p>
            <a:pPr lvl="0" algn="l">
              <a:lnSpc>
                <a:spcPct val="132800"/>
              </a:lnSpc>
            </a:pPr>
            <a:r>
              <a:rPr lang="en-US" sz="3172" b="1" i="1" u="none" strike="noStrike">
                <a:solidFill>
                  <a:srgbClr val="2A609C"/>
                </a:solidFill>
                <a:latin typeface="MARU BuriOTF Beta"/>
                <a:ea typeface="MARU BuriOTF Beta"/>
                <a:cs typeface="MARU BuriOTF Beta"/>
              </a:rPr>
              <a:t>제외된 데이터라 생존편향 존재.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590800" y="11493500"/>
            <a:ext cx="20726400" cy="1244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172" b="1" i="1" u="none" strike="noStrike">
                <a:solidFill>
                  <a:srgbClr val="2A609C"/>
                </a:solidFill>
                <a:latin typeface="MARU BuriOTF Beta"/>
                <a:ea typeface="MARU BuriOTF Beta"/>
                <a:cs typeface="MARU BuriOTF Beta"/>
              </a:rPr>
              <a:t>노포일수록 혼잡으로 인한 서비스 불만이 늘어나며, 부정 리뷰는 긍정 리뷰보다 더 길고 구체적으로 작성되는 </a:t>
            </a:r>
          </a:p>
          <a:p>
            <a:pPr lvl="0" algn="l">
              <a:lnSpc>
                <a:spcPct val="132800"/>
              </a:lnSpc>
            </a:pPr>
            <a:r>
              <a:rPr lang="en-US" sz="3172" b="1" i="1" u="none" strike="noStrike">
                <a:solidFill>
                  <a:srgbClr val="2A609C"/>
                </a:solidFill>
                <a:latin typeface="MARU BuriOTF Beta"/>
                <a:ea typeface="MARU BuriOTF Beta"/>
                <a:cs typeface="MARU BuriOTF Beta"/>
              </a:rPr>
              <a:t>경향이 나타났다.</a:t>
            </a: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4800" y="4724400"/>
            <a:ext cx="11112500" cy="56261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80900" y="3949700"/>
            <a:ext cx="10909300" cy="71755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000" y="571500"/>
            <a:ext cx="23114000" cy="125857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4800" y="1193800"/>
            <a:ext cx="2768600" cy="6985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714500" y="-63500"/>
            <a:ext cx="2489200" cy="3225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sp>
        <p:nvSpPr>
          <p:cNvPr id="5" name="TextBox 5"/>
          <p:cNvSpPr txBox="1"/>
          <p:nvPr/>
        </p:nvSpPr>
        <p:spPr>
          <a:xfrm>
            <a:off x="1917700" y="1333500"/>
            <a:ext cx="2070100" cy="431800"/>
          </a:xfrm>
          <a:prstGeom prst="rect">
            <a:avLst/>
          </a:prstGeom>
        </p:spPr>
        <p:txBody>
          <a:bodyPr lIns="0" tIns="49096" rIns="0" bIns="0" rtlCol="0" anchor="t"/>
          <a:lstStyle/>
          <a:p>
            <a:pPr lvl="0" algn="ctr">
              <a:lnSpc>
                <a:spcPct val="87980"/>
              </a:lnSpc>
            </a:pPr>
            <a:r>
              <a:rPr lang="en-US" sz="2274" b="0" i="0" u="none" strike="noStrike" cap="all">
                <a:solidFill>
                  <a:srgbClr val="FFFFFF"/>
                </a:solidFill>
                <a:latin typeface="MARU BuriOTF Beta"/>
                <a:ea typeface="MARU BuriOTF Beta"/>
                <a:cs typeface="MARU BuriOTF Beta"/>
              </a:rPr>
              <a:t>Chapter 9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85200" y="558800"/>
            <a:ext cx="2463800" cy="24638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574800" y="2082800"/>
            <a:ext cx="16027400" cy="1485900"/>
          </a:xfrm>
          <a:prstGeom prst="rect">
            <a:avLst/>
          </a:prstGeom>
        </p:spPr>
        <p:txBody>
          <a:bodyPr lIns="0" tIns="78051" rIns="0" bIns="0" rtlCol="0" anchor="t"/>
          <a:lstStyle/>
          <a:p>
            <a:pPr lvl="0" algn="l">
              <a:lnSpc>
                <a:spcPct val="103749"/>
              </a:lnSpc>
            </a:pPr>
            <a:r>
              <a:rPr lang="en-US" sz="8194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리뷰 텍스트 감성 분류 모델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635000" y="10693400"/>
            <a:ext cx="2463800" cy="24638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9664700" y="3746500"/>
            <a:ext cx="12674600" cy="596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172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평점을 가리고, 리뷰 본문만으로 긍정/중립/부정을 맞힐 수 있는가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841500" y="4521200"/>
            <a:ext cx="20193000" cy="7035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marL="342900" lvl="1" indent="-342900" algn="l">
              <a:lnSpc>
                <a:spcPct val="132800"/>
              </a:lnSpc>
              <a:buAutoNum type="arabicPeriod"/>
            </a:pPr>
            <a:r>
              <a:rPr lang="en-US" sz="3172" b="1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실용적 의미</a:t>
            </a:r>
          </a:p>
          <a:p>
            <a:pPr lvl="0" algn="l">
              <a:lnSpc>
                <a:spcPct val="132800"/>
              </a:lnSpc>
            </a:pPr>
            <a:r>
              <a:rPr lang="en-US" sz="3172" b="1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- 텍스트만으로 감성을 맞히면, 별점 없이 글만 남긴 리뷰도 감성 분류 가능</a:t>
            </a:r>
          </a:p>
          <a:p>
            <a:pPr lvl="0" algn="l">
              <a:lnSpc>
                <a:spcPct val="132800"/>
              </a:lnSpc>
            </a:pPr>
            <a:r>
              <a:rPr lang="en-US" sz="3172" b="1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- 텍스트-평점 불일치 리뷰(예: 불만 가득한데 5점) 탐지에도 응용 가능 — "이상 리뷰" 필터링</a:t>
            </a:r>
          </a:p>
          <a:p>
            <a:pPr lvl="0" algn="l">
              <a:lnSpc>
                <a:spcPct val="132800"/>
              </a:lnSpc>
            </a:pPr>
            <a:endParaRPr lang="en-US" sz="3172" b="1" i="0" u="none" strike="noStrike">
              <a:solidFill>
                <a:srgbClr val="1A1A1A"/>
              </a:solidFill>
              <a:latin typeface="MARU BuriOTF Beta"/>
              <a:ea typeface="MARU BuriOTF Beta"/>
              <a:cs typeface="MARU BuriOTF Beta"/>
            </a:endParaRPr>
          </a:p>
          <a:p>
            <a:pPr lvl="0" algn="l">
              <a:lnSpc>
                <a:spcPct val="132800"/>
              </a:lnSpc>
            </a:pPr>
            <a:r>
              <a:rPr lang="en-US" sz="3172" b="1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2. 방법론</a:t>
            </a:r>
          </a:p>
          <a:p>
            <a:pPr lvl="0" algn="l">
              <a:lnSpc>
                <a:spcPct val="132800"/>
              </a:lnSpc>
            </a:pPr>
            <a:r>
              <a:rPr lang="en-US" sz="3172" b="1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- 데이터: 12,216건(리뷰내용 있음, 리뷰테러 이상치 제외) → 80/20 분할(학습 9,772 / 평가 2,444)</a:t>
            </a:r>
          </a:p>
          <a:p>
            <a:pPr lvl="0" algn="l">
              <a:lnSpc>
                <a:spcPct val="132800"/>
              </a:lnSpc>
            </a:pPr>
            <a:r>
              <a:rPr lang="en-US" sz="3172" b="1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- 레이블: rating_group (4점 이상=긍정 66.5%, 3점=중립 9.1%, 2점 이하=부정 24.3%)
- 벡터화: TF-IDF, 두 가지 토큰화 방식 비교 — character n-gram(2~4자) vs 형태소 분석(Kiwi) n-gram</a:t>
            </a:r>
          </a:p>
          <a:p>
            <a:pPr lvl="0" algn="l">
              <a:lnSpc>
                <a:spcPct val="132800"/>
              </a:lnSpc>
            </a:pPr>
            <a:r>
              <a:rPr lang="en-US" sz="3172" b="1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- 모델 4종 비교: 베이스라인(최빈클래스) → Naive Bayes → 로지스틱 회귀 → 로지스틱 회귀(balanced, </a:t>
            </a:r>
          </a:p>
          <a:p>
            <a:pPr lvl="0" algn="l">
              <a:lnSpc>
                <a:spcPct val="132800"/>
              </a:lnSpc>
            </a:pPr>
            <a:r>
              <a:rPr lang="en-US" sz="3172" b="1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클래스 가중치 부여)</a:t>
            </a:r>
          </a:p>
          <a:p>
            <a:pPr lvl="0" algn="l">
              <a:lnSpc>
                <a:spcPct val="132800"/>
              </a:lnSpc>
            </a:pPr>
            <a:endParaRPr lang="en-US" sz="3172" b="1" i="0" u="none" strike="noStrike">
              <a:solidFill>
                <a:srgbClr val="1A1A1A"/>
              </a:solidFill>
              <a:latin typeface="MARU BuriOTF Beta"/>
              <a:ea typeface="MARU BuriOTF Beta"/>
              <a:cs typeface="MARU BuriOTF Bet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000" y="571500"/>
            <a:ext cx="23114000" cy="125857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4800" y="1193800"/>
            <a:ext cx="2768600" cy="6985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714500" y="-63500"/>
            <a:ext cx="2489200" cy="3225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sp>
        <p:nvSpPr>
          <p:cNvPr id="5" name="TextBox 5"/>
          <p:cNvSpPr txBox="1"/>
          <p:nvPr/>
        </p:nvSpPr>
        <p:spPr>
          <a:xfrm>
            <a:off x="1917700" y="1333500"/>
            <a:ext cx="2070100" cy="431800"/>
          </a:xfrm>
          <a:prstGeom prst="rect">
            <a:avLst/>
          </a:prstGeom>
        </p:spPr>
        <p:txBody>
          <a:bodyPr lIns="0" tIns="49096" rIns="0" bIns="0" rtlCol="0" anchor="t"/>
          <a:lstStyle/>
          <a:p>
            <a:pPr lvl="0" algn="ctr">
              <a:lnSpc>
                <a:spcPct val="87980"/>
              </a:lnSpc>
            </a:pPr>
            <a:r>
              <a:rPr lang="en-US" sz="2274" b="0" i="0" u="none" strike="noStrike" cap="all">
                <a:solidFill>
                  <a:srgbClr val="FFFFFF"/>
                </a:solidFill>
                <a:latin typeface="MARU BuriOTF Beta"/>
                <a:ea typeface="MARU BuriOTF Beta"/>
                <a:cs typeface="MARU BuriOTF Beta"/>
              </a:rPr>
              <a:t>Chapter 10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85200" y="558800"/>
            <a:ext cx="2463800" cy="24638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574800" y="2082800"/>
            <a:ext cx="16027400" cy="1485900"/>
          </a:xfrm>
          <a:prstGeom prst="rect">
            <a:avLst/>
          </a:prstGeom>
        </p:spPr>
        <p:txBody>
          <a:bodyPr lIns="0" tIns="78051" rIns="0" bIns="0" rtlCol="0" anchor="t"/>
          <a:lstStyle/>
          <a:p>
            <a:pPr lvl="0" algn="l">
              <a:lnSpc>
                <a:spcPct val="103749"/>
              </a:lnSpc>
            </a:pPr>
            <a:r>
              <a:rPr lang="en-US" sz="8194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LLM 실습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635000" y="10693400"/>
            <a:ext cx="2463800" cy="24638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95400" y="4318000"/>
            <a:ext cx="13855700" cy="76200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03600" y="3543300"/>
            <a:ext cx="6794500" cy="82931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000" y="571500"/>
            <a:ext cx="23114000" cy="125857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714500" y="1193800"/>
            <a:ext cx="20967700" cy="11341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4800" y="1193800"/>
            <a:ext cx="2768600" cy="698500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714500" y="-63500"/>
            <a:ext cx="2489200" cy="3225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sp>
        <p:nvSpPr>
          <p:cNvPr id="6" name="TextBox 6"/>
          <p:cNvSpPr txBox="1"/>
          <p:nvPr/>
        </p:nvSpPr>
        <p:spPr>
          <a:xfrm>
            <a:off x="1917700" y="1333500"/>
            <a:ext cx="2070100" cy="431800"/>
          </a:xfrm>
          <a:prstGeom prst="rect">
            <a:avLst/>
          </a:prstGeom>
        </p:spPr>
        <p:txBody>
          <a:bodyPr lIns="0" tIns="49096" rIns="0" bIns="0" rtlCol="0" anchor="t"/>
          <a:lstStyle/>
          <a:p>
            <a:pPr lvl="0" algn="ctr">
              <a:lnSpc>
                <a:spcPct val="87980"/>
              </a:lnSpc>
            </a:pPr>
            <a:r>
              <a:rPr lang="en-US" sz="2274" b="0" i="0" u="none" strike="noStrike" cap="all">
                <a:solidFill>
                  <a:srgbClr val="FFFFFF"/>
                </a:solidFill>
                <a:latin typeface="MARU BuriOTF Beta"/>
                <a:ea typeface="MARU BuriOTF Beta"/>
                <a:cs typeface="MARU BuriOTF Beta"/>
              </a:rPr>
              <a:t>Chapter 11</a:t>
            </a: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285200" y="558800"/>
            <a:ext cx="2463800" cy="24638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1574800" y="2082800"/>
            <a:ext cx="14478000" cy="1346200"/>
          </a:xfrm>
          <a:prstGeom prst="rect">
            <a:avLst/>
          </a:prstGeom>
        </p:spPr>
        <p:txBody>
          <a:bodyPr lIns="0" tIns="78051" rIns="0" bIns="0" rtlCol="0" anchor="t"/>
          <a:lstStyle/>
          <a:p>
            <a:pPr lvl="0" algn="l">
              <a:lnSpc>
                <a:spcPct val="103749"/>
              </a:lnSpc>
            </a:pPr>
            <a:r>
              <a:rPr lang="en-US" sz="7401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동영상 시청</a:t>
            </a: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635000" y="10693400"/>
            <a:ext cx="2463800" cy="2463800"/>
          </a:xfrm>
          <a:prstGeom prst="rect">
            <a:avLst/>
          </a:prstGeom>
        </p:spPr>
      </p:pic>
      <p:pic>
        <p:nvPicPr>
          <p:cNvPr id="10" name="Picture 1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549900" y="3302000"/>
            <a:ext cx="15773400" cy="929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80000">
                <p:cTn id="2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000" y="571500"/>
            <a:ext cx="23114000" cy="125857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4800" y="1193800"/>
            <a:ext cx="2768600" cy="6985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714500" y="-63500"/>
            <a:ext cx="2489200" cy="3225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sp>
        <p:nvSpPr>
          <p:cNvPr id="5" name="TextBox 5"/>
          <p:cNvSpPr txBox="1"/>
          <p:nvPr/>
        </p:nvSpPr>
        <p:spPr>
          <a:xfrm>
            <a:off x="2070100" y="1333500"/>
            <a:ext cx="1778000" cy="457200"/>
          </a:xfrm>
          <a:prstGeom prst="rect">
            <a:avLst/>
          </a:prstGeom>
        </p:spPr>
        <p:txBody>
          <a:bodyPr lIns="0" tIns="51363" rIns="0" bIns="0" rtlCol="0" anchor="t"/>
          <a:lstStyle/>
          <a:p>
            <a:pPr lvl="0" algn="ctr">
              <a:lnSpc>
                <a:spcPct val="87980"/>
              </a:lnSpc>
            </a:pPr>
            <a:r>
              <a:rPr lang="en-US" sz="2379" b="0" i="0" u="none" strike="noStrike" cap="all">
                <a:solidFill>
                  <a:srgbClr val="FFFFFF"/>
                </a:solidFill>
                <a:latin typeface="MARU BuriOTF Beta"/>
                <a:ea typeface="MARU BuriOTF Beta"/>
                <a:cs typeface="MARU BuriOTF Beta"/>
              </a:rPr>
              <a:t>결론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85200" y="558800"/>
            <a:ext cx="2463800" cy="24638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574800" y="2082800"/>
            <a:ext cx="16141700" cy="1485900"/>
          </a:xfrm>
          <a:prstGeom prst="rect">
            <a:avLst/>
          </a:prstGeom>
        </p:spPr>
        <p:txBody>
          <a:bodyPr lIns="0" tIns="78051" rIns="0" bIns="0" rtlCol="0" anchor="t"/>
          <a:lstStyle/>
          <a:p>
            <a:pPr lvl="0" algn="l">
              <a:lnSpc>
                <a:spcPct val="103749"/>
              </a:lnSpc>
            </a:pPr>
            <a:r>
              <a:rPr lang="en-US" sz="8194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실제 데모 - 한국어 / 영어 질문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635000" y="10693400"/>
            <a:ext cx="2463800" cy="24638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15735300" y="2527300"/>
            <a:ext cx="12674600" cy="1244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172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streamlit 앱 (app.py) 동일한 </a:t>
            </a:r>
          </a:p>
          <a:p>
            <a:pPr lvl="0" algn="l">
              <a:lnSpc>
                <a:spcPct val="132800"/>
              </a:lnSpc>
            </a:pPr>
            <a:r>
              <a:rPr lang="en-US" sz="3172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파이프라인으로 동작</a:t>
            </a: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4800" y="3975100"/>
            <a:ext cx="18465800" cy="4216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" y="4406900"/>
            <a:ext cx="18681700" cy="8509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2146300" y="4521200"/>
            <a:ext cx="15214600" cy="584200"/>
          </a:xfrm>
          <a:prstGeom prst="rect">
            <a:avLst/>
          </a:prstGeom>
        </p:spPr>
        <p:txBody>
          <a:bodyPr lIns="0" tIns="38100" rIns="0" bIns="0" rtlCol="0" anchor="t"/>
          <a:lstStyle/>
          <a:p>
            <a:pPr lvl="0" algn="l">
              <a:lnSpc>
                <a:spcPct val="101259"/>
              </a:lnSpc>
            </a:pPr>
            <a:r>
              <a:rPr lang="en-US" sz="3131" b="0" i="0" u="none" strike="noStrike">
                <a:solidFill>
                  <a:srgbClr val="929292">
                    <a:alpha val="80000"/>
                  </a:srgbClr>
                </a:solidFill>
                <a:latin typeface="MARU BuriOTF Beta"/>
                <a:ea typeface="MARU BuriOTF Beta"/>
                <a:cs typeface="MARU BuriOTF Beta"/>
              </a:rPr>
              <a:t>한국어 질문 : "불친절하지 않고 친절한 식당 추천해줘"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165600" y="5816600"/>
            <a:ext cx="15265400" cy="18542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119" b="0" i="0" u="none" strike="noStrike">
                <a:solidFill>
                  <a:srgbClr val="959595"/>
                </a:solidFill>
                <a:latin typeface="MARU BuriOTF Beta"/>
                <a:ea typeface="MARU BuriOTF Beta"/>
                <a:cs typeface="MARU BuriOTF Beta"/>
              </a:rPr>
              <a:t>해운대구에서 친절한 식당을 찾으신다면 "솔내음한정식"을 추천드립니다. 평균 평점 3.44, "식사도 정갈하고 맛있어서 대접받는 기분" 등 친절 관련 긍정 리뷰 다수. "식당금성"은 친절하다는 평도 있으나 불친절 언급도 있어 주의가 필요합니다.</a:t>
            </a: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46300" y="5499100"/>
            <a:ext cx="1612900" cy="23368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74800" y="8394700"/>
            <a:ext cx="18707100" cy="42672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79500" y="8826500"/>
            <a:ext cx="18923000" cy="863600"/>
          </a:xfrm>
          <a:prstGeom prst="rect">
            <a:avLst/>
          </a:prstGeom>
        </p:spPr>
      </p:pic>
      <p:sp>
        <p:nvSpPr>
          <p:cNvPr id="17" name="TextBox 17"/>
          <p:cNvSpPr txBox="1"/>
          <p:nvPr/>
        </p:nvSpPr>
        <p:spPr>
          <a:xfrm>
            <a:off x="2159000" y="8940800"/>
            <a:ext cx="15405100" cy="482600"/>
          </a:xfrm>
          <a:prstGeom prst="rect">
            <a:avLst/>
          </a:prstGeom>
        </p:spPr>
        <p:txBody>
          <a:bodyPr lIns="0" tIns="28645" rIns="0" bIns="0" rtlCol="0" anchor="t"/>
          <a:lstStyle/>
          <a:p>
            <a:pPr lvl="0" algn="l">
              <a:lnSpc>
                <a:spcPct val="101259"/>
              </a:lnSpc>
            </a:pPr>
            <a:r>
              <a:rPr lang="en-US" sz="2506" b="0" i="0" u="none" strike="noStrike">
                <a:solidFill>
                  <a:srgbClr val="929292">
                    <a:alpha val="80000"/>
                  </a:srgbClr>
                </a:solidFill>
                <a:latin typeface="MARU BuriOTF Beta"/>
                <a:ea typeface="MARU BuriOTF Beta"/>
                <a:cs typeface="MARU BuriOTF Beta"/>
              </a:rPr>
              <a:t>English quesetions: "Recommend a friendly, good-value pork soup restaurant with no long wait"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4216400" y="10248900"/>
            <a:ext cx="15455900" cy="1879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160" b="0" i="0" u="none" strike="noStrike">
                <a:solidFill>
                  <a:srgbClr val="959595"/>
                </a:solidFill>
                <a:latin typeface="MARU BuriOTF Beta"/>
                <a:ea typeface="MARU BuriOTF Beta"/>
                <a:cs typeface="MARU BuriOTF Beta"/>
              </a:rPr>
              <a:t>I recommend "오복식당" — average rating 3.88 (16 reviews). Reviewers mention friendly staff, tender fresh pork, unlimited rice/noodles, and a makgeolli service. Seems like a great choice without long wait times.</a:t>
            </a:r>
          </a:p>
        </p:txBody>
      </p:sp>
      <p:pic>
        <p:nvPicPr>
          <p:cNvPr id="19" name="Picture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159000" y="9944100"/>
            <a:ext cx="1638300" cy="2362200"/>
          </a:xfrm>
          <a:prstGeom prst="rect">
            <a:avLst/>
          </a:prstGeom>
        </p:spPr>
      </p:pic>
      <p:sp>
        <p:nvSpPr>
          <p:cNvPr id="20" name="TextBox 20"/>
          <p:cNvSpPr txBox="1"/>
          <p:nvPr/>
        </p:nvSpPr>
        <p:spPr>
          <a:xfrm>
            <a:off x="21297900" y="3187700"/>
            <a:ext cx="1905000" cy="9474200"/>
          </a:xfrm>
          <a:prstGeom prst="rect">
            <a:avLst/>
          </a:prstGeom>
        </p:spPr>
        <p:txBody>
          <a:bodyPr vert="eaVert" lIns="0" tIns="0" rIns="0" bIns="0" rtlCol="0" anchor="ctr"/>
          <a:lstStyle/>
          <a:p>
            <a:pPr lvl="0" algn="l">
              <a:lnSpc>
                <a:spcPct val="132800"/>
              </a:lnSpc>
            </a:pPr>
            <a:r>
              <a:rPr lang="en-US" sz="3019" b="1" i="0" u="none" strike="noStrike">
                <a:solidFill>
                  <a:srgbClr val="2A609C"/>
                </a:solidFill>
                <a:latin typeface="MARU BuriOTF Beta"/>
                <a:ea typeface="MARU BuriOTF Beta"/>
                <a:cs typeface="MARU BuriOTF Beta"/>
              </a:rPr>
              <a:t>실제 GPT-4o-mini 응답을 그대로 인용 — 후보 매장 정보(리뷰 근거)에 기반해 매장명·평점·구체적 리뷰 인용까지 정확히 생성됨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000" y="571500"/>
            <a:ext cx="23114000" cy="125857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4800" y="1193800"/>
            <a:ext cx="2768600" cy="6985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714500" y="-63500"/>
            <a:ext cx="2489200" cy="3225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sp>
        <p:nvSpPr>
          <p:cNvPr id="5" name="TextBox 5"/>
          <p:cNvSpPr txBox="1"/>
          <p:nvPr/>
        </p:nvSpPr>
        <p:spPr>
          <a:xfrm>
            <a:off x="2070100" y="1333500"/>
            <a:ext cx="1778000" cy="457200"/>
          </a:xfrm>
          <a:prstGeom prst="rect">
            <a:avLst/>
          </a:prstGeom>
        </p:spPr>
        <p:txBody>
          <a:bodyPr lIns="0" tIns="51363" rIns="0" bIns="0" rtlCol="0" anchor="t"/>
          <a:lstStyle/>
          <a:p>
            <a:pPr lvl="0" algn="ctr">
              <a:lnSpc>
                <a:spcPct val="87980"/>
              </a:lnSpc>
            </a:pPr>
            <a:r>
              <a:rPr lang="en-US" sz="2379" b="0" i="0" u="none" strike="noStrike" cap="all">
                <a:solidFill>
                  <a:srgbClr val="FFFFFF"/>
                </a:solidFill>
                <a:latin typeface="MARU BuriOTF Beta"/>
                <a:ea typeface="MARU BuriOTF Beta"/>
                <a:cs typeface="MARU BuriOTF Beta"/>
              </a:rPr>
              <a:t>결론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85200" y="558800"/>
            <a:ext cx="2463800" cy="24638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574800" y="2082800"/>
            <a:ext cx="11226800" cy="1485900"/>
          </a:xfrm>
          <a:prstGeom prst="rect">
            <a:avLst/>
          </a:prstGeom>
        </p:spPr>
        <p:txBody>
          <a:bodyPr lIns="0" tIns="78051" rIns="0" bIns="0" rtlCol="0" anchor="t"/>
          <a:lstStyle/>
          <a:p>
            <a:pPr lvl="0" algn="l">
              <a:lnSpc>
                <a:spcPct val="103749"/>
              </a:lnSpc>
            </a:pPr>
            <a:r>
              <a:rPr lang="en-US" sz="8194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성과 및 적용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635000" y="10693400"/>
            <a:ext cx="2463800" cy="24638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9410700" y="2768600"/>
            <a:ext cx="12674600" cy="596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172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추천 시스템으로 한식당 선택 혁신</a:t>
            </a: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8826500" y="8178800"/>
            <a:ext cx="6261100" cy="508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09300" y="4495800"/>
            <a:ext cx="2070100" cy="20701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-8089900" y="-1828800"/>
            <a:ext cx="40068500" cy="14732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09300" y="7226300"/>
            <a:ext cx="2070100" cy="2070100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-8089900" y="-4559300"/>
            <a:ext cx="40068500" cy="25654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909300" y="9944100"/>
            <a:ext cx="2070100" cy="2070100"/>
          </a:xfrm>
          <a:prstGeom prst="rect">
            <a:avLst/>
          </a:prstGeom>
        </p:spPr>
      </p:pic>
      <p:sp>
        <p:nvSpPr>
          <p:cNvPr id="16" name="TextBox 16"/>
          <p:cNvSpPr txBox="1"/>
          <p:nvPr/>
        </p:nvSpPr>
        <p:spPr>
          <a:xfrm>
            <a:off x="-8089900" y="-7289800"/>
            <a:ext cx="40068500" cy="36563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sp>
        <p:nvSpPr>
          <p:cNvPr id="17" name="TextBox 17"/>
          <p:cNvSpPr txBox="1"/>
          <p:nvPr/>
        </p:nvSpPr>
        <p:spPr>
          <a:xfrm>
            <a:off x="13792200" y="4660900"/>
            <a:ext cx="8788400" cy="596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41930"/>
              </a:lnSpc>
            </a:pPr>
            <a:r>
              <a:rPr lang="en-US" sz="3200" b="0" i="0" u="none" strike="noStrike" spc="-100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달성 성과 및 시스템 구축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3792200" y="5613400"/>
            <a:ext cx="8763000" cy="50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5329"/>
              </a:lnSpc>
            </a:pPr>
            <a:r>
              <a:rPr lang="en-US" sz="2670" b="0" i="0" u="none" strike="noStrike" spc="-100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Accuracy 80.3%, Macro F1 0.646의 감성 분석 모델 구현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1137900" y="5270500"/>
            <a:ext cx="1651000" cy="508000"/>
          </a:xfrm>
          <a:prstGeom prst="rect">
            <a:avLst/>
          </a:prstGeom>
        </p:spPr>
        <p:txBody>
          <a:bodyPr lIns="0" tIns="32192" rIns="0" bIns="32192" rtlCol="0" anchor="ctr"/>
          <a:lstStyle/>
          <a:p>
            <a:pPr lvl="0" algn="ctr">
              <a:lnSpc>
                <a:spcPct val="100429"/>
              </a:lnSpc>
            </a:pPr>
            <a:r>
              <a:rPr lang="en-US" sz="2668" b="0" i="0" u="none" strike="noStrike">
                <a:solidFill>
                  <a:srgbClr val="FFFFFF"/>
                </a:solidFill>
                <a:latin typeface="MARU BuriOTF Beta"/>
                <a:ea typeface="MARU BuriOTF Beta"/>
                <a:cs typeface="MARU BuriOTF Beta"/>
              </a:rPr>
              <a:t>성과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3792200" y="7391400"/>
            <a:ext cx="8788400" cy="596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41930"/>
              </a:lnSpc>
            </a:pPr>
            <a:r>
              <a:rPr lang="en-US" sz="3200" b="0" i="0" u="none" strike="noStrike" spc="-100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실무 적용 경로 및 협력 방안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3792200" y="8343900"/>
            <a:ext cx="8763000" cy="50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5329"/>
              </a:lnSpc>
            </a:pPr>
            <a:r>
              <a:rPr lang="en-US" sz="2670" b="0" i="0" u="none" strike="noStrike" spc="-100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맛집 리뷰 자동 감성 분류(AI) 시스템 구축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1137900" y="8001000"/>
            <a:ext cx="1651000" cy="508000"/>
          </a:xfrm>
          <a:prstGeom prst="rect">
            <a:avLst/>
          </a:prstGeom>
        </p:spPr>
        <p:txBody>
          <a:bodyPr lIns="0" tIns="32192" rIns="0" bIns="32192" rtlCol="0" anchor="ctr"/>
          <a:lstStyle/>
          <a:p>
            <a:pPr lvl="0" algn="ctr">
              <a:lnSpc>
                <a:spcPct val="100429"/>
              </a:lnSpc>
            </a:pPr>
            <a:r>
              <a:rPr lang="en-US" sz="2668" b="0" i="0" u="none" strike="noStrike">
                <a:solidFill>
                  <a:srgbClr val="FFFFFF"/>
                </a:solidFill>
                <a:latin typeface="MARU BuriOTF Beta"/>
                <a:ea typeface="MARU BuriOTF Beta"/>
                <a:cs typeface="MARU BuriOTF Beta"/>
              </a:rPr>
              <a:t>적용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3792200" y="10121900"/>
            <a:ext cx="8788400" cy="596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41930"/>
              </a:lnSpc>
            </a:pPr>
            <a:r>
              <a:rPr lang="en-US" sz="3200" b="0" i="0" u="none" strike="noStrike" spc="-100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사회적 가치 및 지역 경제 기여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3792200" y="11074400"/>
            <a:ext cx="8763000" cy="50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5329"/>
              </a:lnSpc>
            </a:pPr>
            <a:r>
              <a:rPr lang="en-US" sz="2670" b="0" i="0" u="none" strike="noStrike" spc="-100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리뷰 기반 고객 만족도 분석 및 서비스 개선 지원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1137900" y="10731500"/>
            <a:ext cx="1651000" cy="508000"/>
          </a:xfrm>
          <a:prstGeom prst="rect">
            <a:avLst/>
          </a:prstGeom>
        </p:spPr>
        <p:txBody>
          <a:bodyPr lIns="0" tIns="32192" rIns="0" bIns="32192" rtlCol="0" anchor="ctr"/>
          <a:lstStyle/>
          <a:p>
            <a:pPr lvl="0" algn="ctr">
              <a:lnSpc>
                <a:spcPct val="100429"/>
              </a:lnSpc>
            </a:pPr>
            <a:r>
              <a:rPr lang="en-US" sz="2668" b="0" i="0" u="none" strike="noStrike">
                <a:solidFill>
                  <a:srgbClr val="FFFFFF"/>
                </a:solidFill>
                <a:latin typeface="MARU BuriOTF Beta"/>
                <a:ea typeface="MARU BuriOTF Beta"/>
                <a:cs typeface="MARU BuriOTF Beta"/>
              </a:rPr>
              <a:t>가치</a:t>
            </a:r>
          </a:p>
        </p:txBody>
      </p:sp>
      <p:pic>
        <p:nvPicPr>
          <p:cNvPr id="26" name="Picture 2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79700" y="3873500"/>
            <a:ext cx="6477000" cy="4699000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108200" y="8902700"/>
            <a:ext cx="7327900" cy="2667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000" y="571500"/>
            <a:ext cx="23114000" cy="125857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4800" y="1193800"/>
            <a:ext cx="2768600" cy="6985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714500" y="-63500"/>
            <a:ext cx="2489200" cy="3225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sp>
        <p:nvSpPr>
          <p:cNvPr id="5" name="TextBox 5"/>
          <p:cNvSpPr txBox="1"/>
          <p:nvPr/>
        </p:nvSpPr>
        <p:spPr>
          <a:xfrm>
            <a:off x="2070100" y="1333500"/>
            <a:ext cx="1778000" cy="457200"/>
          </a:xfrm>
          <a:prstGeom prst="rect">
            <a:avLst/>
          </a:prstGeom>
        </p:spPr>
        <p:txBody>
          <a:bodyPr lIns="0" tIns="51363" rIns="0" bIns="0" rtlCol="0" anchor="t"/>
          <a:lstStyle/>
          <a:p>
            <a:pPr lvl="0" algn="ctr">
              <a:lnSpc>
                <a:spcPct val="87980"/>
              </a:lnSpc>
            </a:pPr>
            <a:r>
              <a:rPr lang="en-US" sz="2379" b="0" i="0" u="none" strike="noStrike" cap="all">
                <a:solidFill>
                  <a:srgbClr val="FFFFFF"/>
                </a:solidFill>
                <a:latin typeface="MARU BuriOTF Beta"/>
                <a:ea typeface="MARU BuriOTF Beta"/>
                <a:cs typeface="MARU BuriOTF Beta"/>
              </a:rPr>
              <a:t>결론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85200" y="558800"/>
            <a:ext cx="2463800" cy="24638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066800" y="2082800"/>
            <a:ext cx="16141700" cy="1485900"/>
          </a:xfrm>
          <a:prstGeom prst="rect">
            <a:avLst/>
          </a:prstGeom>
        </p:spPr>
        <p:txBody>
          <a:bodyPr lIns="0" tIns="78051" rIns="0" bIns="0" rtlCol="0" anchor="t"/>
          <a:lstStyle/>
          <a:p>
            <a:pPr lvl="0" algn="l">
              <a:lnSpc>
                <a:spcPct val="103749"/>
              </a:lnSpc>
            </a:pPr>
            <a:r>
              <a:rPr lang="en-US" sz="8194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한계점 및 개선 로드맵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635000" y="10693400"/>
            <a:ext cx="2463800" cy="24638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11379200" y="2527300"/>
            <a:ext cx="12674600" cy="596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172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데이터 편향성, 확장성, 개인정보 보호</a:t>
            </a: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4800" y="3975100"/>
            <a:ext cx="18465800" cy="4216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" y="4406900"/>
            <a:ext cx="18681700" cy="8509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2146300" y="4521200"/>
            <a:ext cx="15214600" cy="584200"/>
          </a:xfrm>
          <a:prstGeom prst="rect">
            <a:avLst/>
          </a:prstGeom>
        </p:spPr>
        <p:txBody>
          <a:bodyPr lIns="0" tIns="38100" rIns="0" bIns="0" rtlCol="0" anchor="t"/>
          <a:lstStyle/>
          <a:p>
            <a:pPr lvl="0" algn="l">
              <a:lnSpc>
                <a:spcPct val="101259"/>
              </a:lnSpc>
            </a:pPr>
            <a:r>
              <a:rPr lang="en-US" sz="3131" b="0" i="0" u="none" strike="noStrike">
                <a:solidFill>
                  <a:srgbClr val="929292">
                    <a:alpha val="80000"/>
                  </a:srgbClr>
                </a:solidFill>
                <a:latin typeface="MARU BuriOTF Beta"/>
                <a:ea typeface="MARU BuriOTF Beta"/>
                <a:cs typeface="MARU BuriOTF Beta"/>
              </a:rPr>
              <a:t>현재 시스템의 기술적 한계쩜 및 개선 필요 영역</a:t>
            </a: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46300" y="5499100"/>
            <a:ext cx="1612900" cy="2336800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3175000" y="5854700"/>
            <a:ext cx="16446500" cy="13970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en-US" sz="3857" b="0" i="0" u="none" strike="noStrike">
                <a:solidFill>
                  <a:srgbClr val="929292"/>
                </a:solidFill>
                <a:latin typeface="Pretendard Regular"/>
                <a:ea typeface="Pretendard Regular"/>
                <a:cs typeface="Pretendard Regular"/>
              </a:rPr>
              <a:t>데이터 편향: 리뷰 수 많은 식당 과대 추천 경향, 롱테일 식당 가시성 낮음
콜드 스타트: 신규 식당 리뷰 부족으로 초기 추천 점수 낮음, 계절성 미반영 문제</a:t>
            </a:r>
            <a:br>
              <a:rPr lang="en-US" sz="3857" b="0" i="0" u="none" strike="noStrike">
                <a:solidFill>
                  <a:srgbClr val="929292"/>
                </a:solidFill>
                <a:latin typeface="Pretendard Regular"/>
                <a:ea typeface="Pretendard Regular"/>
                <a:cs typeface="Pretendard Regular"/>
              </a:rPr>
            </a:br>
            <a:endParaRPr lang="en-US" sz="3857" b="0" i="0" u="none" strike="noStrike">
              <a:solidFill>
                <a:srgbClr val="929292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78000" y="8585200"/>
            <a:ext cx="17551400" cy="30861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08200" y="9118600"/>
            <a:ext cx="2006600" cy="2019300"/>
          </a:xfrm>
          <a:prstGeom prst="rect">
            <a:avLst/>
          </a:prstGeom>
        </p:spPr>
      </p:pic>
      <p:sp>
        <p:nvSpPr>
          <p:cNvPr id="17" name="TextBox 17"/>
          <p:cNvSpPr txBox="1"/>
          <p:nvPr/>
        </p:nvSpPr>
        <p:spPr>
          <a:xfrm>
            <a:off x="4229100" y="9118600"/>
            <a:ext cx="3822700" cy="7112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en-US" sz="3857" b="0" i="0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단계별 개선 로드맵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4013200" y="9537700"/>
            <a:ext cx="14820900" cy="18923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en-US" sz="3479" b="0" i="0" u="none" strike="noStrike">
                <a:solidFill>
                  <a:srgbClr val="929292"/>
                </a:solidFill>
                <a:latin typeface="Pretendard Regular"/>
                <a:ea typeface="Pretendard Regular"/>
                <a:cs typeface="Pretendard Regular"/>
              </a:rPr>
              <a:t>단기: 신규 식당 부스트, 계절 가중치</a:t>
            </a:r>
            <a:br>
              <a:rPr lang="en-US" sz="3479" b="0" i="0" u="none" strike="noStrike">
                <a:solidFill>
                  <a:srgbClr val="929292"/>
                </a:solidFill>
                <a:latin typeface="Pretendard Regular"/>
                <a:ea typeface="Pretendard Regular"/>
                <a:cs typeface="Pretendard Regular"/>
              </a:rPr>
            </a:br>
            <a:endParaRPr lang="en-US" sz="3479" b="0" i="0" u="none" strike="noStrike">
              <a:solidFill>
                <a:srgbClr val="929292"/>
              </a:solidFill>
              <a:latin typeface="Pretendard Regular"/>
              <a:ea typeface="Pretendard Regular"/>
              <a:cs typeface="Pretendard Regular"/>
            </a:endParaRPr>
          </a:p>
          <a:p>
            <a:pPr lvl="0" algn="ctr">
              <a:lnSpc>
                <a:spcPct val="116199"/>
              </a:lnSpc>
            </a:pPr>
            <a:r>
              <a:rPr lang="en-US" sz="3479" b="0" i="0" u="none" strike="noStrike">
                <a:solidFill>
                  <a:srgbClr val="929292"/>
                </a:solidFill>
                <a:latin typeface="Pretendard Regular"/>
                <a:ea typeface="Pretendard Regular"/>
                <a:cs typeface="Pretendard Regular"/>
              </a:rPr>
              <a:t>중기: 음식 인식 API, 설문 기반 보정</a:t>
            </a:r>
          </a:p>
          <a:p>
            <a:pPr lvl="0" algn="ctr">
              <a:lnSpc>
                <a:spcPct val="116199"/>
              </a:lnSpc>
            </a:pPr>
            <a:r>
              <a:rPr lang="en-US" sz="3479" b="0" i="0" u="none" strike="noStrike">
                <a:solidFill>
                  <a:srgbClr val="929292"/>
                </a:solidFill>
                <a:latin typeface="Pretendard Regular"/>
                <a:ea typeface="Pretendard Regular"/>
                <a:cs typeface="Pretendard Regular"/>
              </a:rPr>
              <a:t>장기: 부산 확대, 타 카테고리 추가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000" y="571500"/>
            <a:ext cx="23114000" cy="125857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4800" y="1193800"/>
            <a:ext cx="2768600" cy="6985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714500" y="-63500"/>
            <a:ext cx="2489200" cy="3225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sp>
        <p:nvSpPr>
          <p:cNvPr id="5" name="TextBox 5"/>
          <p:cNvSpPr txBox="1"/>
          <p:nvPr/>
        </p:nvSpPr>
        <p:spPr>
          <a:xfrm>
            <a:off x="2070100" y="1333500"/>
            <a:ext cx="1778000" cy="457200"/>
          </a:xfrm>
          <a:prstGeom prst="rect">
            <a:avLst/>
          </a:prstGeom>
        </p:spPr>
        <p:txBody>
          <a:bodyPr lIns="0" tIns="51363" rIns="0" bIns="0" rtlCol="0" anchor="t"/>
          <a:lstStyle/>
          <a:p>
            <a:pPr lvl="0" algn="ctr">
              <a:lnSpc>
                <a:spcPct val="87980"/>
              </a:lnSpc>
            </a:pPr>
            <a:r>
              <a:rPr lang="en-US" sz="2379" b="0" i="0" u="none" strike="noStrike" cap="all">
                <a:solidFill>
                  <a:srgbClr val="FFFFFF"/>
                </a:solidFill>
                <a:latin typeface="MARU BuriOTF Beta"/>
                <a:ea typeface="MARU BuriOTF Beta"/>
                <a:cs typeface="MARU BuriOTF Beta"/>
              </a:rPr>
              <a:t>결론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85200" y="558800"/>
            <a:ext cx="2463800" cy="24638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2197100" y="2082800"/>
            <a:ext cx="16141700" cy="1485900"/>
          </a:xfrm>
          <a:prstGeom prst="rect">
            <a:avLst/>
          </a:prstGeom>
        </p:spPr>
        <p:txBody>
          <a:bodyPr lIns="0" tIns="78051" rIns="0" bIns="0" rtlCol="0" anchor="t"/>
          <a:lstStyle/>
          <a:p>
            <a:pPr lvl="0" algn="l">
              <a:lnSpc>
                <a:spcPct val="103749"/>
              </a:lnSpc>
            </a:pPr>
            <a:r>
              <a:rPr lang="en-US" sz="8194" b="0" i="0" u="none" strike="noStrike">
                <a:solidFill>
                  <a:srgbClr val="1A1A1A"/>
                </a:solidFill>
                <a:latin typeface="MARU BuriOTF Beta"/>
                <a:ea typeface="MARU BuriOTF Beta"/>
                <a:cs typeface="MARU BuriOTF Beta"/>
              </a:rPr>
              <a:t> 최종 성과물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635000" y="10693400"/>
            <a:ext cx="2463800" cy="24638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41500" y="4013200"/>
            <a:ext cx="5181600" cy="2832100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1968500" y="4343400"/>
            <a:ext cx="4902200" cy="838200"/>
          </a:xfrm>
          <a:prstGeom prst="rect">
            <a:avLst/>
          </a:prstGeom>
        </p:spPr>
        <p:txBody>
          <a:bodyPr lIns="0" tIns="57573" rIns="0" bIns="0" rtlCol="0" anchor="t"/>
          <a:lstStyle/>
          <a:p>
            <a:pPr lvl="0" algn="ctr">
              <a:lnSpc>
                <a:spcPct val="99600"/>
              </a:lnSpc>
            </a:pPr>
            <a:r>
              <a:rPr lang="en-US" sz="4533" b="0" i="0" u="none" strike="noStrike" spc="-100">
                <a:solidFill>
                  <a:srgbClr val="23294A"/>
                </a:solidFill>
                <a:latin typeface="Pretendard Bold"/>
                <a:ea typeface="Pretendard Bold"/>
                <a:cs typeface="Pretendard Bold"/>
              </a:rPr>
              <a:t>579개 / 14,878건</a:t>
            </a: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2057400" y="5257800"/>
            <a:ext cx="4724400" cy="508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2006600" y="5384800"/>
            <a:ext cx="4838700" cy="5715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24499"/>
              </a:lnSpc>
            </a:pPr>
            <a:r>
              <a:rPr lang="en-US" sz="3066" b="0" i="0" u="none" strike="noStrike" cap="all">
                <a:solidFill>
                  <a:srgbClr val="636573"/>
                </a:solidFill>
                <a:latin typeface="Pretendard Regular"/>
                <a:ea typeface="Pretendard Regular"/>
                <a:cs typeface="Pretendard Regular"/>
              </a:rPr>
              <a:t>분석 매장 / 정제 리뷰</a:t>
            </a: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40600" y="4013200"/>
            <a:ext cx="5181600" cy="2806700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7454900" y="4343400"/>
            <a:ext cx="4902200" cy="838200"/>
          </a:xfrm>
          <a:prstGeom prst="rect">
            <a:avLst/>
          </a:prstGeom>
        </p:spPr>
        <p:txBody>
          <a:bodyPr lIns="0" tIns="57573" rIns="0" bIns="0" rtlCol="0" anchor="t"/>
          <a:lstStyle/>
          <a:p>
            <a:pPr lvl="0" algn="ctr">
              <a:lnSpc>
                <a:spcPct val="99600"/>
              </a:lnSpc>
            </a:pPr>
            <a:r>
              <a:rPr lang="en-US" sz="4533" b="0" i="0" u="none" strike="noStrike" spc="-100">
                <a:solidFill>
                  <a:srgbClr val="23294A"/>
                </a:solidFill>
                <a:latin typeface="Pretendard Bold"/>
                <a:ea typeface="Pretendard Bold"/>
                <a:cs typeface="Pretendard Bold"/>
              </a:rPr>
              <a:t>80.3% / F1 0.646</a:t>
            </a: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7543800" y="5257800"/>
            <a:ext cx="4724400" cy="50800"/>
          </a:xfrm>
          <a:prstGeom prst="rect">
            <a:avLst/>
          </a:prstGeom>
        </p:spPr>
      </p:pic>
      <p:sp>
        <p:nvSpPr>
          <p:cNvPr id="16" name="TextBox 16"/>
          <p:cNvSpPr txBox="1"/>
          <p:nvPr/>
        </p:nvSpPr>
        <p:spPr>
          <a:xfrm>
            <a:off x="7493000" y="5384800"/>
            <a:ext cx="4838700" cy="5715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24499"/>
              </a:lnSpc>
            </a:pPr>
            <a:r>
              <a:rPr lang="en-US" sz="3066" b="0" i="0" u="none" strike="noStrike" cap="all">
                <a:solidFill>
                  <a:srgbClr val="636573"/>
                </a:solidFill>
                <a:latin typeface="Pretendard Regular"/>
                <a:ea typeface="Pretendard Regular"/>
                <a:cs typeface="Pretendard Regular"/>
              </a:rPr>
              <a:t>Ml 감성분류 정확도</a:t>
            </a:r>
          </a:p>
        </p:txBody>
      </p:sp>
      <p:pic>
        <p:nvPicPr>
          <p:cNvPr id="17" name="Pictur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674600" y="4013200"/>
            <a:ext cx="10668000" cy="2374900"/>
          </a:xfrm>
          <a:prstGeom prst="rect">
            <a:avLst/>
          </a:prstGeom>
        </p:spPr>
      </p:pic>
      <p:sp>
        <p:nvSpPr>
          <p:cNvPr id="18" name="TextBox 18"/>
          <p:cNvSpPr txBox="1"/>
          <p:nvPr/>
        </p:nvSpPr>
        <p:spPr>
          <a:xfrm>
            <a:off x="12788900" y="4343400"/>
            <a:ext cx="10401300" cy="838200"/>
          </a:xfrm>
          <a:prstGeom prst="rect">
            <a:avLst/>
          </a:prstGeom>
        </p:spPr>
        <p:txBody>
          <a:bodyPr lIns="0" tIns="57573" rIns="0" bIns="0" rtlCol="0" anchor="t"/>
          <a:lstStyle/>
          <a:p>
            <a:pPr lvl="0" algn="ctr">
              <a:lnSpc>
                <a:spcPct val="99600"/>
              </a:lnSpc>
            </a:pPr>
            <a:r>
              <a:rPr lang="en-US" sz="4533" b="0" i="0" u="none" strike="noStrike" spc="-100">
                <a:solidFill>
                  <a:srgbClr val="23294A"/>
                </a:solidFill>
                <a:latin typeface="Pretendard Bold"/>
                <a:ea typeface="Pretendard Bold"/>
                <a:cs typeface="Pretendard Bold"/>
              </a:rPr>
              <a:t>RAG + 다국어</a:t>
            </a:r>
          </a:p>
        </p:txBody>
      </p:sp>
      <p:pic>
        <p:nvPicPr>
          <p:cNvPr id="19" name="Picture 1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0800000">
            <a:off x="12877800" y="5257800"/>
            <a:ext cx="10223500" cy="50800"/>
          </a:xfrm>
          <a:prstGeom prst="rect">
            <a:avLst/>
          </a:prstGeom>
        </p:spPr>
      </p:pic>
      <p:sp>
        <p:nvSpPr>
          <p:cNvPr id="20" name="TextBox 20"/>
          <p:cNvSpPr txBox="1"/>
          <p:nvPr/>
        </p:nvSpPr>
        <p:spPr>
          <a:xfrm>
            <a:off x="12827000" y="5384800"/>
            <a:ext cx="10337800" cy="5715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24499"/>
              </a:lnSpc>
            </a:pPr>
            <a:r>
              <a:rPr lang="en-US" sz="3066" b="0" i="0" u="none" strike="noStrike" cap="all">
                <a:solidFill>
                  <a:srgbClr val="636573"/>
                </a:solidFill>
                <a:latin typeface="Pretendard Regular"/>
                <a:ea typeface="Pretendard Regular"/>
                <a:cs typeface="Pretendard Regular"/>
              </a:rPr>
              <a:t>LLM 추천챗봇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2197100" y="7264400"/>
            <a:ext cx="20726400" cy="4457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3172" b="1" i="0" u="none" strike="noStrike">
                <a:solidFill>
                  <a:srgbClr val="2A609C"/>
                </a:solidFill>
                <a:latin typeface="MARU BuriOTF Beta"/>
                <a:ea typeface="MARU BuriOTF Beta"/>
                <a:cs typeface="MARU BuriOTF Beta"/>
              </a:rPr>
              <a:t>이번 발표에서 다룬 내용</a:t>
            </a:r>
          </a:p>
          <a:p>
            <a:pPr lvl="0" algn="l">
              <a:lnSpc>
                <a:spcPct val="132800"/>
              </a:lnSpc>
            </a:pPr>
            <a:endParaRPr lang="en-US" sz="3172" b="1" i="0" u="none" strike="noStrike">
              <a:solidFill>
                <a:srgbClr val="2A609C"/>
              </a:solidFill>
              <a:latin typeface="MARU BuriOTF Beta"/>
              <a:ea typeface="MARU BuriOTF Beta"/>
              <a:cs typeface="MARU BuriOTF Beta"/>
            </a:endParaRPr>
          </a:p>
          <a:p>
            <a:pPr lvl="0" algn="l">
              <a:lnSpc>
                <a:spcPct val="132800"/>
              </a:lnSpc>
            </a:pPr>
            <a:r>
              <a:rPr lang="en-US" sz="3172" b="1" i="0" u="none" strike="noStrike">
                <a:solidFill>
                  <a:srgbClr val="2A609C"/>
                </a:solidFill>
                <a:latin typeface="MARU BuriOTF Beta"/>
                <a:ea typeface="MARU BuriOTF Beta"/>
                <a:cs typeface="MARU BuriOTF Beta"/>
              </a:rPr>
              <a:t>- 카카오맵 API 크롤링으로 해운대구 한식당 리뷰 15,309건 직접 수집·정제(14,878건) 
- EDA + 심화 인사이트로 "친절&gt;맛", "노포의 역설", "인기≠고평점" 등 실질적 발견
- 리뷰 감성분류 ML 모델 구축(정확도 80.3%, macro F1 0.646) — 토큰화 방식 2종 비교</a:t>
            </a:r>
          </a:p>
          <a:p>
            <a:pPr lvl="0" algn="l">
              <a:lnSpc>
                <a:spcPct val="132800"/>
              </a:lnSpc>
            </a:pPr>
            <a:r>
              <a:rPr lang="en-US" sz="3172" b="1" i="0" u="none" strike="noStrike">
                <a:solidFill>
                  <a:srgbClr val="2A609C"/>
                </a:solidFill>
                <a:latin typeface="MARU BuriOTF Beta"/>
                <a:ea typeface="MARU BuriOTF Beta"/>
                <a:cs typeface="MARU BuriOTF Beta"/>
              </a:rPr>
              <a:t>- RAG 기반 다국어 LLM 추천 챗봇 구현 및 Streamlit 데모 완성</a:t>
            </a:r>
          </a:p>
          <a:p>
            <a:pPr lvl="0" algn="l">
              <a:lnSpc>
                <a:spcPct val="132800"/>
              </a:lnSpc>
            </a:pPr>
            <a:r>
              <a:rPr lang="en-US" sz="3172" b="1" i="0" u="none" strike="noStrike">
                <a:solidFill>
                  <a:srgbClr val="2A609C"/>
                </a:solidFill>
                <a:latin typeface="MARU BuriOTF Beta"/>
                <a:ea typeface="MARU BuriOTF Beta"/>
                <a:cs typeface="MARU BuriOTF Beta"/>
              </a:rPr>
              <a:t>- 다음 단계: 중립 클래스 보완, 타 구·신생 매장 확장, 실사용자 피드백 기반 개선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1193</Words>
  <Application>Microsoft Office PowerPoint</Application>
  <PresentationFormat>사용자 지정</PresentationFormat>
  <Paragraphs>139</Paragraphs>
  <Slides>16</Slides>
  <Notes>0</Notes>
  <HiddenSlides>0</HiddenSlides>
  <MMClips>1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4" baseType="lpstr">
      <vt:lpstr>Calibri</vt:lpstr>
      <vt:lpstr>Arial</vt:lpstr>
      <vt:lpstr>S-Core Dream 3 Light</vt:lpstr>
      <vt:lpstr>MaruBuriO Light</vt:lpstr>
      <vt:lpstr>MARU BuriOTF Beta</vt:lpstr>
      <vt:lpstr>Pretendard Regular</vt:lpstr>
      <vt:lpstr>Pretendard Bold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정재욱</cp:lastModifiedBy>
  <cp:revision>2</cp:revision>
  <dcterms:created xsi:type="dcterms:W3CDTF">2006-08-16T00:00:00Z</dcterms:created>
  <dcterms:modified xsi:type="dcterms:W3CDTF">2026-07-30T03:25:01Z</dcterms:modified>
</cp:coreProperties>
</file>