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77" r:id="rId6"/>
    <p:sldId id="260" r:id="rId7"/>
    <p:sldId id="263" r:id="rId8"/>
    <p:sldId id="262" r:id="rId9"/>
    <p:sldId id="267" r:id="rId10"/>
    <p:sldId id="274" r:id="rId11"/>
    <p:sldId id="275" r:id="rId12"/>
    <p:sldId id="271" r:id="rId13"/>
    <p:sldId id="278" r:id="rId14"/>
    <p:sldId id="269" r:id="rId15"/>
    <p:sldId id="276" r:id="rId16"/>
  </p:sldIdLst>
  <p:sldSz cx="24384000" cy="13716000"/>
  <p:notesSz cx="6858000" cy="9144000"/>
  <p:embeddedFontLst>
    <p:embeddedFont>
      <p:font typeface="맑은 고딕" panose="020B0503020000020004" pitchFamily="34" charset="-127"/>
      <p:regular r:id="rId18"/>
      <p:bold r:id="rId19"/>
    </p:embeddedFont>
    <p:embeddedFont>
      <p:font typeface="Pretendard" panose="02000503000000020004" pitchFamily="2" charset="-127"/>
      <p:regular r:id="rId20"/>
      <p:bold r:id="rId21"/>
    </p:embeddedFont>
    <p:embeddedFont>
      <p:font typeface="Pretendard ExtraLight" panose="02000303000000020004" pitchFamily="2" charset="-127"/>
      <p:regular r:id="rId22"/>
    </p:embeddedFont>
    <p:embeddedFont>
      <p:font typeface="Pretendard Medium" panose="02000503000000020004" pitchFamily="2" charset="-127"/>
      <p:regular r:id="rId23"/>
    </p:embeddedFont>
    <p:embeddedFont>
      <p:font typeface="Pretendard Regular" panose="02000503000000020004" pitchFamily="2" charset="-127"/>
      <p:regular r:id="rId24"/>
      <p:bold r:id="rId25"/>
    </p:embeddedFont>
    <p:embeddedFont>
      <p:font typeface="Pretendard SemiBold" panose="02000503000000020004" pitchFamily="2" charset="-127"/>
      <p:regular r:id="rId26"/>
      <p:bold r:id="rId27"/>
    </p:embeddedFont>
    <p:embeddedFont>
      <p:font typeface="Pretendard Thin" panose="02000203000000020004" pitchFamily="2" charset="-127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7" autoAdjust="0"/>
    <p:restoredTop sz="50915" autoAdjust="0"/>
  </p:normalViewPr>
  <p:slideViewPr>
    <p:cSldViewPr>
      <p:cViewPr varScale="1">
        <p:scale>
          <a:sx n="22" d="100"/>
          <a:sy n="22" d="100"/>
        </p:scale>
        <p:origin x="320" y="6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0" d="100"/>
        <a:sy n="13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09AAC-1C6D-534F-85A8-98EE2421F40C}" type="datetimeFigureOut">
              <a:rPr kumimoji="1" lang="ko-KR" altLang="en-US" smtClean="0"/>
              <a:t>2026. 7. 29.</a:t>
            </a:fld>
            <a:endParaRPr kumimoji="1"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ko-KR" altLang="en-US"/>
              <a:t>마스터 텍스트 스타일을 편집하려면 클릭</a:t>
            </a:r>
          </a:p>
          <a:p>
            <a:pPr lvl="1"/>
            <a:r>
              <a:rPr kumimoji="1" lang="ko-KR" altLang="en-US"/>
              <a:t>두 번째 수준</a:t>
            </a:r>
          </a:p>
          <a:p>
            <a:pPr lvl="2"/>
            <a:r>
              <a:rPr kumimoji="1" lang="ko-KR" altLang="en-US"/>
              <a:t>세 번째 수준</a:t>
            </a:r>
          </a:p>
          <a:p>
            <a:pPr lvl="3"/>
            <a:r>
              <a:rPr kumimoji="1" lang="ko-KR" altLang="en-US"/>
              <a:t>네 번째 수준</a:t>
            </a:r>
          </a:p>
          <a:p>
            <a:pPr lvl="4"/>
            <a:r>
              <a:rPr kumimoji="1"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C21CA5-B6EA-244D-9F13-BD2056395788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203846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안녕하세요. 바쁘신 와중에 저희 발표를 들으러 와 주셔서 감사합니다. 저희는 팀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존댓말연구소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오늘 발표할 주제는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한국어 학습자를 위한 상황별 존댓말 QA 데이터셋 구축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입니다. 조금 더 구체적으로 말씀드리면,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한국어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외국인 학습자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대상으로,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공식·학술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자료에 근거한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규범 기반 존댓말 학습 QA 데이터 1,000건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어떻게 설계하고 구축했는지 소개하는 발표입니다.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제목에 담긴 핵심어를 미리 짚어드리면 '상황별', '규범 기반', 그리고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학습자'입니다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이 세 가지가 오늘 발표 내내 반복해서 등장하는 저희 프로젝트의 정체성입니다. 지금부터 이 데이터를 만든 배경부터 완성된 결과와 활용 방안까지, 순서대로 하나씩 말씀드리겠습니다.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(인사와 함께 팀 이름, 프로젝트 한 줄 요약(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학습자 대상, 규범 기반, 1,000건)을 확실히 전달하고 넘어갑니다. 서두르지 말고 여유 있게 시작하세요.)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333854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 이 데이터를 만들게 된 배경과 문제 정의부터 말씀드리겠습니다. 이 슬라이드는 오늘 발표 전체를 관통하는 가장 중요한 전제를 담고 있어, 조금 시간을 들여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설명드리겠습니다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핵심은 이것입니다. 존댓말의 적절성은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화자와 청자의 관계, 그리고 대화 환경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따라 달라집니다. 그래서 맥락이 없으면 정답을 판단할 수 없습니다. 같은 말이라도 누가 누구에게 어떤 자리에서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하느냐에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따라 적절할 수도, 그렇지 않을 수도 있다는 뜻입니다. 이 전제가 저희 프로젝트의 출발점이자 설계의 기준이 되었습니다.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전제 위에서 저희는 세 가지를 짚었습니다.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첫째, 설계 철학입니다.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저희는 질문만 읽어도 관계와 장면이 파악되도록, 맥락을 충분히 담아 문항을 구성했습니다. 그래야 실제 학습에 즉시 활용할 수 있기 때문입니다. 문항 자체가 하나의 완결된 장면이 되도록 만든 것입니다.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둘째, 맥락의 핵심 요소입니다.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그렇다면 어떤 정보를 담아야 할까요? 저희는 이것을 세 가지로 압축했습니다. 바로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누가, 누구에게, 어디서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말하는가입니다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이 상황 정보가 존댓말의 정답을 결정하는 핵심 요소입니다.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셋째,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학습의 난점입니다.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저희가 왜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학습자를 대상으로 삼았는지가 여기서 드러납니다.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학습자들은 기본 존대는 이미 알고 있습니다. 진짜 문제는 상황별 미묘한 차이와 예외 규칙을 구분하지 못한다는 점입니다. 바로 이 부분이 학습자들의 주요 혼동 지점이고, 저희 데이터가 정면으로 겨냥하는 지점입니다.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(이 슬라이드가 프로젝트 전체의 문제의식이므로 충분히 시간을 들이세요. '맥락이 정답을 결정한다', '기본은 알지만 예외에서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막힌다'는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두 메시지를 특히 또박또박 강조하세요.)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2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292081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문제의식을 공유했으니, 이제 저희가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상황'을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구체적으로 어떻게 나눴는지 보여드리겠습니다. 이 그림이 프로젝트의 전체 그림을 잘 요약해 줍니다. 화면 왼쪽을 보시면, 한 한국어 학습자가 '어떤 상황에서는 어떤 존댓말을 사용해야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할까?'라는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고민을 하고 있습니다. 저희 데이터는 바로 이 고민에서 출발합니다.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저희는 대화가 이루어지는 상황을 다섯 가지로 나눴습니다. 하나씩 보겠습니다.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 번째, 가족 상황입니다.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부모님, 형제자매, 친척 등 가족과의 대화를 다룹니다.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두 번째, 학교 상황입니다.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선생님, 동급생, 학교 관계자와의 대화입니다.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 번째, 군대 상황입니다.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상관, 선임, 동기, 후임 등 군대 내에서의 대화를 다룹니다.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네 번째, 직장 상황입니다.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상사, 동료, 고객 등 직장 내에서의 대화입니다.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다섯 번째, 서비스 상황입니다.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고객, 직원, 상담사 등 서비스 환경에서의 대화입니다.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이렇게 다섯 가지 상황에서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적절한 존댓말 표현을 선택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하고, 그 결과를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QA 데이터셋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 정리합니다. 이 데이터셋은 다양한 상황의 질문과 그에 맞는 적절한 존댓말 답변으로 구성되며, 최종적으로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 교육 시스템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 존댓말 사용을 학습하고 학습자에게 맞춤형 피드백을 제공하는 자료로 이어집니다.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정리하면, 이 슬라이드는 하나의 흐름을 보여줍니다. 다양한 상황적 맥락을 이해하고, 맥락에 맞는 존댓말을 선택하며, 그것을 데이터 기반으로 교육하고 학습하는 흐름입니다.</a:t>
            </a: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00956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이번 슬라이드에서는 프로젝트의 목표와 데이터 규모를 세 가지로 정리하겠습니다.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첫째, 학습 대상입니다.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앞서 말씀드린 대로 한국어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학습자입니다. 대상을 명확히 하는 것이 데이터의 성격을 결정하기 때문에, 이 점을 다시 짚어드립니다.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둘째, 데이터 규모입니다.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총 1,000건의 질문-답변 데이터이며, 앞서 소개한 5개 상황으로 각 200건씩 균등하게 구축했습니다. 특정 상황에 데이터가 몰리지 않도록 다섯 상황을 고르게 배분한 것입니다.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셋째, 규범 기준입니다.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저희 데이터는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공식·학술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자료에 기반한 규범 중심의 질의응답으로 구성했습니다. 이 규범성이 데이터의 신뢰성을 뒷받침하는 토대입니다.</a:t>
            </a: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4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255742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그럼 이 1,000건의 데이터를 실제로 어떻게 만들었는지, 그 과정을 보여드리겠습니다. 저희는 기획 단계, 설계 단계, 집필 단계라는 세 단계 프로세스로 데이터를 구축했습니다. 각 단계는 하루하루 순서대로 진행되었습니다.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STEP 1,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기획·주제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선정 단계입니다. 2일차에 진행했습니다.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이 단계에서는 주제와 기본 정보를 확정하고,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팀원별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담당 상황을 배정하여 역할표를 완성했습니다. 즉, 무엇을 다룰지 정하고, 누가 어떤 상황을 맡을지 나눈 단계입니다.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STEP 2,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기준·라벨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스키마 설계 단계입니다. 3일차에 진행했습니다.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이 단계에서는 작성 기준과 라벨 스키마를 정리하여,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기준·스키마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문서를 산출했습니다.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STEP 3,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자료조사·데이터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집필 단계입니다. 4일차부터 7일차까지 진행했습니다.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이 단계에서는 담당별로 출처를 확보하고, 파일럿을 작성한 뒤, 데이터를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확대·태그·양산하여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라벨별 200건을 완성했습니다.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(세 단계의 제목(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기획·주제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선정 /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기준·라벨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스키마 설계 /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자료조사·데이터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집필)과 일차(2일차 / 3일차 / 4~7일차)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슬라이드에 적힌 그대로 짚어주세요. STEP 3의 '출처 확보 → 파일럿 작성 →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확대·태그·양산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→ 200건 완성' 순서를 또렷이 전달하면 좋습니다.)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이렇게 기획 단계에서 방향을, 설계 단계에서 기준을, 집필 단계에서 실제 데이터를 만들어 세 단계로 프로세스를 마무리했습니다.</a:t>
            </a: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5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993924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집필 단계에서 지킨 네 가지 작성 원칙을 소개하겠습니다. 큰 원칙은 '질문은 상황 맥락을 충분히 담아 작성하고, 답변은 판단 → 규범 → 예문 순서로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구성한다'는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것입니다. 이 대원칙이 네 가지 세부 원칙으로 나뉩니다.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첫째 원칙입니다.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누가, 누구에게, 어디서 말하는지를 명시하여, 존댓말의 정답을 판단하기 위한 필수 정보를 질문에 담았습니다. 앞서 슬라이드 2에서 말씀드린 '맥락의 핵심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요소'를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문항에 그대로 반영한 것입니다.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둘째 원칙입니다.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한 문항에는 하나의 핵심 질문만 포함하고, 담당 라벨 안에서만 작성하여 라벨 간 중복을 방지했습니다.</a:t>
            </a: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셋째 원칙입니다.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초급 수준의 단순 반복은 피하고, 객체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높임·압존법·간접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인용 등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중고급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혼동 지점을 겨냥했습니다.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넷째 원칙입니다.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답변은 첫 문장에 핵심 판단을 제시하고, 이어서 규범 → 실제 사용 양상 → 예문 순서로 구성했습니다. 학습자가 결론부터 빠르게 파악하고, 필요하면 근거와 예문까지 확인할 수 있는 구조입니다.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(1번(맥락 명시)과 4번(판단 먼저 구조)을 중심으로 강조하세요. 3번의 용어(객체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높임·압존법·간접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인용)는 슬라이드에 적힌 그대로 읽어주면 됩니다.)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6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284348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데이터의 품질을 체계적으로 관리하기 위해, 저희는 난이도와 안전성 스키마를 함께 설계했습니다. 데이터는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난이도 3단계, 안전성 5개 항목, 오류 태그 5개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 분류하여 학습 수준과 품질을 체계적으로 관리했습니다.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 난이도 3단계를 보겠습니다.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낮음 단계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 일상적 존대 수준입니다.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해요체와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하십시오체가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여기에 해당합니다.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보통 단계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주체·객체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높임을 판단하거나 기본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압존법을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적용하는 수준입니다.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높음 단계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 간접 높임, 그리고 복합적인 비즈니스 맥락을 판단해야 하는 수준입니다.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이렇게 세 단계로 나눔으로써 학습 수준을 체계적으로 관리할 수 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난이도와 별개로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안전성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 함께 관리했습니다. 비속어,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차별·편향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그리고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높임법·출처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오류를 항목별로 관리하여, 데이터가 학습 자료로서 갖춰야 할 품질을 확보했습니다.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(난이도 3단계는 슬라이드 10 통계에서 다시 나오므로, 여기서 개념을 정확히 심어두면 이후 흐름이 매끄럽습니다.)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7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043172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규범 기반 데이터라는 정체성을 지키려면, 무엇보다 출처 관리가 엄격해야 합니다. 이 슬라이드에서 그 부분을 말씀드리겠습니다.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 출처의 구성을 보시겠습니다. **국립국어원 84%, 표준국어대사전 5%, 학술 논문 8%,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규정·기타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3%**로 구성했습니다. 즉 대부분의 근거가 공인 규범 자료에서 나왔다는 뜻이며, 이 구성으로 규범 기반 신뢰성을 확보했습니다.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이런 신뢰성을 확보하기 위해 세 가지 원칙을 지켰습니다.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첫째, 출처 필수화입니다. 국립국어원을 우선했습니다.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모든 답변마다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공식·신뢰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출처를 최소 1개 이상 기록했고, 국립국어원 『표준 언어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예절』과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표준국어대사전을 최우선 근거로 삼았습니다.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둘째, 추가 자료 활용입니다. 학술 논문으로 보완했습니다.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학술 논문을 보완적으로 활용하여 규범 자료를 다층적으로 뒷받침하고, 실제 사용 양상을 반영했습니다.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셋째, 원문 복제 금지입니다.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요약·재서술을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원칙으로 삼았습니다.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규범 자료의 원문을 길게 복제하는 것을 금지하고, 내용은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요약·재서술하며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인용은 짧게 하고 출처를 명시했습니다.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('84%'라는 수치와 '출처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필수화·원문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복제 금지' 원칙은 신뢰성의 핵심 근거이므로 자신 있게, 조금 천천히 전달하세요.)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8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720465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아무리 잘 만든 데이터라도 검수를 거치지 않으면 품질을 보증할 수 없습니다. 그래서 저희는 이중 검수 체계를 갖췄습니다. 1차 전담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검수자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1인의 전수 검수와, 2차 작성자 5인의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교차검수로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품질을 이중으로 보증했습니다.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1차 검수입니다.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전담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검수자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1인이 1,000건 전체를 대상으로, 맥락 충실도, 답변 정확성, 출처 적절성, 안전성을 항목별로 점검했습니다.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2차 검수입니다.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작성자 5인이 타 라벨을 200건씩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교차검수하여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문체·형식·라벨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경계·중복을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확인하고, 1차에서 놓친 오류를 보완했습니다.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완료 기준입니다.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두 단계를 모두 통과해야 최종 완료로 인정했습니다. 이 기준으로 1,000건 전체의 품질을 이중으로 보증했습니다.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('전담 1인 전수 검수 + 작성자 5인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교차검수'라는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이중 구조와, '두 단계를 모두 통과해야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완료'라는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기준을 명확히 대비시켜 전달하세요.)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9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50801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이제 완성된 데이터셋의 통계를 숫자로 확인해 보겠습니다. 상단 지표부터 보시면, 총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1,000건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상황별 존댓말 QA,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5개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상황 라벨, 라벨당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200건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그리고 출처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기록률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**100%**입니다. 앞서 말씀으로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설명드린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내용이 여기서 숫자로 그대로 확인됩니다.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아래 두 개의 차트를 보겠습니다.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먼저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라벨별 분포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입니다. 5개 상황이 모두 200건씩으로 균등합니다. 어느 한 상황에도 치우치지 않고 설계 의도대로 균형 있게 구축된 것을 확인하실 수 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다음으로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난이도별 분포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입니다. 보통이 556건으로 가장 많고, 낮음이 259건, 높음이 185건입니다.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(라벨별은 '균등', 난이도별은 '보통이 556건으로 가장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많음'을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짚어주세요. 수치를 화면으로 가리키며 말하면 효과적입니다.)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10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67268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다음은 앞서 말씀드린 검수 과정의 결과입니다. 왼쪽 흐름을 따라가 보겠습니다.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전체 1,000건 데이터를 대상으로, 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1차 전담 검수에서 260건을 수정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했습니다.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수정은 오류 태그와 반려 사유에 기반해 이루어졌습니다.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이어서 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2차 전담 검수에서 37건을 수정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 뒤,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데이터를 최종 취합했습니다.</a:t>
            </a:r>
            <a:br>
              <a:rPr lang="en-US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오른쪽 차트는 상황 라벨별 1차 검수 결과입니다. 라벨별 수정 건수를 보면 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가족·친족이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91건으로 가장 많고, 군대 71건,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직장·비즈니스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41건,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학교·학원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31건, 서비스업 26건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순입니다.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(왼쪽 흐름의 '260건 → 37건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수정'을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순서대로 짚고, 오른쪽 차트는 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가족·친족이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91건으로 가장 많다는 점을 언급하세요.)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11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200469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지금까지 데이터를 어떻게 만들었는지 말씀드렸는데요. 이제 실제 데이터가 어떤 모습인지, 세 가지 대표 샘플을 직접 보여드리겠습니다.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 번째, 서비스업 사례입니다. </a:t>
            </a:r>
            <a:endParaRPr lang="en-US" altLang="ko-KR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'-시-'의 높임 대상 문제이고, 난이도는 보통입니다.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질문은 이렇습니다. "콜센터 상담원이 '고객님, 오류 문구 확인되시나요?'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라고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묻는 것은 사물 존칭인가요?" 답변은 이렇습니다. 사물 존칭이 아닙니다. 여기서 '-시-'는 오류 문구가 아니라, 확인하는 주체인 고객을 높이는 기능을 합니다. 그리고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확인되다'는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한 단어이므로 붙여 씁니다.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예문은 "고객님, 오류 문구가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확인되시나요?"입니다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출처는 국립국어원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온라인가나다입니다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두 번째,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학교·학원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사례입니다. 교수 호칭 문제이고, 난이도는 낮음입니다.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질문은 이렇습니다. "지도교수의 이름이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김민수'라는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것을 알고 있습니다. '김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교수님'이라고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부르면 되나요, 아니면 그냥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교수님'이라고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해야 하나요?" 답변은 이렇습니다. 학생이 교수를 직접 부를 때는 "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교수님"이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가장 표준적입니다.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성+직함+님'은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주로 제3자를 지칭하거나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동료·상급자가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사용하는 방식입니다.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예문은 "교수님, 질문이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있습니다"입니다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출처는 국립국어원 『표준 언어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예절』입니다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 번째, </a:t>
            </a:r>
            <a:r>
              <a:rPr lang="ko-KR" altLang="ko-KR" sz="1200" b="1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가족·친족</a:t>
            </a:r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사례입니다. 특수 높임 어휘 문제이고, 난이도는 보통입니다.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질문은 이렇습니다. "부모님이 편찮으실 때 '어디가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아프세요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?' 대신 써야 할 높임 표현이 있나요?" 답변은 이렇습니다.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아프다'의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높임말인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편찮으시다'를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쓰는 것이 더 예의 바릅니다. 다만 '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아프세요'도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문법적으로 틀린 표현은 아닙니다.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예문은 "어머니, 요즘 어디 편찮으신 데는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없으세요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?"입니다. 출처는 표준국어대사전입니다.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(서비스업 사례를 대표로 자세히 풀고, 나머지 둘은 결론 중심으로 넘어가도 좋습니다. 예문은 톤을 살짝 바꿔 실제 대화처럼 읽어주면 전달이 좋습니다.)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12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7947521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ko-KR" dirty="0"/>
              <a:t>(</a:t>
            </a:r>
            <a:r>
              <a:rPr kumimoji="1" lang="ko-KR" altLang="en-US" dirty="0"/>
              <a:t>똑같이 데이터 예시 설명하고 난 뒤</a:t>
            </a:r>
            <a:r>
              <a:rPr kumimoji="1" lang="en-US" altLang="ko-KR" dirty="0"/>
              <a:t>)</a:t>
            </a:r>
          </a:p>
          <a:p>
            <a:endParaRPr kumimoji="1" lang="en-US" altLang="ko-KR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세 사례에서 공통적으로 확인하실 수 있듯이, 저희 데이터는 정답만 제시하는 것이 아니라,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판단의 근거와 예문, 그리고 출처까지 함께 제공합니다. 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앞서 말씀드린 '판단 → 규범 →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예문'이라는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답변 구성 원칙이 실제로 적용된 모습입니다.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13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6900097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마지막으로 성과와 활용 방안을 말씀드리겠습니다. 저희는 1,000건 구축과 100% 검수 완료를 바탕으로, 교육 현장과 AI 서비스 활용 가능성까지 확인했습니다. 세 가지로 정리하겠습니다.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첫째,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실제 의사소통 맥락을 반영한 상황별 존댓말 질의응답 데이터를 구축했습니다.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둘째,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전수·교차검수를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100% 완료했고, 1,000건 전체에 동일한 기준을 적용했습니다.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셋째,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이 데이터는 한국어 교육 자료로 활용할 수 있을 뿐 아니라, AI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챗봇의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답변 학습 자료로도 활용할 수 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정리하면, 저희 데이터는 상황에 따라 달라지는 한국어 존댓말을 규범에 근거해 정리한 결과물로, 사람의 학습과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AI의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학습 양쪽에 활용할 수 있습니다.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(세 성과 중 '활용 가능성(교육 + AI)'</a:t>
            </a:r>
            <a:r>
              <a:rPr lang="ko-KR" altLang="ko-KR" sz="1200" b="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</a:t>
            </a:r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힘을 실어 마무리하세요.)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14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3882804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 팀 존댓말연구소의 발표를 마치겠습니다. 끝까지 경청해 주셔서 감사합니다.</a:t>
            </a:r>
            <a:endParaRPr lang="en-US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지금부터는 질문과 의견을 자유롭게 나눠 주시면 성심껏 </a:t>
            </a:r>
            <a:r>
              <a:rPr lang="ko-KR" altLang="ko-KR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답변드리겠습니다</a:t>
            </a:r>
            <a:r>
              <a:rPr lang="ko-KR" altLang="ko-K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감사합니다.</a:t>
            </a:r>
            <a:endParaRPr lang="en-US" altLang="ko-KR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ko-KR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(가볍게 목례하고 질의응답으로 자연스럽게 넘어가세요.)</a:t>
            </a:r>
            <a:endParaRPr lang="ko-KR" altLang="ko-K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C21CA5-B6EA-244D-9F13-BD2056395788}" type="slidenum">
              <a:rPr kumimoji="1" lang="ko-KR" altLang="en-US" smtClean="0"/>
              <a:t>15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896738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9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9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1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4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18" Type="http://schemas.openxmlformats.org/officeDocument/2006/relationships/image" Target="../media/image52.png"/><Relationship Id="rId3" Type="http://schemas.openxmlformats.org/officeDocument/2006/relationships/image" Target="../media/image38.png"/><Relationship Id="rId7" Type="http://schemas.openxmlformats.org/officeDocument/2006/relationships/image" Target="../media/image9.pn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0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5.png"/><Relationship Id="rId5" Type="http://schemas.openxmlformats.org/officeDocument/2006/relationships/image" Target="../media/image40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19" Type="http://schemas.openxmlformats.org/officeDocument/2006/relationships/image" Target="../media/image53.png"/><Relationship Id="rId4" Type="http://schemas.openxmlformats.org/officeDocument/2006/relationships/image" Target="../media/image39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9.png"/><Relationship Id="rId3" Type="http://schemas.openxmlformats.org/officeDocument/2006/relationships/image" Target="../media/image38.png"/><Relationship Id="rId7" Type="http://schemas.openxmlformats.org/officeDocument/2006/relationships/image" Target="../media/image9.png"/><Relationship Id="rId12" Type="http://schemas.openxmlformats.org/officeDocument/2006/relationships/image" Target="../media/image5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57.png"/><Relationship Id="rId5" Type="http://schemas.openxmlformats.org/officeDocument/2006/relationships/image" Target="../media/image40.png"/><Relationship Id="rId10" Type="http://schemas.openxmlformats.org/officeDocument/2006/relationships/image" Target="../media/image17.png"/><Relationship Id="rId4" Type="http://schemas.openxmlformats.org/officeDocument/2006/relationships/image" Target="../media/image39.png"/><Relationship Id="rId9" Type="http://schemas.openxmlformats.org/officeDocument/2006/relationships/image" Target="../media/image5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9.png"/><Relationship Id="rId4" Type="http://schemas.openxmlformats.org/officeDocument/2006/relationships/image" Target="../media/image6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9.png"/><Relationship Id="rId4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0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9.png"/><Relationship Id="rId10" Type="http://schemas.openxmlformats.org/officeDocument/2006/relationships/image" Target="../media/image71.png"/><Relationship Id="rId4" Type="http://schemas.openxmlformats.org/officeDocument/2006/relationships/image" Target="../media/image61.png"/><Relationship Id="rId9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5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33100" y="-12700"/>
            <a:ext cx="13741400" cy="13741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93700" y="4254500"/>
            <a:ext cx="14541500" cy="100965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921327" y="10045700"/>
            <a:ext cx="6324600" cy="43942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65300" y="3606800"/>
            <a:ext cx="14351000" cy="2705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765300" y="2044700"/>
            <a:ext cx="17665700" cy="1841500"/>
          </a:xfrm>
          <a:prstGeom prst="rect">
            <a:avLst/>
          </a:prstGeom>
        </p:spPr>
        <p:txBody>
          <a:bodyPr lIns="0" tIns="77548" rIns="0" bIns="0" rtlCol="0" anchor="t"/>
          <a:lstStyle/>
          <a:p>
            <a:pPr lvl="0" algn="l">
              <a:lnSpc>
                <a:spcPct val="106240"/>
              </a:lnSpc>
            </a:pPr>
            <a:r>
              <a:rPr lang="ko-KR" altLang="en-US" sz="10176" b="0" i="0" u="none" strike="noStrike" spc="-4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한국어 학습자를 위한 </a:t>
            </a:r>
            <a:r>
              <a:rPr lang="en-US" sz="10176" b="0" i="0" u="none" strike="noStrike" spc="-4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상황별</a:t>
            </a:r>
            <a:r>
              <a:rPr lang="en-US" sz="10176" b="0" i="0" u="none" strike="noStrike" spc="-4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10176" b="0" i="0" u="none" strike="noStrike" spc="-4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존댓말</a:t>
            </a:r>
            <a:endParaRPr lang="en-US" sz="10176" b="0" i="0" u="none" strike="noStrike" spc="-400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9735800" y="11938000"/>
            <a:ext cx="3860800" cy="609600"/>
          </a:xfrm>
          <a:prstGeom prst="rect">
            <a:avLst/>
          </a:prstGeom>
        </p:spPr>
        <p:txBody>
          <a:bodyPr lIns="0" tIns="20845" rIns="0" bIns="20845" rtlCol="0" anchor="ctr"/>
          <a:lstStyle/>
          <a:p>
            <a:pPr lvl="0" algn="r">
              <a:lnSpc>
                <a:spcPct val="107899"/>
              </a:lnSpc>
            </a:pPr>
            <a:r>
              <a:rPr lang="en-US" sz="3282" b="0" i="0" u="none" strike="noStrike" dirty="0" err="1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팀</a:t>
            </a:r>
            <a:r>
              <a:rPr lang="en-US" sz="3282" b="0" i="0" u="none" strike="noStrike" dirty="0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 </a:t>
            </a:r>
            <a:r>
              <a:rPr lang="en-US" sz="3282" b="0" i="0" u="none" strike="noStrike" dirty="0" err="1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존댓말연구소</a:t>
            </a:r>
            <a:endParaRPr lang="en-US" sz="3282" b="0" i="0" u="none" strike="noStrike" dirty="0">
              <a:solidFill>
                <a:srgbClr val="FFFFFF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9799300" y="749300"/>
            <a:ext cx="3784600" cy="622300"/>
          </a:xfrm>
          <a:prstGeom prst="rect">
            <a:avLst/>
          </a:prstGeom>
        </p:spPr>
        <p:txBody>
          <a:bodyPr lIns="0" tIns="41853" rIns="0" bIns="41853" rtlCol="0" anchor="ctr"/>
          <a:lstStyle/>
          <a:p>
            <a:pPr lvl="0" algn="r">
              <a:lnSpc>
                <a:spcPct val="99600"/>
              </a:lnSpc>
            </a:pPr>
            <a:r>
              <a:rPr lang="en-US" sz="3295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2026-07</a:t>
            </a:r>
            <a:r>
              <a:rPr lang="en-US" altLang="ko-KR" sz="3295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-29</a:t>
            </a:r>
            <a:endParaRPr lang="en-US" sz="3295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24000" y="9753600"/>
            <a:ext cx="4343400" cy="9779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714500" y="-8140700"/>
            <a:ext cx="3975100" cy="36779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14800" y="10134600"/>
            <a:ext cx="1295400" cy="2159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095500" y="9931400"/>
            <a:ext cx="30607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6160"/>
              </a:lnSpc>
            </a:pPr>
            <a:r>
              <a:rPr lang="en-US" sz="3304" b="0" i="0" u="none" strike="noStrike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Start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65300" y="11214100"/>
            <a:ext cx="9232900" cy="1257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6160"/>
              </a:lnSpc>
            </a:pPr>
            <a:r>
              <a:rPr lang="en-US" sz="3304" b="0" i="0" u="none" strike="noStrike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한국어 중고급 외국인 학습자를 위한 규범 기반 존댓말 학습 QA데이터 1,000건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00200" y="1066800"/>
            <a:ext cx="27647900" cy="126619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965788" y="25400"/>
            <a:ext cx="27647900" cy="12661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040512" y="4098925"/>
            <a:ext cx="18897600" cy="482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존댓말의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적절성은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화자와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청자의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관계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및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대화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환경에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따라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달라지므로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,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맥락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없이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정답을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판단할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수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없습니다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25800" y="2178685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배경과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문제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정의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6866095" y="8896350"/>
            <a:ext cx="4127500" cy="50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13785861" y="8896350"/>
            <a:ext cx="4127500" cy="508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3640428" y="7252970"/>
            <a:ext cx="5092700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누가</a:t>
            </a:r>
            <a:r>
              <a:rPr lang="en-US" sz="36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, </a:t>
            </a: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누구에게</a:t>
            </a:r>
            <a:r>
              <a:rPr lang="en-US" sz="36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, </a:t>
            </a: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어디서</a:t>
            </a:r>
            <a:endParaRPr lang="en-US" sz="3600" b="0" i="0" u="none" strike="noStrike" spc="-100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3640428" y="9310370"/>
            <a:ext cx="5033825" cy="176149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누가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누구에게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어디서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말하는지의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상황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정보가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정답을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결정</a:t>
            </a:r>
            <a:endParaRPr lang="en-US" sz="28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3640428" y="6719570"/>
            <a:ext cx="3061508" cy="495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맥락의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핵심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요소</a:t>
            </a:r>
            <a:endParaRPr lang="en-US" sz="28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9927602" y="7252970"/>
            <a:ext cx="5619921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상황별</a:t>
            </a:r>
            <a:r>
              <a:rPr lang="en-US" sz="36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미묘한</a:t>
            </a:r>
            <a:r>
              <a:rPr lang="en-US" sz="36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차이와</a:t>
            </a:r>
            <a:r>
              <a:rPr lang="en-US" sz="36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6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예외</a:t>
            </a:r>
            <a:endParaRPr lang="en-US" sz="3600" b="0" i="0" u="none" strike="noStrike" spc="-100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927603" y="9310370"/>
            <a:ext cx="5060950" cy="199009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기본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존대는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알지만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상황별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미묘한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차이와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예외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규칙을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구분하지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못하는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점이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학습자의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주요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혼동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지점</a:t>
            </a:r>
            <a:endParaRPr lang="en-US" sz="28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9927602" y="6719570"/>
            <a:ext cx="3202751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중고급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학습의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난점</a:t>
            </a:r>
            <a:endParaRPr lang="en-US" sz="28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6850383" y="7199630"/>
            <a:ext cx="6819877" cy="596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질문만으로</a:t>
            </a:r>
            <a:r>
              <a:rPr lang="en-US" sz="32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2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관계와</a:t>
            </a:r>
            <a:r>
              <a:rPr lang="en-US" sz="32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2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장면</a:t>
            </a:r>
            <a:r>
              <a:rPr lang="en-US" sz="3200" b="0" i="0" u="none" strike="noStrike" spc="-1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200" b="0" i="0" u="none" strike="noStrike" spc="-1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파악</a:t>
            </a:r>
            <a:endParaRPr lang="en-US" sz="3200" b="0" i="0" u="none" strike="noStrike" spc="-100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7002783" y="9257030"/>
            <a:ext cx="5909457" cy="181483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32800"/>
              </a:lnSpc>
            </a:pP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질문만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읽어도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관계와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장면이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파악되도록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맥락을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충분히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담아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실제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학습에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즉시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활용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가능하게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구성</a:t>
            </a:r>
            <a:endParaRPr lang="en-US" sz="28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6875784" y="6704330"/>
            <a:ext cx="2946452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설계</a:t>
            </a: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2800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철학</a:t>
            </a:r>
            <a:endParaRPr lang="en-US" sz="28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:a16="http://schemas.microsoft.com/office/drawing/2014/main" id="{27B4A36C-FFFB-03DF-EDAF-3587799077EF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7100" y="1816100"/>
            <a:ext cx="16256000" cy="123571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957300" y="5689600"/>
            <a:ext cx="10731500" cy="8305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altLang="ko-KR" sz="2266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03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151717B4-411B-F63B-FFF2-A21E9B0064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4626" y="1880870"/>
            <a:ext cx="20527447" cy="112585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10795000" cy="9652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</a:t>
            </a:r>
            <a:r>
              <a:rPr lang="en-US" altLang="ko-KR" sz="2266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4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3213100" y="2578734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목표와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데이터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규모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34325" y="7759700"/>
            <a:ext cx="12065000" cy="18796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594725" y="5791200"/>
            <a:ext cx="11404600" cy="1828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31125" y="9817100"/>
            <a:ext cx="12319000" cy="18796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200000">
            <a:off x="7083425" y="6743700"/>
            <a:ext cx="1879600" cy="8039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7032625" y="5880100"/>
            <a:ext cx="1854200" cy="56515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6200000">
            <a:off x="7045325" y="4953000"/>
            <a:ext cx="1828800" cy="35052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6867525" y="6502400"/>
            <a:ext cx="21209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6" b="0" i="0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학습 대상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105525" y="8432800"/>
            <a:ext cx="36449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6" b="0" i="0" u="none" strike="noStrike" dirty="0" err="1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데이터</a:t>
            </a:r>
            <a:r>
              <a:rPr lang="en-US" sz="3006" b="0" i="0" u="none" strike="noStrike" dirty="0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006" b="0" i="0" u="none" strike="noStrike" dirty="0" err="1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규모</a:t>
            </a:r>
            <a:endParaRPr lang="en-US" sz="3006" b="0" i="0" u="none" strike="noStrike" dirty="0">
              <a:solidFill>
                <a:srgbClr val="00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797040" y="10511789"/>
            <a:ext cx="21336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6" b="0" i="0" u="none" strike="noStrike" dirty="0" err="1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규범</a:t>
            </a:r>
            <a:r>
              <a:rPr lang="en-US" sz="3006" b="0" i="0" u="none" strike="noStrike" dirty="0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3006" b="0" i="0" u="none" strike="noStrike" dirty="0" err="1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기준</a:t>
            </a:r>
            <a:endParaRPr lang="en-US" sz="3006" b="0" i="0" u="none" strike="noStrike" dirty="0">
              <a:solidFill>
                <a:srgbClr val="00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9750425" y="6486526"/>
            <a:ext cx="9601200" cy="53022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한국어 </a:t>
            </a:r>
            <a:r>
              <a:rPr lang="ko-KR" alt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중고급</a:t>
            </a:r>
            <a:r>
              <a:rPr lang="ko-KR" alt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학습자</a:t>
            </a:r>
            <a:endParaRPr lang="en-US" sz="3200" b="0" i="0" u="none" strike="noStrike" dirty="0">
              <a:solidFill>
                <a:schemeClr val="bg1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9788525" y="8242300"/>
            <a:ext cx="8940801" cy="952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총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1,000건의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질문-답변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데이터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</a:p>
          <a:p>
            <a:pPr lvl="0" algn="l">
              <a:lnSpc>
                <a:spcPct val="116199"/>
              </a:lnSpc>
            </a:pP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5개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상황</a:t>
            </a:r>
            <a:r>
              <a:rPr lang="ko-KR" alt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로 각 </a:t>
            </a:r>
            <a:r>
              <a:rPr lang="en-US" altLang="ko-KR" sz="3200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200</a:t>
            </a:r>
            <a:r>
              <a:rPr lang="ko-KR" altLang="en-US" sz="3200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건씩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균등하게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ko-KR" alt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구축</a:t>
            </a:r>
            <a:endParaRPr lang="en-US" sz="3200" b="0" i="0" u="none" strike="noStrike" dirty="0">
              <a:solidFill>
                <a:schemeClr val="bg1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9750425" y="10442575"/>
            <a:ext cx="9220200" cy="62864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공식・</a:t>
            </a:r>
            <a:r>
              <a:rPr lang="ko-KR" altLang="en-US" sz="3200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학술</a:t>
            </a:r>
            <a:r>
              <a:rPr lang="ko-KR" altLang="en-US" sz="3200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자료에 기반한 규범 중심 질의응답</a:t>
            </a:r>
            <a:endParaRPr lang="en-US" sz="3200" b="0" i="0" u="none" strike="noStrike" dirty="0">
              <a:solidFill>
                <a:schemeClr val="bg1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4" name="TextBox 7">
            <a:extLst>
              <a:ext uri="{FF2B5EF4-FFF2-40B4-BE49-F238E27FC236}">
                <a16:creationId xmlns:a16="http://schemas.microsoft.com/office/drawing/2014/main" id="{3FFC7891-ED9A-CC12-D568-26ABE9C2E7FD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96348F-5511-64CF-1A92-8CABD88BE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06E99A1-625F-D981-272A-B6A4748C150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7640" y="4991100"/>
            <a:ext cx="24676100" cy="85979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E4205977-A680-4E78-800C-6428D73F53D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90500" y="8089900"/>
            <a:ext cx="24777700" cy="584200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12D5FDD6-B80A-9D96-BC86-50CDEE41771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64D25EF2-51B1-C353-8E86-753D95C2D990}"/>
              </a:ext>
            </a:extLst>
          </p:cNvPr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</a:t>
            </a:r>
            <a:r>
              <a:rPr lang="en-US" altLang="ko-KR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5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8B378B37-099C-B938-4B6E-EDB3865C8443}"/>
              </a:ext>
            </a:extLst>
          </p:cNvPr>
          <p:cNvSpPr txBox="1"/>
          <p:nvPr/>
        </p:nvSpPr>
        <p:spPr>
          <a:xfrm>
            <a:off x="3309473" y="2139485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데이터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구축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프로세스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12CE8206-197F-105D-D956-36DFC15915A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10000"/>
          </a:blip>
          <a:stretch>
            <a:fillRect/>
          </a:stretch>
        </p:blipFill>
        <p:spPr>
          <a:xfrm>
            <a:off x="4051300" y="10414000"/>
            <a:ext cx="5562600" cy="1104900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BB14B59A-737D-65F0-3F4F-9874885DE61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alphaModFix amt="10000"/>
          </a:blip>
          <a:stretch>
            <a:fillRect/>
          </a:stretch>
        </p:blipFill>
        <p:spPr>
          <a:xfrm>
            <a:off x="9410700" y="10414000"/>
            <a:ext cx="5562600" cy="1104900"/>
          </a:xfrm>
          <a:prstGeom prst="rect">
            <a:avLst/>
          </a:prstGeom>
        </p:spPr>
      </p:pic>
      <p:sp>
        <p:nvSpPr>
          <p:cNvPr id="13" name="TextBox 13">
            <a:extLst>
              <a:ext uri="{FF2B5EF4-FFF2-40B4-BE49-F238E27FC236}">
                <a16:creationId xmlns:a16="http://schemas.microsoft.com/office/drawing/2014/main" id="{715AFE2D-7BDF-01F5-9B44-4D4540C56921}"/>
              </a:ext>
            </a:extLst>
          </p:cNvPr>
          <p:cNvSpPr txBox="1"/>
          <p:nvPr/>
        </p:nvSpPr>
        <p:spPr>
          <a:xfrm>
            <a:off x="4381500" y="10617200"/>
            <a:ext cx="4457700" cy="698500"/>
          </a:xfrm>
          <a:prstGeom prst="rect">
            <a:avLst/>
          </a:prstGeom>
        </p:spPr>
        <p:txBody>
          <a:bodyPr lIns="0" tIns="23706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3733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기획 단계</a:t>
            </a:r>
          </a:p>
        </p:txBody>
      </p:sp>
      <p:pic>
        <p:nvPicPr>
          <p:cNvPr id="14" name="Picture 14">
            <a:extLst>
              <a:ext uri="{FF2B5EF4-FFF2-40B4-BE49-F238E27FC236}">
                <a16:creationId xmlns:a16="http://schemas.microsoft.com/office/drawing/2014/main" id="{BCF2E2A5-ED63-867A-BFE4-121B8423C5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alphaModFix amt="10000"/>
          </a:blip>
          <a:stretch>
            <a:fillRect/>
          </a:stretch>
        </p:blipFill>
        <p:spPr>
          <a:xfrm>
            <a:off x="14782800" y="10414000"/>
            <a:ext cx="5562600" cy="1104900"/>
          </a:xfrm>
          <a:prstGeom prst="rect">
            <a:avLst/>
          </a:prstGeom>
        </p:spPr>
      </p:pic>
      <p:sp>
        <p:nvSpPr>
          <p:cNvPr id="15" name="TextBox 15">
            <a:extLst>
              <a:ext uri="{FF2B5EF4-FFF2-40B4-BE49-F238E27FC236}">
                <a16:creationId xmlns:a16="http://schemas.microsoft.com/office/drawing/2014/main" id="{E68B8D9E-CD40-7E34-2AD8-86ADF8D382ED}"/>
              </a:ext>
            </a:extLst>
          </p:cNvPr>
          <p:cNvSpPr txBox="1"/>
          <p:nvPr/>
        </p:nvSpPr>
        <p:spPr>
          <a:xfrm>
            <a:off x="9906000" y="10617200"/>
            <a:ext cx="4572000" cy="698500"/>
          </a:xfrm>
          <a:prstGeom prst="rect">
            <a:avLst/>
          </a:prstGeom>
        </p:spPr>
        <p:txBody>
          <a:bodyPr lIns="0" tIns="23706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3733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설계 단계</a:t>
            </a: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B359B6BC-2AE3-6E58-5CF3-9D8301B26C7E}"/>
              </a:ext>
            </a:extLst>
          </p:cNvPr>
          <p:cNvSpPr txBox="1"/>
          <p:nvPr/>
        </p:nvSpPr>
        <p:spPr>
          <a:xfrm>
            <a:off x="15265400" y="10617200"/>
            <a:ext cx="4699000" cy="698500"/>
          </a:xfrm>
          <a:prstGeom prst="rect">
            <a:avLst/>
          </a:prstGeom>
        </p:spPr>
        <p:txBody>
          <a:bodyPr lIns="0" tIns="23706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3733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집필 단계</a:t>
            </a:r>
          </a:p>
        </p:txBody>
      </p:sp>
      <p:pic>
        <p:nvPicPr>
          <p:cNvPr id="17" name="Picture 17">
            <a:extLst>
              <a:ext uri="{FF2B5EF4-FFF2-40B4-BE49-F238E27FC236}">
                <a16:creationId xmlns:a16="http://schemas.microsoft.com/office/drawing/2014/main" id="{367AEB30-6DE4-D81C-ED45-B6D8A25AB57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38600" y="8407400"/>
            <a:ext cx="5105400" cy="1778000"/>
          </a:xfrm>
          <a:prstGeom prst="rect">
            <a:avLst/>
          </a:prstGeom>
        </p:spPr>
      </p:pic>
      <p:pic>
        <p:nvPicPr>
          <p:cNvPr id="18" name="Picture 18">
            <a:extLst>
              <a:ext uri="{FF2B5EF4-FFF2-40B4-BE49-F238E27FC236}">
                <a16:creationId xmlns:a16="http://schemas.microsoft.com/office/drawing/2014/main" id="{F117B6AD-85C6-6B76-8CC7-328F1C5FC679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410700" y="8051800"/>
            <a:ext cx="5105400" cy="2133600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F52C54DF-D54B-29FB-4CF8-E7467353334B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744700" y="7518400"/>
            <a:ext cx="5359400" cy="2667000"/>
          </a:xfrm>
          <a:prstGeom prst="rect">
            <a:avLst/>
          </a:prstGeom>
        </p:spPr>
      </p:pic>
      <p:sp>
        <p:nvSpPr>
          <p:cNvPr id="20" name="TextBox 20">
            <a:extLst>
              <a:ext uri="{FF2B5EF4-FFF2-40B4-BE49-F238E27FC236}">
                <a16:creationId xmlns:a16="http://schemas.microsoft.com/office/drawing/2014/main" id="{CEE3616C-8C4F-F633-4384-D10E85AC1179}"/>
              </a:ext>
            </a:extLst>
          </p:cNvPr>
          <p:cNvSpPr txBox="1"/>
          <p:nvPr/>
        </p:nvSpPr>
        <p:spPr>
          <a:xfrm>
            <a:off x="4267200" y="8610600"/>
            <a:ext cx="4635500" cy="1358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36950"/>
              </a:lnSpc>
            </a:pP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STEP 1 (2일차) —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기획·주제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선정</a:t>
            </a:r>
            <a:endParaRPr lang="en-US" sz="2213" b="0" i="0" u="none" strike="noStrike" spc="-200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  <a:p>
            <a:pPr lvl="0" algn="ctr">
              <a:lnSpc>
                <a:spcPct val="136950"/>
              </a:lnSpc>
            </a:pP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주제·기본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정보를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확정하고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팀원별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담당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상황을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배정하여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역할표를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2213" b="0" i="0" u="none" strike="noStrike" spc="-2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완성했습니다</a:t>
            </a:r>
            <a:r>
              <a:rPr lang="en-US" sz="2213" b="0" i="0" u="none" strike="noStrike" spc="-2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.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95DF4544-D10C-9F00-C03C-096A6486715E}"/>
              </a:ext>
            </a:extLst>
          </p:cNvPr>
          <p:cNvSpPr txBox="1"/>
          <p:nvPr/>
        </p:nvSpPr>
        <p:spPr>
          <a:xfrm>
            <a:off x="9626600" y="8445500"/>
            <a:ext cx="4673600" cy="1358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36950"/>
              </a:lnSpc>
            </a:pPr>
            <a:r>
              <a:rPr lang="en-US" sz="2213" b="0" i="0" u="none" strike="noStrike" spc="-20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STEP 2 (3일차) — 기준·라벨 스키마 설계</a:t>
            </a:r>
          </a:p>
          <a:p>
            <a:pPr lvl="0" algn="ctr">
              <a:lnSpc>
                <a:spcPct val="136950"/>
              </a:lnSpc>
            </a:pPr>
            <a:r>
              <a:rPr lang="en-US" sz="2213" b="0" i="0" u="none" strike="noStrike" spc="-20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작성 기준과 라벨 스키마를 정리하여 기준·스키마 문서를 산출했습니다.</a:t>
            </a:r>
          </a:p>
        </p:txBody>
      </p:sp>
      <p:sp>
        <p:nvSpPr>
          <p:cNvPr id="22" name="TextBox 22">
            <a:extLst>
              <a:ext uri="{FF2B5EF4-FFF2-40B4-BE49-F238E27FC236}">
                <a16:creationId xmlns:a16="http://schemas.microsoft.com/office/drawing/2014/main" id="{D0A3B118-62D2-93E3-0A48-89D12C393866}"/>
              </a:ext>
            </a:extLst>
          </p:cNvPr>
          <p:cNvSpPr txBox="1"/>
          <p:nvPr/>
        </p:nvSpPr>
        <p:spPr>
          <a:xfrm>
            <a:off x="14973300" y="8204200"/>
            <a:ext cx="5003800" cy="12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36950"/>
              </a:lnSpc>
            </a:pPr>
            <a:r>
              <a:rPr lang="en-US" sz="2116" b="0" i="0" u="none" strike="noStrike" spc="-20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STEP 3 (4–7일차) — 자료조사·데이터 집필</a:t>
            </a:r>
          </a:p>
          <a:p>
            <a:pPr lvl="0" algn="ctr">
              <a:lnSpc>
                <a:spcPct val="136950"/>
              </a:lnSpc>
            </a:pPr>
            <a:r>
              <a:rPr lang="en-US" sz="2116" b="0" i="0" u="none" strike="noStrike" spc="-20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담당별 출처를 확보하고 파일럿 작성 후 데이터를 확대·태그·양산하여 라벨별 200건을 완성했습니다.</a:t>
            </a:r>
          </a:p>
        </p:txBody>
      </p:sp>
      <p:pic>
        <p:nvPicPr>
          <p:cNvPr id="23" name="Picture 23">
            <a:extLst>
              <a:ext uri="{FF2B5EF4-FFF2-40B4-BE49-F238E27FC236}">
                <a16:creationId xmlns:a16="http://schemas.microsoft.com/office/drawing/2014/main" id="{CB51C2D4-5746-3D52-7BDF-A4314B160FB1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0101256">
            <a:off x="8229600" y="7848600"/>
            <a:ext cx="1041400" cy="482600"/>
          </a:xfrm>
          <a:prstGeom prst="rect">
            <a:avLst/>
          </a:prstGeom>
        </p:spPr>
      </p:pic>
      <p:pic>
        <p:nvPicPr>
          <p:cNvPr id="24" name="Picture 24">
            <a:extLst>
              <a:ext uri="{FF2B5EF4-FFF2-40B4-BE49-F238E27FC236}">
                <a16:creationId xmlns:a16="http://schemas.microsoft.com/office/drawing/2014/main" id="{5A92285C-A3F0-CCFA-B671-83B2F5E062AF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0101256">
            <a:off x="13716000" y="7416800"/>
            <a:ext cx="1041400" cy="482600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E43F25FE-3213-88AA-833E-A43B5018D3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6618" y="4306105"/>
            <a:ext cx="22370764" cy="8096715"/>
          </a:xfrm>
          <a:prstGeom prst="rect">
            <a:avLst/>
          </a:prstGeom>
        </p:spPr>
      </p:pic>
      <p:sp>
        <p:nvSpPr>
          <p:cNvPr id="26" name="TextBox 7">
            <a:extLst>
              <a:ext uri="{FF2B5EF4-FFF2-40B4-BE49-F238E27FC236}">
                <a16:creationId xmlns:a16="http://schemas.microsoft.com/office/drawing/2014/main" id="{260898FF-5EE1-1083-2666-6132D778F3C3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11214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9720" y="5200650"/>
            <a:ext cx="24676100" cy="85979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0" y="7823200"/>
            <a:ext cx="24777700" cy="5842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</a:t>
            </a:r>
            <a:r>
              <a:rPr lang="en-US" altLang="ko-KR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6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660650" y="5026025"/>
            <a:ext cx="18897600" cy="482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질문은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상황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맥락을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충분히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담아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작성하고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,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답변은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판단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→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규범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→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예문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순서로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구성했습니다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187700" y="2514600"/>
            <a:ext cx="17995900" cy="13970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데이터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작성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원칙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01850" y="6762750"/>
            <a:ext cx="20015200" cy="45085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4432300" y="495300"/>
            <a:ext cx="15354300" cy="1817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sp>
        <p:nvSpPr>
          <p:cNvPr id="13" name="TextBox 13"/>
          <p:cNvSpPr txBox="1"/>
          <p:nvPr/>
        </p:nvSpPr>
        <p:spPr>
          <a:xfrm>
            <a:off x="4673600" y="7239000"/>
            <a:ext cx="17995900" cy="558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누가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누구에게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어디서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말하는지를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명시하여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존댓말의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정답을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판단하기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위한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필수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정보를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제공합니다</a:t>
            </a: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597400" y="8229600"/>
            <a:ext cx="18681700" cy="558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한 문항에는 하나의 핵심 질문만 포함하고, 담당 라벨 안에서만 작성하여 라벨 간 중복을 방지했습니다.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597400" y="9220200"/>
            <a:ext cx="16776700" cy="558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초급 수준의 단순 반복은 피하고, 객체 높임·압존법·간접 인용 등 중고급 혼동 지점을 겨냥했습니다.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4597400" y="10363200"/>
            <a:ext cx="16090900" cy="546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첫 문장에 핵심 판단을 제시하고, 규범 → 실제 사용 양상 → 예문 순서로 답변을 구성했습니다.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45000" y="8001000"/>
            <a:ext cx="15976600" cy="508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21200" y="8991600"/>
            <a:ext cx="15976600" cy="508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21200" y="10058400"/>
            <a:ext cx="15976600" cy="508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3759200" y="7239000"/>
            <a:ext cx="8128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01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759200" y="8229600"/>
            <a:ext cx="8128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02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759200" y="9220200"/>
            <a:ext cx="8128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03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759200" y="10287000"/>
            <a:ext cx="812800" cy="457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800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04</a:t>
            </a:r>
          </a:p>
        </p:txBody>
      </p:sp>
      <p:sp>
        <p:nvSpPr>
          <p:cNvPr id="25" name="TextBox 7">
            <a:extLst>
              <a:ext uri="{FF2B5EF4-FFF2-40B4-BE49-F238E27FC236}">
                <a16:creationId xmlns:a16="http://schemas.microsoft.com/office/drawing/2014/main" id="{210EA1F8-B475-55EE-80AA-D18F324C15C7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-82550" y="-82550"/>
            <a:ext cx="10795000" cy="96520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</a:t>
            </a:r>
            <a:r>
              <a:rPr lang="en-US" altLang="ko-KR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7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743200" y="4683760"/>
            <a:ext cx="18897600" cy="482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데이터는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난이도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3단계,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안전성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5개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항목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,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오류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태그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5개로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분류하여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학습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수준과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품질을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체계적으로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관리했습니다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200400" y="236474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난이도·안전성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스키마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37200" y="7632700"/>
            <a:ext cx="12890500" cy="762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13400" y="8178800"/>
            <a:ext cx="558800" cy="5588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37200" y="9207500"/>
            <a:ext cx="12890500" cy="762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13400" y="9753600"/>
            <a:ext cx="558800" cy="5588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37200" y="10782300"/>
            <a:ext cx="12890500" cy="762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13400" y="11328400"/>
            <a:ext cx="558800" cy="5588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37200" y="12357100"/>
            <a:ext cx="12890500" cy="762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13400" y="6604000"/>
            <a:ext cx="558800" cy="5588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6616700" y="8166100"/>
            <a:ext cx="11950700" cy="673100"/>
          </a:xfrm>
          <a:prstGeom prst="rect">
            <a:avLst/>
          </a:prstGeom>
        </p:spPr>
        <p:txBody>
          <a:bodyPr lIns="0" tIns="48006" rIns="0" bIns="0" rtlCol="0" anchor="t"/>
          <a:lstStyle/>
          <a:p>
            <a:pPr lvl="0" algn="l">
              <a:lnSpc>
                <a:spcPct val="98770"/>
              </a:lnSpc>
            </a:pP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보통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—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주체·객체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높임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판단</a:t>
            </a:r>
            <a:r>
              <a:rPr lang="ko-KR" alt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및 기본 </a:t>
            </a:r>
            <a:r>
              <a:rPr lang="ko-KR" altLang="en-US" sz="36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압</a:t>
            </a:r>
            <a:r>
              <a:rPr lang="ko-KR" alt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존법</a:t>
            </a:r>
            <a:endParaRPr lang="en-US" sz="36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6616700" y="6578600"/>
            <a:ext cx="11734800" cy="673100"/>
          </a:xfrm>
          <a:prstGeom prst="rect">
            <a:avLst/>
          </a:prstGeom>
        </p:spPr>
        <p:txBody>
          <a:bodyPr lIns="0" tIns="48006" rIns="0" bIns="0" rtlCol="0" anchor="t"/>
          <a:lstStyle/>
          <a:p>
            <a:pPr lvl="0" algn="l">
              <a:lnSpc>
                <a:spcPct val="98770"/>
              </a:lnSpc>
            </a:pPr>
            <a:r>
              <a:rPr lang="ko-KR" alt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낮음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— </a:t>
            </a:r>
            <a:r>
              <a:rPr lang="ko-KR" alt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일상적 존대 </a:t>
            </a:r>
            <a:r>
              <a:rPr lang="en-US" altLang="ko-KR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(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해요체·하십시오체</a:t>
            </a:r>
            <a:r>
              <a:rPr lang="en-US" altLang="ko-KR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)</a:t>
            </a:r>
            <a:endParaRPr lang="en-US" sz="36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6616700" y="11430000"/>
            <a:ext cx="11811000" cy="673100"/>
          </a:xfrm>
          <a:prstGeom prst="rect">
            <a:avLst/>
          </a:prstGeom>
        </p:spPr>
        <p:txBody>
          <a:bodyPr lIns="0" tIns="48006" rIns="0" bIns="0" rtlCol="0" anchor="t"/>
          <a:lstStyle/>
          <a:p>
            <a:pPr lvl="0">
              <a:lnSpc>
                <a:spcPct val="98770"/>
              </a:lnSpc>
            </a:pP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안전성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— </a:t>
            </a:r>
            <a:r>
              <a:rPr lang="ko-KR" alt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비속어</a:t>
            </a:r>
            <a:r>
              <a:rPr lang="en-US" altLang="ko-KR" sz="36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·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차별·편향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및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높임법·출처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오류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관리</a:t>
            </a:r>
            <a:endParaRPr lang="en-US" sz="36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6616700" y="9740900"/>
            <a:ext cx="12369800" cy="673100"/>
          </a:xfrm>
          <a:prstGeom prst="rect">
            <a:avLst/>
          </a:prstGeom>
        </p:spPr>
        <p:txBody>
          <a:bodyPr lIns="0" tIns="48006" rIns="0" bIns="0" rtlCol="0" anchor="t"/>
          <a:lstStyle/>
          <a:p>
            <a:pPr lvl="0" algn="l">
              <a:lnSpc>
                <a:spcPct val="98770"/>
              </a:lnSpc>
            </a:pPr>
            <a:r>
              <a:rPr lang="ko-KR" alt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높음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— </a:t>
            </a:r>
            <a:r>
              <a:rPr lang="ko-KR" alt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간접 높임 및 복합적인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비즈니스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ko-KR" altLang="en-US" sz="3600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맥락</a:t>
            </a:r>
            <a:r>
              <a:rPr lang="en-US" sz="3600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600" b="0" i="0" u="none" strike="noStrike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판단</a:t>
            </a:r>
            <a:endParaRPr lang="en-US" sz="3600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3" name="TextBox 7">
            <a:extLst>
              <a:ext uri="{FF2B5EF4-FFF2-40B4-BE49-F238E27FC236}">
                <a16:creationId xmlns:a16="http://schemas.microsoft.com/office/drawing/2014/main" id="{F0A65D39-AFB2-9EA9-5402-5C2A9E57D84A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6184900" y="2552700"/>
            <a:ext cx="15963900" cy="9118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359400" y="2438400"/>
            <a:ext cx="14478000" cy="93472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13957300" y="2552700"/>
            <a:ext cx="15963900" cy="9118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14617700" y="2438400"/>
            <a:ext cx="14478000" cy="93472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</a:t>
            </a:r>
            <a:r>
              <a:rPr lang="en-US" altLang="ko-KR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8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727326" y="4576445"/>
            <a:ext cx="18897600" cy="482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국립국어원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84%,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표준국어대사전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5%,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학술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논문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8%,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규정·기타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3%로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구성해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규범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기반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신뢰성을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확보했습니다</a:t>
            </a:r>
            <a:r>
              <a:rPr lang="en-US" sz="2511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001010" y="247650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출처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및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근거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관리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 cstate="print">
            <a:alphaModFix amt="50000"/>
          </a:blip>
          <a:stretch>
            <a:fillRect/>
          </a:stretch>
        </p:blipFill>
        <p:spPr>
          <a:xfrm>
            <a:off x="4737100" y="6870700"/>
            <a:ext cx="3416300" cy="15240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 cstate="print">
            <a:alphaModFix amt="50000"/>
          </a:blip>
          <a:stretch>
            <a:fillRect/>
          </a:stretch>
        </p:blipFill>
        <p:spPr>
          <a:xfrm>
            <a:off x="10502900" y="6870700"/>
            <a:ext cx="3416300" cy="15240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 cstate="print">
            <a:alphaModFix amt="50000"/>
          </a:blip>
          <a:stretch>
            <a:fillRect/>
          </a:stretch>
        </p:blipFill>
        <p:spPr>
          <a:xfrm>
            <a:off x="16230600" y="6870700"/>
            <a:ext cx="3416300" cy="15240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9" cstate="print">
            <a:alphaModFix amt="10000"/>
          </a:blip>
          <a:stretch>
            <a:fillRect/>
          </a:stretch>
        </p:blipFill>
        <p:spPr>
          <a:xfrm rot="10800000">
            <a:off x="3771900" y="6883400"/>
            <a:ext cx="5359400" cy="5473700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 rot="10800000">
            <a:off x="4013200" y="2616200"/>
            <a:ext cx="4889500" cy="139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10" cstate="print">
            <a:alphaModFix amt="10000"/>
          </a:blip>
          <a:stretch>
            <a:fillRect/>
          </a:stretch>
        </p:blipFill>
        <p:spPr>
          <a:xfrm rot="10800000">
            <a:off x="9525000" y="6883400"/>
            <a:ext cx="5372100" cy="54737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 rot="10800000">
            <a:off x="-254000" y="2616200"/>
            <a:ext cx="24955500" cy="139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11" cstate="print">
            <a:alphaModFix amt="10000"/>
          </a:blip>
          <a:stretch>
            <a:fillRect/>
          </a:stretch>
        </p:blipFill>
        <p:spPr>
          <a:xfrm rot="10800000">
            <a:off x="15252700" y="6883400"/>
            <a:ext cx="5359400" cy="547370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 rot="10800000">
            <a:off x="-5981700" y="2616200"/>
            <a:ext cx="47828200" cy="139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12" cstate="print">
            <a:alphaModFix amt="10000"/>
          </a:blip>
          <a:stretch>
            <a:fillRect/>
          </a:stretch>
        </p:blipFill>
        <p:spPr>
          <a:xfrm rot="10800000">
            <a:off x="3759200" y="6883400"/>
            <a:ext cx="5372100" cy="5473700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 rot="10800000">
            <a:off x="4000500" y="2616200"/>
            <a:ext cx="4902200" cy="139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13" cstate="print">
            <a:alphaModFix amt="10000"/>
          </a:blip>
          <a:stretch>
            <a:fillRect/>
          </a:stretch>
        </p:blipFill>
        <p:spPr>
          <a:xfrm rot="10800000">
            <a:off x="9525000" y="6883400"/>
            <a:ext cx="5372100" cy="5473700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 rot="10800000">
            <a:off x="-254000" y="2616200"/>
            <a:ext cx="24955500" cy="139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14" cstate="print">
            <a:alphaModFix amt="10000"/>
          </a:blip>
          <a:stretch>
            <a:fillRect/>
          </a:stretch>
        </p:blipFill>
        <p:spPr>
          <a:xfrm rot="10800000">
            <a:off x="15252700" y="6883400"/>
            <a:ext cx="5359400" cy="5473700"/>
          </a:xfrm>
          <a:prstGeom prst="rect">
            <a:avLst/>
          </a:prstGeom>
        </p:spPr>
      </p:pic>
      <p:sp>
        <p:nvSpPr>
          <p:cNvPr id="27" name="TextBox 27"/>
          <p:cNvSpPr txBox="1"/>
          <p:nvPr/>
        </p:nvSpPr>
        <p:spPr>
          <a:xfrm rot="10800000">
            <a:off x="-5981700" y="2616200"/>
            <a:ext cx="47828200" cy="13995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28" name="Picture 28"/>
          <p:cNvPicPr>
            <a:picLocks noChangeAspect="1"/>
          </p:cNvPicPr>
          <p:nvPr/>
        </p:nvPicPr>
        <p:blipFill>
          <a:blip r:embed="rId15" cstate="print">
            <a:alphaModFix amt="10000"/>
          </a:blip>
          <a:stretch>
            <a:fillRect/>
          </a:stretch>
        </p:blipFill>
        <p:spPr>
          <a:xfrm rot="10800000">
            <a:off x="4622800" y="10858500"/>
            <a:ext cx="3644900" cy="774700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 rot="10800000">
            <a:off x="1638300" y="-9575800"/>
            <a:ext cx="9639300" cy="4164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6" cstate="print">
            <a:alphaModFix amt="10000"/>
          </a:blip>
          <a:stretch>
            <a:fillRect/>
          </a:stretch>
        </p:blipFill>
        <p:spPr>
          <a:xfrm rot="10800000">
            <a:off x="10388600" y="10858500"/>
            <a:ext cx="3644900" cy="774700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 rot="10800000">
            <a:off x="-4127500" y="-9575800"/>
            <a:ext cx="32702500" cy="4164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32" name="Picture 32"/>
          <p:cNvPicPr>
            <a:picLocks noChangeAspect="1"/>
          </p:cNvPicPr>
          <p:nvPr/>
        </p:nvPicPr>
        <p:blipFill>
          <a:blip r:embed="rId17" cstate="print">
            <a:alphaModFix amt="10000"/>
          </a:blip>
          <a:stretch>
            <a:fillRect/>
          </a:stretch>
        </p:blipFill>
        <p:spPr>
          <a:xfrm rot="10800000">
            <a:off x="16116300" y="10858500"/>
            <a:ext cx="3644900" cy="774700"/>
          </a:xfrm>
          <a:prstGeom prst="rect">
            <a:avLst/>
          </a:prstGeom>
        </p:spPr>
      </p:pic>
      <p:sp>
        <p:nvSpPr>
          <p:cNvPr id="33" name="TextBox 33"/>
          <p:cNvSpPr txBox="1"/>
          <p:nvPr/>
        </p:nvSpPr>
        <p:spPr>
          <a:xfrm rot="10800000">
            <a:off x="-9842500" y="-9575800"/>
            <a:ext cx="55562500" cy="41643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34" name="Picture 34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867400" y="6438900"/>
            <a:ext cx="1155700" cy="115570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1633200" y="6438900"/>
            <a:ext cx="1155700" cy="1155700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7360900" y="6438900"/>
            <a:ext cx="1155700" cy="1155700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1849100" y="6654800"/>
            <a:ext cx="723900" cy="7239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083300" y="6654800"/>
            <a:ext cx="723900" cy="723900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7576800" y="6654800"/>
            <a:ext cx="723900" cy="723900"/>
          </a:xfrm>
          <a:prstGeom prst="rect">
            <a:avLst/>
          </a:prstGeom>
        </p:spPr>
      </p:pic>
      <p:sp>
        <p:nvSpPr>
          <p:cNvPr id="40" name="TextBox 40"/>
          <p:cNvSpPr txBox="1"/>
          <p:nvPr/>
        </p:nvSpPr>
        <p:spPr>
          <a:xfrm>
            <a:off x="4178300" y="9207500"/>
            <a:ext cx="4546600" cy="1092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000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모든 답변마다 공식·신뢰 출처를 최소 1개 이상 기록하고, 국립국어원 표준 언어 예절과 표준국어대사전을 최우선 근거로 삼았습니다.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4267200" y="8089900"/>
            <a:ext cx="4381500" cy="838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4533" b="0" i="0" u="none" strike="noStrike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출처 필수화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4648200" y="11010900"/>
            <a:ext cx="3606800" cy="457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400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국립국어원 우선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9944100" y="9207500"/>
            <a:ext cx="4546600" cy="1092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000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학술 논문을 보완적으로 활용하여 규범 자료를 다층적으로 뒷받침하고 실제 사용 양상을 반영했습니다.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10020300" y="8089900"/>
            <a:ext cx="4394200" cy="838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4533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추가</a:t>
            </a:r>
            <a:r>
              <a:rPr lang="en-US" sz="4533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4533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자료</a:t>
            </a:r>
            <a:r>
              <a:rPr lang="en-US" sz="4533" b="0" i="0" u="none" strike="noStrike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sz="4533" b="0" i="0" u="none" strike="noStrike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활용</a:t>
            </a:r>
            <a:endParaRPr lang="en-US" sz="4533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10414000" y="11010900"/>
            <a:ext cx="3606800" cy="457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400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학술 논문 보완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5659100" y="9207500"/>
            <a:ext cx="4546600" cy="1092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000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규범 자료의 원문을 길게 복제하는 것을 금지하고, 내용은 요약·재서술하며 인용은 짧게 하고 출처를 명시했습니다.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15748000" y="8089900"/>
            <a:ext cx="4381500" cy="8382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4533" b="0" i="0" u="none" strike="noStrike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원문 복제 금지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6129000" y="11010900"/>
            <a:ext cx="3606800" cy="457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2400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요약·재서술 원칙</a:t>
            </a:r>
          </a:p>
        </p:txBody>
      </p:sp>
      <p:sp>
        <p:nvSpPr>
          <p:cNvPr id="49" name="TextBox 7">
            <a:extLst>
              <a:ext uri="{FF2B5EF4-FFF2-40B4-BE49-F238E27FC236}">
                <a16:creationId xmlns:a16="http://schemas.microsoft.com/office/drawing/2014/main" id="{3101FE9C-2E5F-5CE2-26A1-EA0667232E83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6184900" y="2552700"/>
            <a:ext cx="15963900" cy="9118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359400" y="2438400"/>
            <a:ext cx="14478000" cy="93472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13957300" y="2552700"/>
            <a:ext cx="15963900" cy="91186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14617700" y="2438400"/>
            <a:ext cx="14478000" cy="93472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09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743200" y="5054600"/>
            <a:ext cx="18897600" cy="482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en-US" sz="2511" b="0" i="0" u="none" strike="noStrike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1차 전담 검수자 1인의 전수 검수와 2차 작성자 5인의 교차검수로 품질을 이중으로 보증했습니다.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213100" y="256540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품질검수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체계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02600" y="8420100"/>
            <a:ext cx="12065000" cy="18796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763000" y="6451600"/>
            <a:ext cx="11404600" cy="18288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899400" y="10477500"/>
            <a:ext cx="12319000" cy="18796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16200000">
            <a:off x="7251700" y="7391400"/>
            <a:ext cx="1879600" cy="80391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16200000">
            <a:off x="7200900" y="6527800"/>
            <a:ext cx="1854200" cy="56515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6200000">
            <a:off x="7213600" y="5613400"/>
            <a:ext cx="1828800" cy="35052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7035800" y="7162800"/>
            <a:ext cx="21209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6" b="0" i="0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1차 검수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273800" y="9080500"/>
            <a:ext cx="36449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6" b="0" i="0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2차 검수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035800" y="11137900"/>
            <a:ext cx="21336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r>
              <a:rPr lang="en-US" sz="3006" b="0" i="0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완료 기준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363200" y="6781800"/>
            <a:ext cx="9423400" cy="952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전담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검수자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1인이 1,000건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전체를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대상으로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맥락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충실도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답변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정확성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출처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적절성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,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안전성을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항목별로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ko-KR" alt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점검</a:t>
            </a:r>
            <a:endParaRPr lang="en-US" sz="3200" b="0" i="0" u="none" strike="noStrike" dirty="0" err="1">
              <a:solidFill>
                <a:schemeClr val="bg1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0363200" y="8763000"/>
            <a:ext cx="8966200" cy="952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작성자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5인이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타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라벨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200건씩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교차검수하여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문체·형식·라벨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경계·중복을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확인하고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1차에서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놓친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오류를</a:t>
            </a:r>
            <a:r>
              <a:rPr lang="ko-KR" altLang="en-US" sz="3200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보완</a:t>
            </a:r>
            <a:endParaRPr lang="en-US" sz="3200" b="0" i="0" u="none" strike="noStrike" dirty="0" err="1">
              <a:solidFill>
                <a:schemeClr val="bg1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363200" y="11047730"/>
            <a:ext cx="9677400" cy="7620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두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단계를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모두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통과해야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최종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완료로</a:t>
            </a:r>
            <a:r>
              <a:rPr 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 </a:t>
            </a:r>
            <a:r>
              <a:rPr lang="en-US" sz="3200" b="0" i="0" u="none" strike="noStrike" dirty="0" err="1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인</a:t>
            </a:r>
            <a:r>
              <a:rPr lang="ko-KR" altLang="en-US" sz="3200" b="0" i="0" u="none" strike="noStrike" dirty="0">
                <a:solidFill>
                  <a:schemeClr val="bg1"/>
                </a:solidFill>
                <a:latin typeface="Pretendard ExtraLight"/>
                <a:ea typeface="Pretendard ExtraLight"/>
                <a:cs typeface="Pretendard ExtraLight"/>
              </a:rPr>
              <a:t>정</a:t>
            </a:r>
            <a:endParaRPr lang="en-US" sz="3200" b="0" i="0" u="none" strike="noStrike" dirty="0">
              <a:solidFill>
                <a:schemeClr val="bg1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25" name="TextBox 7">
            <a:extLst>
              <a:ext uri="{FF2B5EF4-FFF2-40B4-BE49-F238E27FC236}">
                <a16:creationId xmlns:a16="http://schemas.microsoft.com/office/drawing/2014/main" id="{755D974D-1375-623F-B8C9-15F522A6DA34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38300" y="-7073900"/>
            <a:ext cx="27647900" cy="126619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514600" y="-2857500"/>
            <a:ext cx="27647900" cy="12661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10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178997" y="189865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데이터셋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통계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2F63C01D-0DEE-F8A4-5DAC-4C5C41D2A8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76947" y="7724928"/>
            <a:ext cx="11262173" cy="4834584"/>
          </a:xfrm>
          <a:prstGeom prst="rect">
            <a:avLst/>
          </a:prstGeom>
        </p:spPr>
      </p:pic>
      <p:sp>
        <p:nvSpPr>
          <p:cNvPr id="24" name="TextBox 8">
            <a:extLst>
              <a:ext uri="{FF2B5EF4-FFF2-40B4-BE49-F238E27FC236}">
                <a16:creationId xmlns:a16="http://schemas.microsoft.com/office/drawing/2014/main" id="{2B21189E-18C9-A942-D183-737C7558EF54}"/>
              </a:ext>
            </a:extLst>
          </p:cNvPr>
          <p:cNvSpPr txBox="1"/>
          <p:nvPr/>
        </p:nvSpPr>
        <p:spPr>
          <a:xfrm>
            <a:off x="15474950" y="6749272"/>
            <a:ext cx="4495800" cy="82250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ko-KR" altLang="en-US" sz="4000" b="1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난이도별 분포</a:t>
            </a:r>
            <a:endParaRPr lang="en-US" sz="4000" b="1" i="0" u="none" strike="noStrike" dirty="0">
              <a:solidFill>
                <a:srgbClr val="FFFFFF">
                  <a:alpha val="80000"/>
                </a:srgbClr>
              </a:solidFill>
              <a:latin typeface="Pretendard Thin"/>
              <a:ea typeface="Pretendard Thin"/>
              <a:cs typeface="Pretendard Thin"/>
            </a:endParaRPr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7412E6E7-FA5C-4B9B-8CA1-35B5022C0F9B}"/>
              </a:ext>
            </a:extLst>
          </p:cNvPr>
          <p:cNvSpPr txBox="1"/>
          <p:nvPr/>
        </p:nvSpPr>
        <p:spPr>
          <a:xfrm>
            <a:off x="4273550" y="6754809"/>
            <a:ext cx="4495800" cy="82250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ko-KR" altLang="en-US" sz="4000" b="1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라벨별 분포</a:t>
            </a:r>
            <a:endParaRPr lang="en-US" sz="4000" b="1" i="0" u="none" strike="noStrike" dirty="0">
              <a:solidFill>
                <a:srgbClr val="FFFFFF">
                  <a:alpha val="80000"/>
                </a:srgbClr>
              </a:solidFill>
              <a:latin typeface="Pretendard Thin"/>
              <a:ea typeface="Pretendard Thin"/>
              <a:cs typeface="Pretendard Thin"/>
            </a:endParaRP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id="{5583924F-908C-524F-E40E-4F17BF972899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ED5A0948-37C4-697C-43C2-3078854C53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7759" y="7724927"/>
            <a:ext cx="10848341" cy="4834585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8E99662C-2C6B-58FB-AE15-A10C737C14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65713" y="3602394"/>
            <a:ext cx="10972800" cy="272920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71601" y="-3185343"/>
            <a:ext cx="27647900" cy="126619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286000" y="1257300"/>
            <a:ext cx="27647900" cy="12661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11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00400" y="2107881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품질검수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결과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C8042297-9F66-9C72-460C-85AFF591F5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4754112"/>
            <a:ext cx="14750341" cy="7712208"/>
          </a:xfrm>
          <a:prstGeom prst="rect">
            <a:avLst/>
          </a:prstGeom>
        </p:spPr>
      </p:pic>
      <p:sp>
        <p:nvSpPr>
          <p:cNvPr id="23" name="TextBox 7">
            <a:extLst>
              <a:ext uri="{FF2B5EF4-FFF2-40B4-BE49-F238E27FC236}">
                <a16:creationId xmlns:a16="http://schemas.microsoft.com/office/drawing/2014/main" id="{2B7BC5C5-93C9-FB99-DE09-E3357936D7FE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CCADF812-DCA2-8475-A2BF-D5B3EAD1DF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02408" y="8317635"/>
            <a:ext cx="8706407" cy="4017287"/>
          </a:xfrm>
          <a:prstGeom prst="rect">
            <a:avLst/>
          </a:prstGeom>
        </p:spPr>
      </p:pic>
      <p:sp>
        <p:nvSpPr>
          <p:cNvPr id="26" name="TextBox 8">
            <a:extLst>
              <a:ext uri="{FF2B5EF4-FFF2-40B4-BE49-F238E27FC236}">
                <a16:creationId xmlns:a16="http://schemas.microsoft.com/office/drawing/2014/main" id="{A87A9D16-F303-EEA0-1195-0BC72C92757C}"/>
              </a:ext>
            </a:extLst>
          </p:cNvPr>
          <p:cNvSpPr txBox="1"/>
          <p:nvPr/>
        </p:nvSpPr>
        <p:spPr>
          <a:xfrm>
            <a:off x="16983455" y="7176998"/>
            <a:ext cx="5544311" cy="82250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ko-KR" altLang="en-US" sz="4000" b="1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상황 라벨별 </a:t>
            </a:r>
            <a:r>
              <a:rPr lang="en-US" altLang="ko-KR" sz="4000" b="1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1</a:t>
            </a:r>
            <a:r>
              <a:rPr lang="ko-KR" altLang="en-US" sz="4000" b="1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차 검수 결과</a:t>
            </a:r>
            <a:endParaRPr lang="en-US" sz="4000" b="1" i="0" u="none" strike="noStrike" dirty="0">
              <a:solidFill>
                <a:srgbClr val="FFFFFF">
                  <a:alpha val="80000"/>
                </a:srgbClr>
              </a:solidFill>
              <a:latin typeface="Pretendard Thin"/>
              <a:ea typeface="Pretendard Thin"/>
              <a:cs typeface="Pretendard Thi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9700" y="5283200"/>
            <a:ext cx="24676100" cy="85979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90500" y="8089900"/>
            <a:ext cx="24777700" cy="58420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sz="2266" b="0" i="0" u="none" strike="noStrike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12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194050" y="226949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ko-KR" altLang="en-US" sz="8666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상황별 존댓말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QA </a:t>
            </a:r>
            <a:r>
              <a:rPr lang="ko-KR" altLang="en-US" sz="8666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샘플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4997440" y="8323486"/>
            <a:ext cx="6619240" cy="81468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913634" y="6131560"/>
            <a:ext cx="6905758" cy="508508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ct val="132800"/>
              </a:lnSpc>
            </a:pPr>
            <a:r>
              <a:rPr lang="en-US" sz="2700" u="none" strike="noStrike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Q. </a:t>
            </a:r>
            <a:r>
              <a:rPr lang="ko-KR" altLang="ko-KR" sz="27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부모님이 편찮으실 때 “어디가 </a:t>
            </a:r>
            <a:r>
              <a:rPr lang="ko-KR" altLang="ko-KR" sz="27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아프세요</a:t>
            </a:r>
            <a:r>
              <a:rPr lang="ko-KR" altLang="ko-KR" sz="27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?” </a:t>
            </a:r>
            <a:r>
              <a:rPr lang="ko-KR" altLang="en-US" sz="27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7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대신 써야 할 높임 표현이 있나요? </a:t>
            </a:r>
            <a:endParaRPr lang="en-US" altLang="ko-KR" sz="27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endParaRPr lang="en-US" altLang="ko-KR" sz="27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A. ‘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아프다’의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높임말인 ‘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편찮으시다’를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쓰는 것이 더 예의 바릅니다. 다만 ‘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아프세요’도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문법적으로 틀린 표현은 아닙니다.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예</a:t>
            </a: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“어머니, 요즘 어디 편찮으신 데는 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없으세요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?”</a:t>
            </a: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514350" indent="-514350">
              <a:lnSpc>
                <a:spcPct val="132800"/>
              </a:lnSpc>
              <a:buAutoNum type="alphaUcPeriod"/>
            </a:pPr>
            <a:endParaRPr lang="en-US" sz="280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출처</a:t>
            </a: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표준국어대사전</a:t>
            </a:r>
            <a:endParaRPr lang="en-US" sz="270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8720517" y="5302250"/>
            <a:ext cx="6982798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3000" b="1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학교・학원</a:t>
            </a:r>
            <a:r>
              <a:rPr lang="ko-KR" altLang="en-US" sz="3000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–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교수 호칭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/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난이도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: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낮음</a:t>
            </a:r>
            <a:endParaRPr lang="en-US" sz="30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BF12A830-1BCF-59BA-2FDA-5E81D40D5A9E}"/>
              </a:ext>
            </a:extLst>
          </p:cNvPr>
          <p:cNvSpPr txBox="1"/>
          <p:nvPr/>
        </p:nvSpPr>
        <p:spPr>
          <a:xfrm>
            <a:off x="8759037" y="6131560"/>
            <a:ext cx="6905758" cy="508508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ct val="132800"/>
              </a:lnSpc>
            </a:pPr>
            <a:r>
              <a:rPr lang="en-US" sz="2800" u="none" strike="noStrike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Q.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지도교수의 이름이 ‘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김민수’라는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것을 알고 있습니다. “김 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교수님”이라고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부르면 되나요? 아니면 그냥 “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교수님”이라고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해야 하나요?</a:t>
            </a: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A.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학생이 교수를 직접 부를 때는 “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교수님”이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가장 표준적입니다. ‘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성+직함+님’은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주로 제3자를 지칭하거나 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동료·상급자가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사용하는 방식입니다.</a:t>
            </a: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예</a:t>
            </a: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“교수님, 질문이 있습니다.”</a:t>
            </a: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514350" indent="-514350">
              <a:lnSpc>
                <a:spcPct val="132800"/>
              </a:lnSpc>
              <a:buAutoNum type="alphaUcPeriod"/>
            </a:pPr>
            <a:endParaRPr lang="en-US" sz="280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출처</a:t>
            </a: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국립국어원 『표준 언어 예절』 </a:t>
            </a:r>
            <a:endParaRPr lang="en-US" sz="280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9" name="TextBox 15">
            <a:extLst>
              <a:ext uri="{FF2B5EF4-FFF2-40B4-BE49-F238E27FC236}">
                <a16:creationId xmlns:a16="http://schemas.microsoft.com/office/drawing/2014/main" id="{3A2C64EE-1EE0-DE41-B77C-8DE1956B4751}"/>
              </a:ext>
            </a:extLst>
          </p:cNvPr>
          <p:cNvSpPr txBox="1"/>
          <p:nvPr/>
        </p:nvSpPr>
        <p:spPr>
          <a:xfrm>
            <a:off x="875114" y="5425440"/>
            <a:ext cx="6982798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3000" b="1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가족・친족</a:t>
            </a:r>
            <a:r>
              <a:rPr lang="ko-KR" altLang="en-US" sz="3000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–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특수 높임 어휘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/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난이도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: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보통</a:t>
            </a:r>
            <a:endParaRPr lang="en-US" sz="30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20" name="Picture 11">
            <a:extLst>
              <a:ext uri="{FF2B5EF4-FFF2-40B4-BE49-F238E27FC236}">
                <a16:creationId xmlns:a16="http://schemas.microsoft.com/office/drawing/2014/main" id="{D8390F57-8CE8-A4E5-C879-99DEBEC0B51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12883394" y="8323486"/>
            <a:ext cx="6619240" cy="81468"/>
          </a:xfrm>
          <a:prstGeom prst="rect">
            <a:avLst/>
          </a:prstGeom>
        </p:spPr>
      </p:pic>
      <p:sp>
        <p:nvSpPr>
          <p:cNvPr id="21" name="TextBox 15">
            <a:extLst>
              <a:ext uri="{FF2B5EF4-FFF2-40B4-BE49-F238E27FC236}">
                <a16:creationId xmlns:a16="http://schemas.microsoft.com/office/drawing/2014/main" id="{5A2044CF-2AA7-C9BC-B0CB-BAC28B825FA7}"/>
              </a:ext>
            </a:extLst>
          </p:cNvPr>
          <p:cNvSpPr txBox="1"/>
          <p:nvPr/>
        </p:nvSpPr>
        <p:spPr>
          <a:xfrm>
            <a:off x="16602111" y="5273040"/>
            <a:ext cx="6982798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3000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서비스업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–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‘-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시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-’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의 높임 대상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/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난이도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: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보통</a:t>
            </a:r>
            <a:endParaRPr lang="en-US" sz="30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2" name="TextBox 14">
            <a:extLst>
              <a:ext uri="{FF2B5EF4-FFF2-40B4-BE49-F238E27FC236}">
                <a16:creationId xmlns:a16="http://schemas.microsoft.com/office/drawing/2014/main" id="{B427D0DD-3864-0CA7-48CF-53DEF57F07BC}"/>
              </a:ext>
            </a:extLst>
          </p:cNvPr>
          <p:cNvSpPr txBox="1"/>
          <p:nvPr/>
        </p:nvSpPr>
        <p:spPr>
          <a:xfrm>
            <a:off x="16640631" y="6131560"/>
            <a:ext cx="6905758" cy="508508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ct val="132800"/>
              </a:lnSpc>
            </a:pPr>
            <a:r>
              <a:rPr lang="en-US" sz="2800" b="0" i="0" u="none" strike="noStrike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Q.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콜센터 상담원이 “고객님, 오류 문구 확인되시나요?”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라고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묻는 것은 사물 존칭인가요?</a:t>
            </a: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A.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사물 존칭이 아닙니다. ‘-시-’는 오류 문구가 아니라 </a:t>
            </a:r>
            <a:r>
              <a:rPr lang="ko-KR" altLang="ko-KR" sz="2800" b="1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확인하는 주체인 고객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을 높이는 기능을 합니다. ‘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확인되다’는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한 단어이므로 붙여 씁니다.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예</a:t>
            </a: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“고객님, 오류 문구가 확인되시나요?”</a:t>
            </a:r>
            <a:endParaRPr lang="en-US" altLang="ko-KR" sz="28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514350" indent="-514350">
              <a:lnSpc>
                <a:spcPct val="132800"/>
              </a:lnSpc>
              <a:buAutoNum type="alphaUcPeriod"/>
            </a:pPr>
            <a:endParaRPr lang="en-US" sz="2800" b="0" i="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출처</a:t>
            </a:r>
            <a:r>
              <a:rPr lang="en-US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8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국립국어원 </a:t>
            </a:r>
            <a:r>
              <a:rPr lang="ko-KR" altLang="ko-KR" sz="28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온라인가나다</a:t>
            </a:r>
            <a:endParaRPr lang="en-US" sz="2800" b="0" i="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3" name="TextBox 7">
            <a:extLst>
              <a:ext uri="{FF2B5EF4-FFF2-40B4-BE49-F238E27FC236}">
                <a16:creationId xmlns:a16="http://schemas.microsoft.com/office/drawing/2014/main" id="{563164A5-8F30-5574-FB6A-A824D864771A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4131E3-FE1E-113D-D86C-2EB89CB98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38988D7-40C7-0CE7-387F-81C8AF70A29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9850" y="5302250"/>
            <a:ext cx="24676100" cy="8597900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146828F-BA6D-0462-2785-8A54D676B7D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09550" y="8116570"/>
            <a:ext cx="24777700" cy="5842000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374024C9-BB5A-89A9-F7F1-E0A177694A9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>
            <a:extLst>
              <a:ext uri="{FF2B5EF4-FFF2-40B4-BE49-F238E27FC236}">
                <a16:creationId xmlns:a16="http://schemas.microsoft.com/office/drawing/2014/main" id="{D32B8D46-301C-E5AD-F356-6C529A528082}"/>
              </a:ext>
            </a:extLst>
          </p:cNvPr>
          <p:cNvSpPr txBox="1"/>
          <p:nvPr/>
        </p:nvSpPr>
        <p:spPr>
          <a:xfrm>
            <a:off x="224028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altLang="ko-KR" sz="2266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13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599785B8-E8ED-57A4-693A-9C940A17A404}"/>
              </a:ext>
            </a:extLst>
          </p:cNvPr>
          <p:cNvSpPr txBox="1"/>
          <p:nvPr/>
        </p:nvSpPr>
        <p:spPr>
          <a:xfrm>
            <a:off x="3194050" y="226949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ko-KR" altLang="en-US" sz="8666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상황별 존댓말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QA </a:t>
            </a:r>
            <a:r>
              <a:rPr lang="ko-KR" altLang="en-US" sz="8666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샘플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5E3472EA-9BD9-6B45-E832-9E516BE4C2CA}"/>
              </a:ext>
            </a:extLst>
          </p:cNvPr>
          <p:cNvSpPr txBox="1"/>
          <p:nvPr/>
        </p:nvSpPr>
        <p:spPr>
          <a:xfrm>
            <a:off x="2101321" y="5499100"/>
            <a:ext cx="8418956" cy="8597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ct val="132800"/>
              </a:lnSpc>
            </a:pPr>
            <a:r>
              <a:rPr lang="en-US" sz="2400" u="none" strike="noStrike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Q.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일병이 중대장에게 “이거 누가 알려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줬냐”는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질문을 받았을 때, “분대장이 알려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줬습니다”처럼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분대장을 낮춰야 하나요, 아니면 “분대장님이 알려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주셨습니다”라고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해야 하나요?</a:t>
            </a:r>
            <a:endParaRPr lang="en-US" altLang="ko-KR" sz="2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endParaRPr lang="en-US" altLang="ko-KR" sz="2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A.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규범상으로는 </a:t>
            </a:r>
            <a:r>
              <a:rPr lang="ko-KR" altLang="ko-KR" sz="2400" b="1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“분대장님이 알려 </a:t>
            </a:r>
            <a:r>
              <a:rPr lang="ko-KR" altLang="ko-KR" sz="2400" b="1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주셨습니다”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가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적절합니다. 현대 조직에서는 듣는 사람보다 직급이 낮다는 이유로 제3자인 윗사람을 낮추는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압존법을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적용하지 않고, ‘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님’과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‘-시-’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를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사용해 높이는 것이 권장됩니다. 다만 실제 군대에서는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압존법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관행이 일부 남아 있어 규범과 현실 사용에 차이가 나타날 수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있습니다.</a:t>
            </a:r>
            <a:r>
              <a:rPr lang="ko-KR" altLang="en-US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예</a:t>
            </a:r>
            <a:r>
              <a:rPr lang="en-US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“중대장님, 그건 분대장님이 알려 주셨습니다.”</a:t>
            </a:r>
            <a:endParaRPr lang="en-US" altLang="ko-KR" sz="2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514350" indent="-514350">
              <a:lnSpc>
                <a:spcPct val="132800"/>
              </a:lnSpc>
              <a:buAutoNum type="alphaUcPeriod"/>
            </a:pPr>
            <a:endParaRPr lang="en-US" sz="240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출처</a:t>
            </a:r>
            <a:r>
              <a:rPr lang="en-US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국립국어원 「군대 언어, 무엇이 다르고 어떻게 접근할 것인가?」</a:t>
            </a:r>
            <a:endParaRPr lang="en-US" sz="240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19" name="TextBox 15">
            <a:extLst>
              <a:ext uri="{FF2B5EF4-FFF2-40B4-BE49-F238E27FC236}">
                <a16:creationId xmlns:a16="http://schemas.microsoft.com/office/drawing/2014/main" id="{15533389-99F3-E5A1-8008-A9F56C77FD16}"/>
              </a:ext>
            </a:extLst>
          </p:cNvPr>
          <p:cNvSpPr txBox="1"/>
          <p:nvPr/>
        </p:nvSpPr>
        <p:spPr>
          <a:xfrm>
            <a:off x="2819400" y="4641850"/>
            <a:ext cx="6982798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3000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군대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–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조직 내 </a:t>
            </a:r>
            <a:r>
              <a:rPr lang="ko-KR" altLang="en-US" sz="3000" dirty="0" err="1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압존법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/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난이도</a:t>
            </a:r>
            <a:r>
              <a:rPr lang="en-US" altLang="ko-KR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:</a:t>
            </a:r>
            <a:r>
              <a:rPr lang="ko-KR" altLang="en-US" sz="3000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 높음</a:t>
            </a:r>
            <a:endParaRPr lang="en-US" sz="3000" b="0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20" name="Picture 11">
            <a:extLst>
              <a:ext uri="{FF2B5EF4-FFF2-40B4-BE49-F238E27FC236}">
                <a16:creationId xmlns:a16="http://schemas.microsoft.com/office/drawing/2014/main" id="{57F29A14-9F54-D861-E969-75987363540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8839526" y="7866286"/>
            <a:ext cx="6619240" cy="81468"/>
          </a:xfrm>
          <a:prstGeom prst="rect">
            <a:avLst/>
          </a:prstGeom>
        </p:spPr>
      </p:pic>
      <p:sp>
        <p:nvSpPr>
          <p:cNvPr id="21" name="TextBox 15">
            <a:extLst>
              <a:ext uri="{FF2B5EF4-FFF2-40B4-BE49-F238E27FC236}">
                <a16:creationId xmlns:a16="http://schemas.microsoft.com/office/drawing/2014/main" id="{B433ACF0-A311-60D1-6EF8-CAC76972AA62}"/>
              </a:ext>
            </a:extLst>
          </p:cNvPr>
          <p:cNvSpPr txBox="1"/>
          <p:nvPr/>
        </p:nvSpPr>
        <p:spPr>
          <a:xfrm>
            <a:off x="12919703" y="4686300"/>
            <a:ext cx="9583106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3000" b="1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직장・비즈니스</a:t>
            </a:r>
            <a:r>
              <a:rPr lang="ko-KR" altLang="en-US" sz="3000" b="1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–</a:t>
            </a:r>
            <a:r>
              <a:rPr lang="ko-KR" altLang="en-US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외부인 앞에서의 </a:t>
            </a:r>
            <a:r>
              <a:rPr lang="ko-KR" altLang="ko-KR" sz="30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압존법</a:t>
            </a:r>
            <a:r>
              <a:rPr lang="en-US" altLang="ko-KR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/</a:t>
            </a:r>
            <a:r>
              <a:rPr lang="ko-KR" altLang="en-US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난이도</a:t>
            </a:r>
            <a:r>
              <a:rPr lang="en-US" altLang="ko-KR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30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보통</a:t>
            </a:r>
            <a:endParaRPr lang="en-US" sz="3000" b="0" i="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2" name="TextBox 14">
            <a:extLst>
              <a:ext uri="{FF2B5EF4-FFF2-40B4-BE49-F238E27FC236}">
                <a16:creationId xmlns:a16="http://schemas.microsoft.com/office/drawing/2014/main" id="{0EACCCBC-1EF1-BF7C-F765-8CAA7F259327}"/>
              </a:ext>
            </a:extLst>
          </p:cNvPr>
          <p:cNvSpPr txBox="1"/>
          <p:nvPr/>
        </p:nvSpPr>
        <p:spPr>
          <a:xfrm>
            <a:off x="13461044" y="5562600"/>
            <a:ext cx="8500424" cy="661924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ct val="132800"/>
              </a:lnSpc>
            </a:pPr>
            <a:r>
              <a:rPr lang="en-US" sz="2400" b="0" i="0" u="none" strike="noStrike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Q.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사원이 외부 고객에게 자기 회사 부장의 이동을 알릴 때, “저희 부장이 곧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갑니다”라는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표현이 적절한가요?</a:t>
            </a:r>
            <a:endParaRPr lang="en-US" altLang="ko-KR" sz="2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endParaRPr lang="en-US" altLang="ko-KR" sz="2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A. </a:t>
            </a:r>
            <a:r>
              <a:rPr lang="ko-KR" altLang="ko-KR" sz="2400" b="1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“저희 부장님이 곧 </a:t>
            </a:r>
            <a:r>
              <a:rPr lang="ko-KR" altLang="ko-KR" sz="2400" b="1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가십니다”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라고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하는 것이 적절합니다. 현대 직장에서는 외부 고객에게 말하더라도 자신의 상사를 낮추기보다는 직함에 ‘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님’을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붙이고 ‘-시-’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를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사용해 높이는 것이 권장됩니다. 일부 조직에는 과거의 </a:t>
            </a:r>
            <a:r>
              <a:rPr lang="ko-KR" altLang="ko-KR" sz="2400" dirty="0" err="1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압존법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관행이 남아 있을 수 있지만, 상호 존중을 중시하는 현대 직장 언어 예절에서는 높여 말하는 방식이 적절합니다.</a:t>
            </a: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예</a:t>
            </a:r>
            <a:r>
              <a:rPr lang="en-US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“저희 부장님이 곧 가십니다.”</a:t>
            </a:r>
            <a:endParaRPr lang="en-US" altLang="ko-KR" sz="2400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 marL="514350" indent="-514350">
              <a:lnSpc>
                <a:spcPct val="132800"/>
              </a:lnSpc>
              <a:buAutoNum type="alphaUcPeriod"/>
            </a:pPr>
            <a:endParaRPr lang="en-US" sz="2400" b="0" i="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  <a:p>
            <a:pPr>
              <a:lnSpc>
                <a:spcPct val="1328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출처</a:t>
            </a:r>
            <a:r>
              <a:rPr lang="en-US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:</a:t>
            </a:r>
            <a:r>
              <a:rPr lang="ko-KR" altLang="en-US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 </a:t>
            </a:r>
            <a:r>
              <a:rPr lang="ko-KR" altLang="ko-KR" sz="2400" dirty="0">
                <a:solidFill>
                  <a:schemeClr val="bg1"/>
                </a:solidFill>
                <a:latin typeface="Pretendard" panose="02000503000000020004" pitchFamily="2" charset="-127"/>
                <a:ea typeface="Pretendard" panose="02000503000000020004" pitchFamily="2" charset="-127"/>
                <a:cs typeface="Pretendard" panose="02000503000000020004" pitchFamily="2" charset="-127"/>
              </a:rPr>
              <a:t>국립국어원 『표준 언어 예절』</a:t>
            </a:r>
            <a:endParaRPr lang="en-US" sz="2400" b="0" i="0" u="none" strike="noStrike" dirty="0">
              <a:solidFill>
                <a:schemeClr val="bg1"/>
              </a:solidFill>
              <a:latin typeface="Pretendard" panose="02000503000000020004" pitchFamily="2" charset="-127"/>
              <a:ea typeface="Pretendard" panose="02000503000000020004" pitchFamily="2" charset="-127"/>
              <a:cs typeface="Pretendard" panose="02000503000000020004" pitchFamily="2" charset="-127"/>
            </a:endParaRPr>
          </a:p>
        </p:txBody>
      </p:sp>
      <p:sp>
        <p:nvSpPr>
          <p:cNvPr id="23" name="TextBox 7">
            <a:extLst>
              <a:ext uri="{FF2B5EF4-FFF2-40B4-BE49-F238E27FC236}">
                <a16:creationId xmlns:a16="http://schemas.microsoft.com/office/drawing/2014/main" id="{AEF254AF-D7CA-99FA-537D-24695D11E521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398533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A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00200" y="1066800"/>
            <a:ext cx="27647900" cy="126619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362200" y="527050"/>
            <a:ext cx="27647900" cy="12661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00" y="1257300"/>
            <a:ext cx="22974300" cy="381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2440900" y="546100"/>
            <a:ext cx="1206500" cy="431800"/>
          </a:xfrm>
          <a:prstGeom prst="rect">
            <a:avLst/>
          </a:prstGeom>
        </p:spPr>
        <p:txBody>
          <a:bodyPr lIns="0" tIns="14394" rIns="0" bIns="14394" rtlCol="0" anchor="ctr"/>
          <a:lstStyle/>
          <a:p>
            <a:pPr lvl="0" algn="r">
              <a:lnSpc>
                <a:spcPct val="107899"/>
              </a:lnSpc>
            </a:pPr>
            <a:r>
              <a:rPr lang="en-US" altLang="ko-KR" sz="2266" b="0" i="0" u="none" strike="noStrike" dirty="0">
                <a:solidFill>
                  <a:srgbClr val="FFFFFF">
                    <a:alpha val="80000"/>
                  </a:srgbClr>
                </a:solidFill>
                <a:latin typeface="Pretendard ExtraLight"/>
                <a:ea typeface="Pretendard ExtraLight"/>
                <a:cs typeface="Pretendard ExtraLight"/>
              </a:rPr>
              <a:t>14</a:t>
            </a:r>
            <a:endParaRPr lang="en-US" sz="2266" b="0" i="0" u="none" strike="noStrike" dirty="0">
              <a:solidFill>
                <a:srgbClr val="FFFFFF">
                  <a:alpha val="80000"/>
                </a:srgbClr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743200" y="5054600"/>
            <a:ext cx="18897600" cy="4826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36119"/>
              </a:lnSpc>
            </a:pP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1,000건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구축과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100%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검수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완료를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바탕으로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교육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현장과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AI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서비스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활용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가능성까지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2511" b="0" i="0" u="none" strike="noStrike" dirty="0" err="1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확인했습니다</a:t>
            </a:r>
            <a:r>
              <a:rPr lang="en-US" sz="2511" b="0" i="0" u="none" strike="noStrike" dirty="0">
                <a:solidFill>
                  <a:srgbClr val="FFFFFF">
                    <a:alpha val="80000"/>
                  </a:srgbClr>
                </a:solidFill>
                <a:latin typeface="Pretendard Thin"/>
                <a:ea typeface="Pretendard Thin"/>
                <a:cs typeface="Pretendard Thin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25800" y="2641600"/>
            <a:ext cx="17995900" cy="1574800"/>
          </a:xfrm>
          <a:prstGeom prst="rect">
            <a:avLst/>
          </a:prstGeom>
        </p:spPr>
        <p:txBody>
          <a:bodyPr lIns="0" tIns="55034" rIns="0" bIns="0" rtlCol="0" anchor="t"/>
          <a:lstStyle/>
          <a:p>
            <a:pPr lvl="0" algn="ctr">
              <a:lnSpc>
                <a:spcPct val="107899"/>
              </a:lnSpc>
            </a:pP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성과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및</a:t>
            </a:r>
            <a:r>
              <a:rPr lang="en-US" sz="8666" b="0" i="0" u="none" strike="noStrike" dirty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 </a:t>
            </a:r>
            <a:r>
              <a:rPr lang="en-US" sz="8666" b="0" i="0" u="none" strike="noStrike" dirty="0" err="1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rPr>
              <a:t>활용</a:t>
            </a:r>
            <a:endParaRPr lang="en-US" sz="8666" b="0" i="0" u="none" strike="noStrike" dirty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8051800" y="6946900"/>
            <a:ext cx="11379200" cy="647700"/>
          </a:xfrm>
          <a:prstGeom prst="rect">
            <a:avLst/>
          </a:prstGeom>
        </p:spPr>
        <p:txBody>
          <a:bodyPr lIns="0" tIns="39624" rIns="0" bIns="39624" rtlCol="0" anchor="ctr"/>
          <a:lstStyle/>
          <a:p>
            <a:pPr lvl="0" algn="l">
              <a:lnSpc>
                <a:spcPct val="101259"/>
              </a:lnSpc>
            </a:pPr>
            <a:r>
              <a:rPr lang="ko-KR" altLang="en-US" sz="3466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실제 의사소통 맥락을 반영한 상황별 존댓말 질의응답 데이터 구축</a:t>
            </a:r>
            <a:endParaRPr lang="en-US" sz="3466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80200" y="6794500"/>
            <a:ext cx="965200" cy="9652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6769100" y="6921500"/>
            <a:ext cx="787400" cy="698500"/>
          </a:xfrm>
          <a:prstGeom prst="rect">
            <a:avLst/>
          </a:prstGeom>
        </p:spPr>
        <p:txBody>
          <a:bodyPr lIns="0" tIns="42472" rIns="0" bIns="42472" rtlCol="0" anchor="ctr"/>
          <a:lstStyle/>
          <a:p>
            <a:pPr lvl="0" algn="ctr">
              <a:lnSpc>
                <a:spcPct val="101259"/>
              </a:lnSpc>
            </a:pPr>
            <a:r>
              <a:rPr lang="en-US" sz="3715" b="0" i="0" u="none" strike="noStrike">
                <a:solidFill>
                  <a:srgbClr val="7D7D7D"/>
                </a:solidFill>
                <a:latin typeface="Pretendard Regular"/>
                <a:ea typeface="Pretendard Regular"/>
                <a:cs typeface="Pretendard Regular"/>
              </a:rPr>
              <a:t>01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51800" y="10223500"/>
            <a:ext cx="9652000" cy="114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051800" y="8216900"/>
            <a:ext cx="9652000" cy="1143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8051800" y="8953500"/>
            <a:ext cx="9779000" cy="647700"/>
          </a:xfrm>
          <a:prstGeom prst="rect">
            <a:avLst/>
          </a:prstGeom>
        </p:spPr>
        <p:txBody>
          <a:bodyPr lIns="0" tIns="39624" rIns="0" bIns="39624" rtlCol="0" anchor="ctr"/>
          <a:lstStyle/>
          <a:p>
            <a:pPr lvl="0" algn="l">
              <a:lnSpc>
                <a:spcPct val="101259"/>
              </a:lnSpc>
            </a:pPr>
            <a:r>
              <a:rPr lang="en-US" sz="3466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전수·교차검수 100% 완료, 동일 기준 적용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80200" y="8801100"/>
            <a:ext cx="965200" cy="9652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6769100" y="8928100"/>
            <a:ext cx="787400" cy="698500"/>
          </a:xfrm>
          <a:prstGeom prst="rect">
            <a:avLst/>
          </a:prstGeom>
        </p:spPr>
        <p:txBody>
          <a:bodyPr lIns="0" tIns="42472" rIns="0" bIns="42472" rtlCol="0" anchor="ctr"/>
          <a:lstStyle/>
          <a:p>
            <a:pPr lvl="0" algn="ctr">
              <a:lnSpc>
                <a:spcPct val="101259"/>
              </a:lnSpc>
            </a:pPr>
            <a:r>
              <a:rPr lang="en-US" sz="3715" b="0" i="0" u="none" strike="noStrike">
                <a:solidFill>
                  <a:srgbClr val="7D7D7D"/>
                </a:solidFill>
                <a:latin typeface="Pretendard Regular"/>
                <a:ea typeface="Pretendard Regular"/>
                <a:cs typeface="Pretendard Regular"/>
              </a:rPr>
              <a:t>02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051800" y="10960100"/>
            <a:ext cx="9779000" cy="647700"/>
          </a:xfrm>
          <a:prstGeom prst="rect">
            <a:avLst/>
          </a:prstGeom>
        </p:spPr>
        <p:txBody>
          <a:bodyPr lIns="0" tIns="39624" rIns="0" bIns="39624" rtlCol="0" anchor="ctr"/>
          <a:lstStyle/>
          <a:p>
            <a:pPr lvl="0" algn="l">
              <a:lnSpc>
                <a:spcPct val="101259"/>
              </a:lnSpc>
            </a:pPr>
            <a:r>
              <a:rPr lang="en-US" sz="3466" b="0" i="0" u="none" strike="noStrike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한국어 교육 및 AI 챗봇 답변 학습 자료로 활용 가능</a:t>
            </a: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680200" y="10807700"/>
            <a:ext cx="965200" cy="965200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6769100" y="10934700"/>
            <a:ext cx="787400" cy="698500"/>
          </a:xfrm>
          <a:prstGeom prst="rect">
            <a:avLst/>
          </a:prstGeom>
        </p:spPr>
        <p:txBody>
          <a:bodyPr lIns="0" tIns="42472" rIns="0" bIns="42472" rtlCol="0" anchor="ctr"/>
          <a:lstStyle/>
          <a:p>
            <a:pPr lvl="0" algn="ctr">
              <a:lnSpc>
                <a:spcPct val="101259"/>
              </a:lnSpc>
            </a:pPr>
            <a:r>
              <a:rPr lang="en-US" sz="3715" b="0" i="0" u="none" strike="noStrike">
                <a:solidFill>
                  <a:srgbClr val="7D7D7D"/>
                </a:solidFill>
                <a:latin typeface="Pretendard Regular"/>
                <a:ea typeface="Pretendard Regular"/>
                <a:cs typeface="Pretendard Regular"/>
              </a:rPr>
              <a:t>03</a:t>
            </a:r>
          </a:p>
        </p:txBody>
      </p:sp>
      <p:sp>
        <p:nvSpPr>
          <p:cNvPr id="22" name="TextBox 7">
            <a:extLst>
              <a:ext uri="{FF2B5EF4-FFF2-40B4-BE49-F238E27FC236}">
                <a16:creationId xmlns:a16="http://schemas.microsoft.com/office/drawing/2014/main" id="{C9FC61C6-74B9-5AB0-3FAF-CB0DB0702B19}"/>
              </a:ext>
            </a:extLst>
          </p:cNvPr>
          <p:cNvSpPr txBox="1"/>
          <p:nvPr/>
        </p:nvSpPr>
        <p:spPr>
          <a:xfrm>
            <a:off x="734060" y="436880"/>
            <a:ext cx="3022600" cy="482600"/>
          </a:xfrm>
          <a:prstGeom prst="rect">
            <a:avLst/>
          </a:prstGeom>
        </p:spPr>
        <p:txBody>
          <a:bodyPr lIns="0" tIns="16273" rIns="0" bIns="0" rtlCol="0" anchor="t"/>
          <a:lstStyle/>
          <a:p>
            <a:pPr lvl="0" algn="l">
              <a:lnSpc>
                <a:spcPct val="107899"/>
              </a:lnSpc>
            </a:pPr>
            <a:r>
              <a:rPr lang="ko-KR" altLang="en-US" sz="2562" b="1" dirty="0">
                <a:solidFill>
                  <a:srgbClr val="FFFFFF"/>
                </a:solidFill>
                <a:latin typeface="Pretendard Regular"/>
                <a:ea typeface="Pretendard Regular"/>
                <a:cs typeface="Pretendard Regular"/>
              </a:rPr>
              <a:t>존댓말연구소</a:t>
            </a:r>
            <a:endParaRPr lang="en-US" sz="2562" b="1" i="0" u="none" strike="noStrike" dirty="0">
              <a:solidFill>
                <a:srgbClr val="FFFFFF"/>
              </a:solidFill>
              <a:latin typeface="Pretendard Regular"/>
              <a:ea typeface="Pretendard Regular"/>
              <a:cs typeface="Pretendard Regular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5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33100" y="-12700"/>
            <a:ext cx="13741400" cy="137414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93700" y="4254500"/>
            <a:ext cx="14541500" cy="100965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03300" y="9906000"/>
            <a:ext cx="6324600" cy="43942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765300" y="2044700"/>
            <a:ext cx="14922500" cy="1841500"/>
          </a:xfrm>
          <a:prstGeom prst="rect">
            <a:avLst/>
          </a:prstGeom>
        </p:spPr>
        <p:txBody>
          <a:bodyPr lIns="0" tIns="77548" rIns="0" bIns="0" rtlCol="0" anchor="t"/>
          <a:lstStyle/>
          <a:p>
            <a:pPr lvl="0" algn="l">
              <a:lnSpc>
                <a:spcPct val="106240"/>
              </a:lnSpc>
            </a:pPr>
            <a:r>
              <a:rPr lang="en-US" sz="21000" b="1" i="0" u="none" strike="noStrike" spc="-400" dirty="0" err="1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Q &amp; A</a:t>
            </a:r>
            <a:endParaRPr lang="en-US" sz="21000" b="1" i="0" u="none" strike="noStrike" spc="-400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9735800" y="11938000"/>
            <a:ext cx="3860800" cy="609600"/>
          </a:xfrm>
          <a:prstGeom prst="rect">
            <a:avLst/>
          </a:prstGeom>
        </p:spPr>
        <p:txBody>
          <a:bodyPr lIns="0" tIns="20845" rIns="0" bIns="20845" rtlCol="0" anchor="ctr"/>
          <a:lstStyle/>
          <a:p>
            <a:pPr lvl="0" algn="r">
              <a:lnSpc>
                <a:spcPct val="107899"/>
              </a:lnSpc>
            </a:pPr>
            <a:r>
              <a:rPr lang="en-US" sz="3282" b="0" i="0" u="none" strike="noStrike" dirty="0" err="1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팀</a:t>
            </a:r>
            <a:r>
              <a:rPr lang="en-US" sz="3282" b="0" i="0" u="none" strike="noStrike" dirty="0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 </a:t>
            </a:r>
            <a:r>
              <a:rPr lang="en-US" sz="3282" b="0" i="0" u="none" strike="noStrike" dirty="0" err="1">
                <a:solidFill>
                  <a:srgbClr val="FFFFFF"/>
                </a:solidFill>
                <a:latin typeface="Pretendard SemiBold"/>
                <a:ea typeface="Pretendard SemiBold"/>
                <a:cs typeface="Pretendard SemiBold"/>
              </a:rPr>
              <a:t>존댓말연구소</a:t>
            </a:r>
            <a:endParaRPr lang="en-US" sz="3282" b="0" i="0" u="none" strike="noStrike" dirty="0">
              <a:solidFill>
                <a:srgbClr val="FFFFFF"/>
              </a:solidFill>
              <a:latin typeface="Pretendard SemiBold"/>
              <a:ea typeface="Pretendard SemiBold"/>
              <a:cs typeface="Pretendard Semi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9799300" y="749300"/>
            <a:ext cx="3784600" cy="622300"/>
          </a:xfrm>
          <a:prstGeom prst="rect">
            <a:avLst/>
          </a:prstGeom>
        </p:spPr>
        <p:txBody>
          <a:bodyPr lIns="0" tIns="41853" rIns="0" bIns="41853" rtlCol="0" anchor="ctr"/>
          <a:lstStyle/>
          <a:p>
            <a:pPr lvl="0" algn="r">
              <a:lnSpc>
                <a:spcPct val="99600"/>
              </a:lnSpc>
            </a:pPr>
            <a:r>
              <a:rPr lang="en-US" sz="3295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2026-07</a:t>
            </a:r>
            <a:r>
              <a:rPr lang="en-US" altLang="ko-KR" sz="3295" b="0" i="0" u="none" strike="noStrike" dirty="0">
                <a:solidFill>
                  <a:srgbClr val="FFFFFF"/>
                </a:solidFill>
                <a:latin typeface="Pretendard ExtraLight"/>
                <a:ea typeface="Pretendard ExtraLight"/>
                <a:cs typeface="Pretendard ExtraLight"/>
              </a:rPr>
              <a:t>-29</a:t>
            </a:r>
            <a:endParaRPr lang="en-US" sz="3295" b="0" i="0" u="none" strike="noStrike" dirty="0">
              <a:solidFill>
                <a:srgbClr val="FFFFFF"/>
              </a:solidFill>
              <a:latin typeface="Pretendard ExtraLight"/>
              <a:ea typeface="Pretendard ExtraLight"/>
              <a:cs typeface="Pretendard ExtraLight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24000" y="9753600"/>
            <a:ext cx="4343400" cy="977900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1714500" y="-8140700"/>
            <a:ext cx="3975100" cy="36779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16199"/>
              </a:lnSpc>
            </a:pPr>
            <a:endParaRPr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14800" y="10134600"/>
            <a:ext cx="1295400" cy="215900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2095500" y="9931400"/>
            <a:ext cx="3060700" cy="622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6160"/>
              </a:lnSpc>
            </a:pPr>
            <a:r>
              <a:rPr lang="en-US" sz="3304" b="0" i="0" u="none" strike="noStrike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감사합니다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65300" y="11214100"/>
            <a:ext cx="11264900" cy="1257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6160"/>
              </a:lnSpc>
            </a:pP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경청해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주셔서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감사합니다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.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질문과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의견을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자유롭게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나눠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 </a:t>
            </a:r>
            <a:r>
              <a:rPr lang="en-US" sz="3304" b="0" i="0" u="none" strike="noStrike" dirty="0" err="1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주세요</a:t>
            </a:r>
            <a:r>
              <a:rPr lang="en-US" sz="3304" b="0" i="0" u="none" strike="noStrike" dirty="0">
                <a:solidFill>
                  <a:srgbClr val="FFFFFF"/>
                </a:solidFill>
                <a:latin typeface="Pretendard Thin"/>
                <a:ea typeface="Pretendard Thin"/>
                <a:cs typeface="Pretendard Thin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3405</Words>
  <Application>Microsoft Macintosh PowerPoint</Application>
  <PresentationFormat>사용자 지정</PresentationFormat>
  <Paragraphs>323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5" baseType="lpstr">
      <vt:lpstr>Pretendard ExtraLight</vt:lpstr>
      <vt:lpstr>Pretendard SemiBold</vt:lpstr>
      <vt:lpstr>Calibri</vt:lpstr>
      <vt:lpstr>Pretendard Medium</vt:lpstr>
      <vt:lpstr>Pretendard Regular</vt:lpstr>
      <vt:lpstr>맑은 고딕</vt:lpstr>
      <vt:lpstr>Pretendard Thin</vt:lpstr>
      <vt:lpstr>Pretendard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MEIKA_HSE</dc:creator>
  <cp:lastModifiedBy>wonirosoida33@gmail.com</cp:lastModifiedBy>
  <cp:revision>21</cp:revision>
  <dcterms:created xsi:type="dcterms:W3CDTF">2006-08-16T00:00:00Z</dcterms:created>
  <dcterms:modified xsi:type="dcterms:W3CDTF">2026-07-29T05:29:19Z</dcterms:modified>
</cp:coreProperties>
</file>