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autoCompressPictures="0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8" r:id="rId16"/>
    <p:sldId id="270" r:id="rId17"/>
    <p:sldId id="271" r:id="rId18"/>
    <p:sldId id="272" r:id="rId19"/>
    <p:sldId id="279" r:id="rId20"/>
    <p:sldId id="274" r:id="rId21"/>
    <p:sldId id="275" r:id="rId22"/>
    <p:sldId id="276" r:id="rId23"/>
    <p:sldId id="277" r:id="rId2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70" d="100"/>
          <a:sy n="170" d="100"/>
        </p:scale>
        <p:origin x="91" y="197"/>
      </p:cViewPr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slide" Target="slides/slide10.xml"  /><Relationship Id="rId13" Type="http://schemas.openxmlformats.org/officeDocument/2006/relationships/slide" Target="slides/slide11.xml"  /><Relationship Id="rId14" Type="http://schemas.openxmlformats.org/officeDocument/2006/relationships/slide" Target="slides/slide12.xml"  /><Relationship Id="rId15" Type="http://schemas.openxmlformats.org/officeDocument/2006/relationships/slide" Target="slides/slide13.xml"  /><Relationship Id="rId16" Type="http://schemas.openxmlformats.org/officeDocument/2006/relationships/slide" Target="slides/slide14.xml"  /><Relationship Id="rId17" Type="http://schemas.openxmlformats.org/officeDocument/2006/relationships/slide" Target="slides/slide15.xml"  /><Relationship Id="rId18" Type="http://schemas.openxmlformats.org/officeDocument/2006/relationships/slide" Target="slides/slide16.xml"  /><Relationship Id="rId19" Type="http://schemas.openxmlformats.org/officeDocument/2006/relationships/slide" Target="slides/slide17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8.xml"  /><Relationship Id="rId21" Type="http://schemas.openxmlformats.org/officeDocument/2006/relationships/slide" Target="slides/slide19.xml"  /><Relationship Id="rId22" Type="http://schemas.openxmlformats.org/officeDocument/2006/relationships/slide" Target="slides/slide20.xml"  /><Relationship Id="rId23" Type="http://schemas.openxmlformats.org/officeDocument/2006/relationships/slide" Target="slides/slide21.xml"  /><Relationship Id="rId24" Type="http://schemas.openxmlformats.org/officeDocument/2006/relationships/slide" Target="slides/slide22.xml"  /><Relationship Id="rId25" Type="http://schemas.openxmlformats.org/officeDocument/2006/relationships/presProps" Target="presProps.xml"  /><Relationship Id="rId26" Type="http://schemas.openxmlformats.org/officeDocument/2006/relationships/viewProps" Target="viewProps.xml"  /><Relationship Id="rId27" Type="http://schemas.openxmlformats.org/officeDocument/2006/relationships/theme" Target="theme/theme1.xml"  /><Relationship Id="rId28" Type="http://schemas.openxmlformats.org/officeDocument/2006/relationships/tableStyles" Target="tableStyles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charts/_rels/chart1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1.xlsx"  /></Relationships>
</file>

<file path=ppt/charts/_rels/chart2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2.xlsx"  /></Relationships>
</file>

<file path=ppt/charts/_rels/chart3.xml.rels><?xml version="1.0" encoding="UTF-8" standalone="yes" ?><Relationships xmlns="http://schemas.openxmlformats.org/package/2006/relationships"><Relationship Id="rId1" Type="http://schemas.openxmlformats.org/officeDocument/2006/relationships/package" Target="../embeddings/Worksheet1.xlsx"  /></Relationships>
</file>

<file path=ppt/charts/_rels/chart4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3.xlsx"  /></Relationships>
</file>

<file path=ppt/charts/_rels/chart5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4.xlsx"  /></Relationships>
</file>

<file path=ppt/charts/_rels/chart6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5.xlsx"  /></Relationships>
</file>

<file path=ppt/charts/_rels/chart7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6.xlsx"  /></Relationships>
</file>

<file path=ppt/charts/_rels/chart8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7.xlsx"  /></Relationships>
</file>

<file path=ppt/charts/_rels/chart9.xml.rels><?xml version="1.0" encoding="UTF-8" standalone="yes" ?><Relationships xmlns="http://schemas.openxmlformats.org/package/2006/relationships"><Relationship Id="rId1" Type="http://schemas.openxmlformats.org/officeDocument/2006/relationships/package" Target="../embeddings/oleObject8.xlsx" 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카테고리별 상품 수 </a:t>
            </a:r>
            <a:r>
              <a:rPr lang="en-US" altLang="ko-KR" sz="1300" b="0" i="0" u="none" strike="noStrike">
                <a:solidFill>
                  <a:srgbClr val="3D3652"/>
                </a:solidFill>
                <a:latin typeface="Calibri"/>
              </a:rPr>
              <a:t>vs </a:t>
            </a: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리뷰 수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상품 수</c:v>
                </c:pt>
              </c:strCache>
            </c:strRef>
          </c:tx>
          <c:spPr>
            <a:solidFill>
              <a:srgbClr val="AE94AE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8B8496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스킨케어</c:v>
                </c:pt>
                <c:pt idx="1">
                  <c:v>마스크팩</c:v>
                </c:pt>
                <c:pt idx="2">
                  <c:v>클렌징</c:v>
                </c:pt>
                <c:pt idx="3">
                  <c:v>선케어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101</c:v>
                </c:pt>
                <c:pt idx="3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D4-4939-AF14-009E856E410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리뷰 수</c:v>
                </c:pt>
              </c:strCache>
            </c:strRef>
          </c:tx>
          <c:spPr>
            <a:ln w="38100" cap="flat">
              <a:solidFill>
                <a:srgbClr val="F2637A"/>
              </a:solidFill>
              <a:prstDash val="solid"/>
              <a:round/>
            </a:ln>
            <a:effectLst/>
          </c:spPr>
          <c:marker>
            <c:symbol val="circle"/>
            <c:size val="8"/>
            <c:spPr>
              <a:solidFill>
                <a:srgbClr val="F2637A"/>
              </a:solidFill>
              <a:ln w="9525" cap="flat">
                <a:solidFill>
                  <a:srgbClr val="F2637A"/>
                </a:solidFill>
                <a:prstDash val="solid"/>
                <a:round/>
              </a:ln>
              <a:effectLst/>
            </c:spPr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F2637A"/>
                    </a:solidFill>
                    <a:latin typeface="Arial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스킨케어</c:v>
                </c:pt>
                <c:pt idx="1">
                  <c:v>마스크팩</c:v>
                </c:pt>
                <c:pt idx="2">
                  <c:v>클렌징</c:v>
                </c:pt>
                <c:pt idx="3">
                  <c:v>선케어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47281</c:v>
                </c:pt>
                <c:pt idx="1">
                  <c:v>49014</c:v>
                </c:pt>
                <c:pt idx="2">
                  <c:v>30039</c:v>
                </c:pt>
                <c:pt idx="3">
                  <c:v>34877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4D4-4939-AF14-009E856E4104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94734555"/>
        <c:axId val="2094734553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F1E4E9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r>
                  <a:rPr lang="ko-KR" altLang="en-US" b="0" i="0" u="none" strike="noStrike">
                    <a:solidFill>
                      <a:srgbClr val="000000"/>
                    </a:solidFill>
                    <a:latin typeface="Arial"/>
                  </a:rPr>
                  <a:t>상품 수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valAx>
        <c:axId val="2094734553"/>
        <c:scaling>
          <c:orientation val="minMax"/>
        </c:scaling>
        <c:delete val="0"/>
        <c:axPos val="r"/>
        <c:title>
          <c:tx>
            <c:rich>
              <a:bodyPr/>
              <a:lstStyle/>
              <a:p>
                <a:pPr>
                  <a:defRPr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r>
                  <a:rPr lang="ko-KR" altLang="en-US" b="0" i="0" u="none" strike="noStrike">
                    <a:solidFill>
                      <a:srgbClr val="000000"/>
                    </a:solidFill>
                    <a:latin typeface="Arial"/>
                  </a:rPr>
                  <a:t>리뷰 수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5"/>
        <c:crosses val="max"/>
        <c:crossBetween val="between"/>
      </c:valAx>
      <c:catAx>
        <c:axId val="209473455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94734553"/>
        <c:crosses val="autoZero"/>
        <c:auto val="1"/>
        <c:lblAlgn val="ctr"/>
        <c:lblOffset val="100"/>
        <c:noMultiLvlLbl val="1"/>
      </c:cat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100"/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자기보고 피부타입 분포 </a:t>
            </a:r>
            <a:r>
              <a:rPr lang="en-US" altLang="ko-KR" sz="1300" b="0" i="0" u="none" strike="noStrike">
                <a:solidFill>
                  <a:srgbClr val="3D3652"/>
                </a:solidFill>
                <a:latin typeface="Calibri"/>
              </a:rPr>
              <a:t>(</a:t>
            </a: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내림차순</a:t>
            </a:r>
            <a:r>
              <a:rPr lang="en-US" altLang="ko-KR" sz="1300" b="0" i="0" u="none" strike="noStrike">
                <a:solidFill>
                  <a:srgbClr val="3D3652"/>
                </a:solidFill>
                <a:latin typeface="Calibri"/>
              </a:rPr>
              <a:t>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리뷰 수</c:v>
                </c:pt>
              </c:strCache>
            </c:strRef>
          </c:tx>
          <c:spPr>
            <a:solidFill>
              <a:srgbClr val="F2637A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CAF1-486A-8DFD-0F76EAD0D10A}"/>
              </c:ext>
            </c:extLst>
          </c:dPt>
          <c:dPt>
            <c:idx val="1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CAF1-486A-8DFD-0F76EAD0D10A}"/>
              </c:ext>
            </c:extLst>
          </c:dPt>
          <c:dPt>
            <c:idx val="2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CAF1-486A-8DFD-0F76EAD0D10A}"/>
              </c:ext>
            </c:extLst>
          </c:dPt>
          <c:dPt>
            <c:idx val="3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7-CAF1-486A-8DFD-0F76EAD0D10A}"/>
              </c:ext>
            </c:extLst>
          </c:dPt>
          <c:dPt>
            <c:idx val="4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9-CAF1-486A-8DFD-0F76EAD0D10A}"/>
              </c:ext>
            </c:extLst>
          </c:dPt>
          <c:dPt>
            <c:idx val="5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B-CAF1-486A-8DFD-0F76EAD0D10A}"/>
              </c:ext>
            </c:extLst>
          </c:dPt>
          <c:dPt>
            <c:idx val="6"/>
            <c:invertIfNegative val="0"/>
            <c:bubble3D val="0"/>
            <c:spPr>
              <a:solidFill>
                <a:srgbClr val="E3AE6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D-CAF1-486A-8DFD-0F76EAD0D10A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8B8496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복합성</c:v>
                </c:pt>
                <c:pt idx="1">
                  <c:v>건성</c:v>
                </c:pt>
                <c:pt idx="2">
                  <c:v>지성</c:v>
                </c:pt>
                <c:pt idx="3">
                  <c:v>민감성</c:v>
                </c:pt>
                <c:pt idx="4">
                  <c:v>트러블성</c:v>
                </c:pt>
                <c:pt idx="5">
                  <c:v>중성</c:v>
                </c:pt>
                <c:pt idx="6">
                  <c:v>약건성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34845</c:v>
                </c:pt>
                <c:pt idx="1">
                  <c:v>20519</c:v>
                </c:pt>
                <c:pt idx="2">
                  <c:v>13270</c:v>
                </c:pt>
                <c:pt idx="3">
                  <c:v>10704</c:v>
                </c:pt>
                <c:pt idx="4">
                  <c:v>4685</c:v>
                </c:pt>
                <c:pt idx="5">
                  <c:v>1617</c:v>
                </c:pt>
                <c:pt idx="6">
                  <c:v>1217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CAF1-486A-8DFD-0F76EAD0D10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5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F1E4E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r="http://schemas.openxmlformats.org/officeDocument/2006/relationships" xmlns:a="http://schemas.openxmlformats.org/drawingml/2006/main" xmlns:c="http://schemas.openxmlformats.org/drawingml/2006/chart">
  <c:date1904 val="0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 wrap="none" lIns="0" tIns="0" rIns="0" bIns="0" anchor="ctr" anchorCtr="1"/>
          <a:p>
            <a:pPr algn="l">
              <a:defRPr sz="1200" b="0" i="0" u="none">
                <a:solidFill>
                  <a:srgbClr val="3d3652"/>
                </a:solidFill>
                <a:latin typeface="Calibri"/>
              </a:defRPr>
            </a:pPr>
            <a:r>
              <a:rPr sz="1200" b="0" i="0" u="none">
                <a:solidFill>
                  <a:srgbClr val="3d3652"/>
                </a:solidFill>
                <a:latin typeface="Calibri"/>
              </a:rPr>
              <a:t>카테고리별 평균 별점</a:t>
            </a:r>
            <a:endParaRPr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평균 별점</c:v>
                </c:pt>
              </c:strCache>
            </c:strRef>
          </c:tx>
          <c:spPr>
            <a:solidFill>
              <a:srgbClr val="ae94ae"/>
            </a:solidFill>
            <a:effectLst/>
          </c:spPr>
          <c:invertIfNegative val="0"/>
          <c:dLbls>
            <c:delete val="0"/>
            <c:numFmt formatCode="#,##0" sourceLinked="0"/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p>
                <a:pPr algn="l">
                  <a:defRPr sz="900" b="0" i="0" u="none">
                    <a:solidFill>
                      <a:srgbClr val="8b8496"/>
                    </a:solidFill>
                    <a:latin typeface="Arial"/>
                  </a:defRPr>
                </a:pPr>
                <a:endParaRPr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스킨케어</c:v>
                </c:pt>
                <c:pt idx="1">
                  <c:v>마스크팩</c:v>
                </c:pt>
                <c:pt idx="2">
                  <c:v>클렌징</c:v>
                </c:pt>
                <c:pt idx="3">
                  <c:v>선케어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4.9</c:v>
                </c:pt>
                <c:pt idx="1">
                  <c:v>4.82</c:v>
                </c:pt>
                <c:pt idx="2">
                  <c:v>4.82</c:v>
                </c:pt>
                <c:pt idx="3">
                  <c:v>4.8099999999999996</c:v>
                </c:pt>
              </c:numCache>
            </c:numRef>
          </c:val>
        </c:ser>
        <c:dLbls>
          <c:delete val="0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50"/>
        <c:overlap val="0"/>
        <c:axId val="2094734554"/>
        <c:axId val="2094734552"/>
      </c:barChart>
      <c:catAx>
        <c:axId val="2094734554"/>
        <c:scaling>
          <c:orientation val="minMax"/>
        </c:scaling>
        <c:axPos val="b"/>
        <c:crossAx val="2094734552"/>
        <c:delete val="0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 rot="0" vert="horz" wrap="none" lIns="0" tIns="0" rIns="0" bIns="0" anchor="ctr" anchorCtr="1"/>
          <a:p>
            <a:pPr algn="l">
              <a:defRPr sz="950" b="0" i="0" u="none">
                <a:solidFill>
                  <a:srgbClr val="8b8496"/>
                </a:solidFill>
                <a:latin typeface="Arial"/>
              </a:defRPr>
            </a:pPr>
            <a:endParaRPr/>
          </a:p>
        </c:txPr>
        <c:crosses val="autoZero"/>
        <c:auto val="1"/>
        <c:lblAlgn val="ctr"/>
        <c:lblOffset val="100"/>
        <c:tickMarkSkip val="1"/>
        <c:noMultiLvlLbl val="1"/>
      </c:catAx>
      <c:valAx>
        <c:axId val="2094734552"/>
        <c:scaling>
          <c:orientation val="minMax"/>
          <c:max val="5"/>
          <c:min val="4.5"/>
        </c:scaling>
        <c:axPos val="l"/>
        <c:crossAx val="2094734554"/>
        <c:delete val="0"/>
        <c:majorGridlines>
          <c:spPr>
            <a:ln w="9525" cap="flat">
              <a:solidFill>
                <a:srgbClr val="f1e4e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 rot="0" vert="horz" wrap="none" lIns="0" tIns="0" rIns="0" bIns="0" anchor="ctr" anchorCtr="1"/>
          <a:p>
            <a:pPr algn="l">
              <a:defRPr sz="900" b="0" i="0" u="none">
                <a:solidFill>
                  <a:srgbClr val="8b8496"/>
                </a:solidFill>
                <a:latin typeface="Arial"/>
              </a:defRPr>
            </a:pPr>
            <a:endParaRPr/>
          </a:p>
        </c:txPr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 w="9525">
      <a:noFill/>
    </a:ln>
    <a:effectLst/>
  </c:spPr>
  <c:extLst>
    <c:ext uri="CC8EB2C9-7E31-499d-B8F2-F6CE61031016">
      <ho:hncChartStyle xmlns:ho="http://schemas.haansoft.com/office/8.0" layoutIndex="-1" colorIndex="-1" styleIndex="-1"/>
    </c:ext>
  </c:extLs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20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200" b="0" i="0" u="none" strike="noStrike">
                <a:solidFill>
                  <a:srgbClr val="3D3652"/>
                </a:solidFill>
                <a:latin typeface="Calibri"/>
              </a:rPr>
              <a:t>별점 구성비 </a:t>
            </a:r>
            <a:r>
              <a:rPr lang="en-US" altLang="ko-KR" sz="1200" b="0" i="0" u="none" strike="noStrike">
                <a:solidFill>
                  <a:srgbClr val="3D3652"/>
                </a:solidFill>
                <a:latin typeface="Calibri"/>
              </a:rPr>
              <a:t>(100% </a:t>
            </a:r>
            <a:r>
              <a:rPr lang="ko-KR" altLang="en-US" sz="1200" b="0" i="0" u="none" strike="noStrike">
                <a:solidFill>
                  <a:srgbClr val="3D3652"/>
                </a:solidFill>
                <a:latin typeface="Calibri"/>
              </a:rPr>
              <a:t>누적</a:t>
            </a:r>
            <a:r>
              <a:rPr lang="en-US" altLang="ko-KR" sz="1200" b="0" i="0" u="none" strike="noStrike">
                <a:solidFill>
                  <a:srgbClr val="3D3652"/>
                </a:solidFill>
                <a:latin typeface="Calibri"/>
              </a:rPr>
              <a:t>)</a:t>
            </a:r>
          </a:p>
        </c:rich>
      </c:tx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5점</c:v>
                </c:pt>
              </c:strCache>
            </c:strRef>
          </c:tx>
          <c:spPr>
            <a:solidFill>
              <a:srgbClr val="F2637A"/>
            </a:solidFill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스킨케어</c:v>
                </c:pt>
                <c:pt idx="1">
                  <c:v>마스크팩</c:v>
                </c:pt>
                <c:pt idx="2">
                  <c:v>클렌징</c:v>
                </c:pt>
                <c:pt idx="3">
                  <c:v>선케어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88.6</c:v>
                </c:pt>
                <c:pt idx="1">
                  <c:v>88.2</c:v>
                </c:pt>
                <c:pt idx="2">
                  <c:v>87.5</c:v>
                </c:pt>
                <c:pt idx="3">
                  <c:v>87.1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04-49FB-A769-B6C83CC661F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3~4점</c:v>
                </c:pt>
              </c:strCache>
            </c:strRef>
          </c:tx>
          <c:spPr>
            <a:solidFill>
              <a:srgbClr val="E3AE6E"/>
            </a:solidFill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스킨케어</c:v>
                </c:pt>
                <c:pt idx="1">
                  <c:v>마스크팩</c:v>
                </c:pt>
                <c:pt idx="2">
                  <c:v>클렌징</c:v>
                </c:pt>
                <c:pt idx="3">
                  <c:v>선케어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10.1</c:v>
                </c:pt>
                <c:pt idx="1">
                  <c:v>10.5</c:v>
                </c:pt>
                <c:pt idx="2">
                  <c:v>11.3</c:v>
                </c:pt>
                <c:pt idx="3">
                  <c:v>11.5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04-49FB-A769-B6C83CC661F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1~2점</c:v>
                </c:pt>
              </c:strCache>
            </c:strRef>
          </c:tx>
          <c:spPr>
            <a:solidFill>
              <a:srgbClr val="8B8496"/>
            </a:solidFill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스킨케어</c:v>
                </c:pt>
                <c:pt idx="1">
                  <c:v>마스크팩</c:v>
                </c:pt>
                <c:pt idx="2">
                  <c:v>클렌징</c:v>
                </c:pt>
                <c:pt idx="3">
                  <c:v>선케어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1.3</c:v>
                </c:pt>
                <c:pt idx="1">
                  <c:v>1.3</c:v>
                </c:pt>
                <c:pt idx="2">
                  <c:v>1.2</c:v>
                </c:pt>
                <c:pt idx="3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004-49FB-A769-B6C83CC661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5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900"/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30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전체 상품</a:t>
            </a:r>
            <a:r>
              <a:rPr lang="en-US" altLang="ko-KR" sz="1300" b="0" i="0" u="none" strike="noStrike">
                <a:solidFill>
                  <a:srgbClr val="3D3652"/>
                </a:solidFill>
                <a:latin typeface="Calibri"/>
              </a:rPr>
              <a:t>(378</a:t>
            </a: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개</a:t>
            </a:r>
            <a:r>
              <a:rPr lang="en-US" altLang="ko-KR" sz="1300" b="0" i="0" u="none" strike="noStrike">
                <a:solidFill>
                  <a:srgbClr val="3D3652"/>
                </a:solidFill>
                <a:latin typeface="Calibri"/>
              </a:rPr>
              <a:t>) </a:t>
            </a: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기준 </a:t>
            </a:r>
            <a:r>
              <a:rPr lang="en-US" altLang="ko-KR" sz="1300" b="0" i="0" u="none" strike="noStrike">
                <a:solidFill>
                  <a:srgbClr val="3D3652"/>
                </a:solidFill>
                <a:latin typeface="Calibri"/>
              </a:rPr>
              <a:t>Top 10 </a:t>
            </a:r>
            <a:r>
              <a:rPr lang="ko-KR" altLang="en-US" sz="1300" b="0" i="0" u="none" strike="noStrike">
                <a:solidFill>
                  <a:srgbClr val="3D3652"/>
                </a:solidFill>
                <a:latin typeface="Calibri"/>
              </a:rPr>
              <a:t>성분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제품 수 비중(%)</c:v>
                </c:pt>
              </c:strCache>
            </c:strRef>
          </c:tx>
          <c:spPr>
            <a:solidFill>
              <a:srgbClr val="F2637A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719-4A4C-A012-C4A4F52618E8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2719-4A4C-A012-C4A4F52618E8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2719-4A4C-A012-C4A4F52618E8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2719-4A4C-A012-C4A4F52618E8}"/>
              </c:ext>
            </c:extLst>
          </c:dPt>
          <c:dPt>
            <c:idx val="4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9-2719-4A4C-A012-C4A4F52618E8}"/>
              </c:ext>
            </c:extLst>
          </c:dPt>
          <c:dPt>
            <c:idx val="5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B-2719-4A4C-A012-C4A4F52618E8}"/>
              </c:ext>
            </c:extLst>
          </c:dPt>
          <c:dPt>
            <c:idx val="6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D-2719-4A4C-A012-C4A4F52618E8}"/>
              </c:ext>
            </c:extLst>
          </c:dPt>
          <c:dPt>
            <c:idx val="7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F-2719-4A4C-A012-C4A4F52618E8}"/>
              </c:ext>
            </c:extLst>
          </c:dPt>
          <c:dPt>
            <c:idx val="8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11-2719-4A4C-A012-C4A4F52618E8}"/>
              </c:ext>
            </c:extLst>
          </c:dPt>
          <c:dPt>
            <c:idx val="9"/>
            <c:invertIfNegative val="0"/>
            <c:bubble3D val="0"/>
            <c:spPr>
              <a:solidFill>
                <a:srgbClr val="AE94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13-2719-4A4C-A012-C4A4F52618E8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8B8496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정제수</c:v>
                </c:pt>
                <c:pt idx="1">
                  <c:v>1,2-헥산다이올</c:v>
                </c:pt>
                <c:pt idx="2">
                  <c:v>부틸렌글라이콜</c:v>
                </c:pt>
                <c:pt idx="3">
                  <c:v>글리세린</c:v>
                </c:pt>
                <c:pt idx="4">
                  <c:v>다이소듐이디티에이</c:v>
                </c:pt>
                <c:pt idx="5">
                  <c:v>잔탄검</c:v>
                </c:pt>
                <c:pt idx="6">
                  <c:v>카보머</c:v>
                </c:pt>
                <c:pt idx="7">
                  <c:v>다이메티콘</c:v>
                </c:pt>
                <c:pt idx="8">
                  <c:v>토코페릴아세테이트</c:v>
                </c:pt>
                <c:pt idx="9">
                  <c:v>알란토인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85</c:v>
                </c:pt>
                <c:pt idx="1">
                  <c:v>80</c:v>
                </c:pt>
                <c:pt idx="2">
                  <c:v>78</c:v>
                </c:pt>
                <c:pt idx="3">
                  <c:v>73</c:v>
                </c:pt>
                <c:pt idx="4">
                  <c:v>55</c:v>
                </c:pt>
                <c:pt idx="5">
                  <c:v>48</c:v>
                </c:pt>
                <c:pt idx="6">
                  <c:v>44</c:v>
                </c:pt>
                <c:pt idx="7">
                  <c:v>40</c:v>
                </c:pt>
                <c:pt idx="8">
                  <c:v>36</c:v>
                </c:pt>
                <c:pt idx="9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2719-4A4C-A012-C4A4F52618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50" b="0" i="0" u="none" strike="noStrike">
                <a:solidFill>
                  <a:srgbClr val="3D3652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9525" cap="flat">
              <a:solidFill>
                <a:srgbClr val="F1E4E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05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050" b="0" i="0" u="none" strike="noStrike">
                <a:solidFill>
                  <a:srgbClr val="3D3652"/>
                </a:solidFill>
                <a:latin typeface="Calibri"/>
              </a:rPr>
              <a:t>선케어 전용 성분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선케어 전용 성분</c:v>
                </c:pt>
              </c:strCache>
            </c:strRef>
          </c:tx>
          <c:spPr>
            <a:solidFill>
              <a:srgbClr val="F2637A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3EFA-4398-B1FC-F0010766C6A9}"/>
              </c:ext>
            </c:extLst>
          </c:dPt>
          <c:dPt>
            <c:idx val="1"/>
            <c:invertIfNegative val="0"/>
            <c:bubble3D val="0"/>
            <c:spPr>
              <a:solidFill>
                <a:srgbClr val="E3AE6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3EFA-4398-B1FC-F0010766C6A9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8B8496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디에칠아미노
하이드록시벤조일
헥실벤조에이트</c:v>
                </c:pt>
                <c:pt idx="1">
                  <c:v>에칠헥실
트리아존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EFA-4398-B1FC-F0010766C6A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3D3652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F1E4E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05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050" b="0" i="0" u="none" strike="noStrike">
                <a:solidFill>
                  <a:srgbClr val="3D3652"/>
                </a:solidFill>
                <a:latin typeface="Calibri"/>
              </a:rPr>
              <a:t>마스크팩 </a:t>
            </a:r>
            <a:r>
              <a:rPr lang="en-US" altLang="ko-KR" sz="1050" b="0" i="0" u="none" strike="noStrike">
                <a:solidFill>
                  <a:srgbClr val="3D3652"/>
                </a:solidFill>
                <a:latin typeface="Calibri"/>
              </a:rPr>
              <a:t>vs </a:t>
            </a:r>
            <a:r>
              <a:rPr lang="ko-KR" altLang="en-US" sz="1050" b="0" i="0" u="none" strike="noStrike">
                <a:solidFill>
                  <a:srgbClr val="3D3652"/>
                </a:solidFill>
                <a:latin typeface="Calibri"/>
              </a:rPr>
              <a:t>클렌징 </a:t>
            </a:r>
            <a:r>
              <a:rPr lang="en-US" altLang="ko-KR" sz="1050" b="0" i="0" u="none" strike="noStrike">
                <a:solidFill>
                  <a:srgbClr val="3D3652"/>
                </a:solidFill>
                <a:latin typeface="Calibri"/>
              </a:rPr>
              <a:t>(</a:t>
            </a:r>
            <a:r>
              <a:rPr lang="ko-KR" altLang="en-US" sz="1050" b="0" i="0" u="none" strike="noStrike">
                <a:solidFill>
                  <a:srgbClr val="3D3652"/>
                </a:solidFill>
                <a:latin typeface="Calibri"/>
              </a:rPr>
              <a:t>점도조절제 잔탄검</a:t>
            </a:r>
            <a:r>
              <a:rPr lang="en-US" altLang="ko-KR" sz="1050" b="0" i="0" u="none" strike="noStrike">
                <a:solidFill>
                  <a:srgbClr val="3D3652"/>
                </a:solidFill>
                <a:latin typeface="Calibri"/>
              </a:rPr>
              <a:t>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마스크팩 vs 클렌징 (점도조절제 잔탄검)</c:v>
                </c:pt>
              </c:strCache>
            </c:strRef>
          </c:tx>
          <c:spPr>
            <a:solidFill>
              <a:srgbClr val="AE94AE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9273-4535-BA25-20CD122C899B}"/>
              </c:ext>
            </c:extLst>
          </c:dPt>
          <c:dPt>
            <c:idx val="1"/>
            <c:invertIfNegative val="0"/>
            <c:bubble3D val="0"/>
            <c:spPr>
              <a:solidFill>
                <a:srgbClr val="E39A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9273-4535-BA25-20CD122C899B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8B8496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마스크팩</c:v>
                </c:pt>
                <c:pt idx="1">
                  <c:v>클렌징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273-4535-BA25-20CD122C899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3D3652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F1E4E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05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050" b="0" i="0" u="none" strike="noStrike">
                <a:solidFill>
                  <a:srgbClr val="3D3652"/>
                </a:solidFill>
                <a:latin typeface="Calibri"/>
              </a:rPr>
              <a:t>클렌징 </a:t>
            </a:r>
            <a:r>
              <a:rPr lang="en-US" altLang="ko-KR" sz="1050" b="0" i="0" u="none" strike="noStrike">
                <a:solidFill>
                  <a:srgbClr val="3D3652"/>
                </a:solidFill>
                <a:latin typeface="Calibri"/>
              </a:rPr>
              <a:t>vs </a:t>
            </a:r>
            <a:r>
              <a:rPr lang="ko-KR" altLang="en-US" sz="1050" b="0" i="0" u="none" strike="noStrike">
                <a:solidFill>
                  <a:srgbClr val="3D3652"/>
                </a:solidFill>
                <a:latin typeface="Calibri"/>
              </a:rPr>
              <a:t>마스크팩 </a:t>
            </a:r>
            <a:r>
              <a:rPr lang="en-US" altLang="ko-KR" sz="1050" b="0" i="0" u="none" strike="noStrike">
                <a:solidFill>
                  <a:srgbClr val="3D3652"/>
                </a:solidFill>
                <a:latin typeface="Calibri"/>
              </a:rPr>
              <a:t>(</a:t>
            </a:r>
            <a:r>
              <a:rPr lang="ko-KR" altLang="en-US" sz="1050" b="0" i="0" u="none" strike="noStrike">
                <a:solidFill>
                  <a:srgbClr val="3D3652"/>
                </a:solidFill>
                <a:latin typeface="Calibri"/>
              </a:rPr>
              <a:t>소듐클로라이드</a:t>
            </a:r>
            <a:r>
              <a:rPr lang="en-US" altLang="ko-KR" sz="1050" b="0" i="0" u="none" strike="noStrike">
                <a:solidFill>
                  <a:srgbClr val="3D3652"/>
                </a:solidFill>
                <a:latin typeface="Calibri"/>
              </a:rPr>
              <a:t>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클렌징 vs 마스크팩 (소듐클로라이드)</c:v>
                </c:pt>
              </c:strCache>
            </c:strRef>
          </c:tx>
          <c:spPr>
            <a:solidFill>
              <a:srgbClr val="AE94AE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BCF8-4D35-AF57-452268E34953}"/>
              </c:ext>
            </c:extLst>
          </c:dPt>
          <c:dPt>
            <c:idx val="1"/>
            <c:invertIfNegative val="0"/>
            <c:bubble3D val="0"/>
            <c:spPr>
              <a:solidFill>
                <a:srgbClr val="E39AAE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BCF8-4D35-AF57-452268E34953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8B8496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클렌징</c:v>
                </c:pt>
                <c:pt idx="1">
                  <c:v>마스크팩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CF8-4D35-AF57-452268E349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00" b="0" i="0" u="none" strike="noStrike">
                <a:solidFill>
                  <a:srgbClr val="3D3652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F1E4E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title>
      <c:tx>
        <c:rich>
          <a:bodyPr/>
          <a:lstStyle/>
          <a:p>
            <a:pPr>
              <a:defRPr sz="1000" b="0" i="0" u="none" strike="noStrike">
                <a:solidFill>
                  <a:srgbClr val="3D3652"/>
                </a:solidFill>
                <a:latin typeface="Calibri"/>
              </a:defRPr>
            </a:pPr>
            <a:r>
              <a:rPr lang="ko-KR" altLang="en-US" sz="1000" b="0" i="0" u="none" strike="noStrike">
                <a:solidFill>
                  <a:srgbClr val="3D3652"/>
                </a:solidFill>
                <a:latin typeface="Calibri"/>
              </a:rPr>
              <a:t>정밀도 </a:t>
            </a:r>
            <a:r>
              <a:rPr lang="en-US" altLang="ko-KR" sz="1000" b="0" i="0" u="none" strike="noStrike">
                <a:solidFill>
                  <a:srgbClr val="3D3652"/>
                </a:solidFill>
                <a:latin typeface="Calibri"/>
              </a:rPr>
              <a:t>vs </a:t>
            </a:r>
            <a:r>
              <a:rPr lang="ko-KR" altLang="en-US" sz="1000" b="0" i="0" u="none" strike="noStrike">
                <a:solidFill>
                  <a:srgbClr val="3D3652"/>
                </a:solidFill>
                <a:latin typeface="Calibri"/>
              </a:rPr>
              <a:t>재현율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정밀도</c:v>
                </c:pt>
              </c:strCache>
            </c:strRef>
          </c:tx>
          <c:spPr>
            <a:solidFill>
              <a:srgbClr val="AE94AE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Sheet1!$A$2:$A$2</c:f>
              <c:strCache>
                <c:ptCount val="1"/>
                <c:pt idx="0">
                  <c:v>소수 클래스</c:v>
                </c:pt>
              </c:strCache>
            </c:strRef>
          </c:cat>
          <c:val>
            <c:numRef>
              <c:f>Sheet1!$B$2:$B$2</c:f>
              <c:numCache>
                <c:formatCode>General</c:formatCode>
                <c:ptCount val="1"/>
                <c:pt idx="0">
                  <c:v>0.98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75-4459-83C0-10705C1367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재현율</c:v>
                </c:pt>
              </c:strCache>
            </c:strRef>
          </c:tx>
          <c:spPr>
            <a:solidFill>
              <a:srgbClr val="F2637A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Sheet1!$A$2:$A$2</c:f>
              <c:strCache>
                <c:ptCount val="1"/>
                <c:pt idx="0">
                  <c:v>소수 클래스</c:v>
                </c:pt>
              </c:strCache>
            </c:strRef>
          </c:cat>
          <c:val>
            <c:numRef>
              <c:f>Sheet1!$C$2:$C$2</c:f>
              <c:numCache>
                <c:formatCode>General</c:formatCode>
                <c:ptCount val="1"/>
                <c:pt idx="0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75-4459-83C0-10705C1367B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800" b="0" i="0" u="none" strike="noStrike">
                <a:solidFill>
                  <a:srgbClr val="8B8496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700154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.xml"  /></Relationships>
</file>

<file path=ppt/notesSlides/_rels/notesSlide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3.xml"  /></Relationships>
</file>

<file path=ppt/notesSlides/_rels/notesSlide4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4.xml"  /></Relationships>
</file>

<file path=ppt/notesSlides/_rels/notesSlide5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5.xml"  /></Relationships>
</file>

<file path=ppt/notesSlides/_rels/notesSlide6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6.xml"  /></Relationships>
</file>

<file path=ppt/notesSlides/_rels/notesSlide7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7.xml"  /></Relationships>
</file>

<file path=ppt/notesSlides/_rels/notesSlide8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8.xml"  /></Relationships>
</file>

<file path=ppt/notesSlides/_rels/notesSlide9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9.xml"  /></Relationships>
</file>

<file path=ppt/notesSlides/_rels/notesSlide10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0.xml"  /></Relationships>
</file>

<file path=ppt/notesSlides/_rels/notesSlide1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1.xml"  /></Relationships>
</file>

<file path=ppt/notesSlides/_rels/notesSlide1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2.xml"  /></Relationships>
</file>

<file path=ppt/notesSlides/_rels/notesSlide13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3.xml"  /></Relationships>
</file>

<file path=ppt/notesSlides/_rels/notesSlide14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4.xml"  /></Relationships>
</file>

<file path=ppt/notesSlides/_rels/notesSlide15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5.xml"  /></Relationships>
</file>

<file path=ppt/notesSlides/_rels/notesSlide16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6.xml"  /></Relationships>
</file>

<file path=ppt/notesSlides/_rels/notesSlide17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7.xml"  /></Relationships>
</file>

<file path=ppt/notesSlides/_rels/notesSlide18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8.xml"  /></Relationships>
</file>

<file path=ppt/notesSlides/_rels/notesSlide19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9.xml"  /></Relationships>
</file>

<file path=ppt/notesSlides/_rels/notesSlide20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0.xml"  /></Relationships>
</file>

<file path=ppt/notesSlides/_rels/notesSlide2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1.xml"  /></Relationships>
</file>

<file path=ppt/notesSlides/_rels/notesSlide22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22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인사 및 프로젝트 한 줄 소개 — 언어 때문에 화장품을 못 고르는 문제를, 데이터와 LLM으로 풀어본 프로젝트입니다.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전체 흐름이 문제 → 데이터 → 분석 → 해결책(모델/LLM) → 한계/결론으로 이어진다는 점을 짧게 언급.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문제 정의는 팀 전체 취합 항목(TODO)으로, 실제 발표 전 배경 통계(외국인 관광객 화장품 구매 비중 등)를 추가로 보강할 예정.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담당(박준석·최재성). 식약처 사전과 올리브영 실제 표기가 달라 성분명을 통일해야 했던 이유를 부연 설명.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카테고리별 수집 방법 요약 — 스킨케어(랭킹 페이지 파싱+리뷰API, 레이트리밋 분당10회 실측), 마스크팩(Selenium 헤드리스+JSON API, Next.js 개편으로 엔드포인트 재탐색), 클렌징(Cloudflare 차단으로 Selenium 필수), 선케어(제품별 브라우저 재시작). 팀원 확인 필요 항목(수집기간, 소요시간)은 발표 전 보강.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이 슬라이드는 단순 크롤링이 아니라 실측 기반 문제해결 역량을 보여주는 파트. 엔드포인트 역공학, Shadow DOM 등 기술적 디테일을 구두로 짧게 설명.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카테고리 세부분류(클렌징 6종 등 총 9종)는 subcategory로 별도 보존했다는 점, 데이터 신뢰성과 재현성을 함께 챙겼다는 점을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두 축의 모양이 다르다는 점이 핵심 메시지. 상품 수와 리뷰 수는 별개 지표임을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이 불균형이 이후 ML과 추천 로직 설계를 관통하는 핵심 제약이라는 점을 미리 예고.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왜 박스플롯을 버렸는가라는 시행착오를 짧게 언급해 분석 과정의 신중함을 보여줄 것.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다음 슬라이드(카테고리별 비교)로 넘어가는 이유를 자연스럽게 연결.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이 슬라이드가 성분을 피처로 쓰자는 ML 설계로 이어지는 핵심 연결고리임을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초기 인사이트가 데이터 오류였고 정규화 후 뒤집혔다는 점을 솔직하게 공유 — 분석의 엄밀함을 어필하는 포인트.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2BC9E0-A725-01E8-7FFE-F72684E4F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470ACB-376D-DDF5-DB03-51B1AE498E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AE5222-24AE-D835-ED9D-6E5EAC6ACB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담당 한성민·김보성(대시보드 파트, TODO). 수식을 화면에 남기되 발표 시 말로 풀어 설명(적은 근거는 평균으로 끌어당긴다) 권장.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540241-1F4C-D2AE-6FFE-096572E1C5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5685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김예원 담당. 차원을 줄여도 안 되니 데이터를 의심했다는 디버깅 논리 순서를 구두로 짚을 것.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모델 성능 미달을 숨기지 않고, 그래도 문제가 안 되는 이유를 논리적으로 설명하는 파트 — 심사위원 질문 대비 침착하게 설명.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환각 검증을 실제로 수행했다는 점(63회 대조, 0건 불일치)을 수치로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0CC48-5CDB-ABFA-05C4-040BD449C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C13BEC-B8D9-1C9C-E26A-94E20CF558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E6AA60-53A5-69DE-E932-6ED1CD5BAE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다 번역하지 않은 이유를 설명하는 것이 오히려 신뢰도를 높이는 포인트 — 성분사전 미공개라는 근거를 명확히 전달.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8BC52A-CA35-DA3D-5D5A-91EF965C5FE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4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데이터 관련 한계는 이미 발견하고 대응까지 한 항목이라는 톤으로 전달.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한계를 인정하되 왜 지금 구조로도 서비스가 성립하는지의 논리를 다시 한번 짚어 결론으로 자연스럽게 연결.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원본이 TODO로 비어 있어 임의로 채우지 않음. 팀 회의에서 최종 확정 필요 — 이미 나온 핵심 수치를 재인용해 '숫자로 돌아보는 결론'으로 구성 권장.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예상 질문 대비 — ML 성능 미달 이유, 베이지안 보정 파라미터(m=10) 선택 근거, 다국어 성분명 병기 방식 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theme" Target="../theme/theme1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4.xml"  /><Relationship Id="rId2" Type="http://schemas.openxmlformats.org/officeDocument/2006/relationships/slideLayout" Target="../slideLayouts/slideLayout1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5.xml"  /><Relationship Id="rId2" Type="http://schemas.openxmlformats.org/officeDocument/2006/relationships/slideLayout" Target="../slideLayouts/slideLayout1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6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7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8.xml"  /><Relationship Id="rId3" Type="http://schemas.openxmlformats.org/officeDocument/2006/relationships/chart" Target="../charts/chart1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9.xml"  /><Relationship Id="rId3" Type="http://schemas.openxmlformats.org/officeDocument/2006/relationships/chart" Target="../charts/chart2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0.xml"  /><Relationship Id="rId2" Type="http://schemas.openxmlformats.org/officeDocument/2006/relationships/slideLayout" Target="../slideLayouts/slideLayout1.xml"  /><Relationship Id="rId3" Type="http://schemas.openxmlformats.org/officeDocument/2006/relationships/chart" Target="../charts/chart3.xml"  /><Relationship Id="rId4" Type="http://schemas.openxmlformats.org/officeDocument/2006/relationships/chart" Target="../charts/chart4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1.xml"  /><Relationship Id="rId2" Type="http://schemas.openxmlformats.org/officeDocument/2006/relationships/slideLayout" Target="../slideLayouts/slideLayout1.xml"  /><Relationship Id="rId3" Type="http://schemas.openxmlformats.org/officeDocument/2006/relationships/chart" Target="../charts/chart5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2.xml"  /><Relationship Id="rId3" Type="http://schemas.openxmlformats.org/officeDocument/2006/relationships/chart" Target="../charts/chart6.xml"  /><Relationship Id="rId4" Type="http://schemas.openxmlformats.org/officeDocument/2006/relationships/chart" Target="../charts/chart7.xml"  /><Relationship Id="rId5" Type="http://schemas.openxmlformats.org/officeDocument/2006/relationships/chart" Target="../charts/chart8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3.xml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4.xml"  /><Relationship Id="rId3" Type="http://schemas.openxmlformats.org/officeDocument/2006/relationships/image" Target="../media/image1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5.xml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6.xml"  /><Relationship Id="rId3" Type="http://schemas.openxmlformats.org/officeDocument/2006/relationships/chart" Target="../charts/chart9.xml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7.xml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8.xml"  /><Relationship Id="rId3" Type="http://schemas.openxmlformats.org/officeDocument/2006/relationships/image" Target="../media/image2.pn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19.xml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20.xml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1.xml"  /><Relationship Id="rId2" Type="http://schemas.openxmlformats.org/officeDocument/2006/relationships/slideLayout" Target="../slideLayouts/slideLayout1.xml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notesSlide" Target="../notesSlides/notesSlide22.xml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4754880" cy="4754880"/>
          </a:xfrm>
          <a:prstGeom prst="ellipse">
            <a:avLst/>
          </a:prstGeom>
          <a:solidFill>
            <a:srgbClr val="F8E7E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Shape 1"/>
          <p:cNvSpPr/>
          <p:nvPr/>
        </p:nvSpPr>
        <p:spPr>
          <a:xfrm>
            <a:off x="10058400" y="4206240"/>
            <a:ext cx="3291840" cy="3291840"/>
          </a:xfrm>
          <a:prstGeom prst="ellipse">
            <a:avLst/>
          </a:prstGeom>
          <a:solidFill>
            <a:srgbClr val="F263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Shape 2"/>
          <p:cNvSpPr/>
          <p:nvPr/>
        </p:nvSpPr>
        <p:spPr>
          <a:xfrm>
            <a:off x="9692640" y="365760"/>
            <a:ext cx="914400" cy="914400"/>
          </a:xfrm>
          <a:prstGeom prst="ellipse">
            <a:avLst/>
          </a:prstGeom>
          <a:solidFill>
            <a:srgbClr val="F2B6B0"/>
          </a:solidFill>
          <a:ln/>
        </p:spPr>
        <p:txBody>
          <a:bodyPr/>
          <a:lstStyle/>
          <a:p>
            <a:endParaRPr lang="ko-KR" altLang="en-US" dirty="0"/>
          </a:p>
        </p:txBody>
      </p:sp>
      <p:sp>
        <p:nvSpPr>
          <p:cNvPr id="5" name="Text 3"/>
          <p:cNvSpPr/>
          <p:nvPr/>
        </p:nvSpPr>
        <p:spPr>
          <a:xfrm>
            <a:off x="822960" y="19659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3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K-BEAUTY  ×  AI  ×  LLM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2377440"/>
            <a:ext cx="841248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외국인 관광객을 위한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피부타입 기반 화장품 추천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4709160"/>
            <a:ext cx="1005840" cy="0"/>
          </a:xfrm>
          <a:prstGeom prst="line">
            <a:avLst/>
          </a:prstGeom>
          <a:noFill/>
          <a:ln w="25400">
            <a:solidFill>
              <a:srgbClr val="E3AE6E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822960" y="489204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디폴트 (9조)  ·  부산외국어대학교 AI 최종 프로젝트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822960" y="52578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김보성 · 박준석 · 최재성 · 한성민 · 김예원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AGENDA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수집부터 LLM 서비스까지, 8단계 파이프라인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2130552"/>
            <a:ext cx="457200" cy="45720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548640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1234440" y="205740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문제 정의 및 배경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48640" y="3090672"/>
            <a:ext cx="457200" cy="45720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548640" y="309067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234440" y="301752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48640" y="4050792"/>
            <a:ext cx="457200" cy="45720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548640" y="405079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234440" y="397764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(EDA)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548640" y="5010912"/>
            <a:ext cx="457200" cy="45720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548640" y="50109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1234440" y="493776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시각화 / 대시보드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6035040" y="2130552"/>
            <a:ext cx="457200" cy="457200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6035040" y="21305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720840" y="205740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머신러닝 모델링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6035040" y="3090672"/>
            <a:ext cx="457200" cy="457200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6035040" y="309067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720840" y="301752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활용 및 다국어 처리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035040" y="4050792"/>
            <a:ext cx="457200" cy="457200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3" name="Text 21"/>
          <p:cNvSpPr/>
          <p:nvPr/>
        </p:nvSpPr>
        <p:spPr>
          <a:xfrm>
            <a:off x="6035040" y="405079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6720840" y="397764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고찰 및 한계점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6035040" y="5010912"/>
            <a:ext cx="457200" cy="457200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6035040" y="50109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6720840" y="4937760"/>
            <a:ext cx="4389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결론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문제 정의 및 배경</a:t>
            </a:r>
            <a:endParaRPr lang="en-US" altLang="ko-KR" sz="1200" b="1" kern="0" spc="200" dirty="0">
              <a:solidFill>
                <a:srgbClr val="E0577A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언어장벽이 만드는 K-뷰티 쇼핑의 진입장벽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212080" cy="4206240"/>
          </a:xfrm>
          <a:prstGeom prst="roundRect">
            <a:avLst>
              <a:gd name="adj" fmla="val 1739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68680" y="2011680"/>
            <a:ext cx="4480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문제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68680" y="2468880"/>
            <a:ext cx="44805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외국인 관광객이 올리브영에서</a:t>
            </a:r>
            <a:endParaRPr lang="en-US" sz="21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본인 피부타입에 맞는 화장품을</a:t>
            </a:r>
            <a:endParaRPr lang="en-US" sz="21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2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찾기 어렵다</a:t>
            </a:r>
            <a:endParaRPr lang="en-US" sz="2100" dirty="0"/>
          </a:p>
        </p:txBody>
      </p:sp>
      <p:sp>
        <p:nvSpPr>
          <p:cNvPr id="7" name="Shape 5"/>
          <p:cNvSpPr/>
          <p:nvPr/>
        </p:nvSpPr>
        <p:spPr>
          <a:xfrm>
            <a:off x="868680" y="4114800"/>
            <a:ext cx="4480560" cy="0"/>
          </a:xfrm>
          <a:prstGeom prst="line">
            <a:avLst/>
          </a:prstGeom>
          <a:noFill/>
          <a:ln w="12700">
            <a:solidFill>
              <a:srgbClr val="EB93A8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868680" y="4251960"/>
            <a:ext cx="44805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리뷰 · 성분표가 한국어로만 제공되는 것이 근본 원인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6035040" y="1828800"/>
            <a:ext cx="5577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왜 중요한가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035040" y="2286000"/>
            <a:ext cx="5577840" cy="960120"/>
          </a:xfrm>
          <a:prstGeom prst="roundRect">
            <a:avLst>
              <a:gd name="adj" fmla="val 7619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1" name="Shape 9"/>
          <p:cNvSpPr/>
          <p:nvPr/>
        </p:nvSpPr>
        <p:spPr>
          <a:xfrm>
            <a:off x="6217920" y="2542032"/>
            <a:ext cx="457200" cy="45720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6217920" y="254203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6903720" y="2286000"/>
            <a:ext cx="45262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K-뷰티 매장, 외국인 관광객 방문 비중 높음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 rot="10800000">
            <a:off x="8714232" y="3255264"/>
            <a:ext cx="219456" cy="182880"/>
          </a:xfrm>
          <a:prstGeom prst="triangl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5" name="Shape 13"/>
          <p:cNvSpPr/>
          <p:nvPr/>
        </p:nvSpPr>
        <p:spPr>
          <a:xfrm>
            <a:off x="6035040" y="3520440"/>
            <a:ext cx="5577840" cy="960120"/>
          </a:xfrm>
          <a:prstGeom prst="roundRect">
            <a:avLst>
              <a:gd name="adj" fmla="val 7619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6" name="Shape 14"/>
          <p:cNvSpPr/>
          <p:nvPr/>
        </p:nvSpPr>
        <p:spPr>
          <a:xfrm>
            <a:off x="6217920" y="3776472"/>
            <a:ext cx="457200" cy="45720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6217920" y="377647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903720" y="3520440"/>
            <a:ext cx="45262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언어장벽 → 제품 선택의 진입장벽 발생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 rot="10800000">
            <a:off x="8714232" y="4489704"/>
            <a:ext cx="219456" cy="182880"/>
          </a:xfrm>
          <a:prstGeom prst="triangl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Shape 18"/>
          <p:cNvSpPr/>
          <p:nvPr/>
        </p:nvSpPr>
        <p:spPr>
          <a:xfrm>
            <a:off x="6035040" y="4754880"/>
            <a:ext cx="5577840" cy="960120"/>
          </a:xfrm>
          <a:prstGeom prst="roundRect">
            <a:avLst>
              <a:gd name="adj" fmla="val 7619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1" name="Shape 19"/>
          <p:cNvSpPr/>
          <p:nvPr/>
        </p:nvSpPr>
        <p:spPr>
          <a:xfrm>
            <a:off x="6217920" y="5010912"/>
            <a:ext cx="457200" cy="457200"/>
          </a:xfrm>
          <a:prstGeom prst="ellips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17920" y="50109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6903720" y="4754880"/>
            <a:ext cx="45262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피부타입 기반 추천 + 다국어 설명으로 해결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6035040" y="5806440"/>
            <a:ext cx="5577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구매 결정 지원, 매장 응대 비용 절감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4"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3개 소스, 161,211건을 향한 수집 설계도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874520"/>
            <a:ext cx="3429000" cy="3200400"/>
          </a:xfrm>
          <a:prstGeom prst="roundRect">
            <a:avLst>
              <a:gd name="adj" fmla="val 228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Shape 3"/>
          <p:cNvSpPr/>
          <p:nvPr/>
        </p:nvSpPr>
        <p:spPr>
          <a:xfrm>
            <a:off x="868680" y="2194560"/>
            <a:ext cx="594360" cy="59436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868680" y="219456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9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①</a:t>
            </a:r>
            <a:endParaRPr lang="en-US" sz="1690" dirty="0"/>
          </a:p>
        </p:txBody>
      </p:sp>
      <p:sp>
        <p:nvSpPr>
          <p:cNvPr id="7" name="Text 5"/>
          <p:cNvSpPr/>
          <p:nvPr/>
        </p:nvSpPr>
        <p:spPr>
          <a:xfrm>
            <a:off x="822960" y="301752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올리브영 크롤링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822960" y="3520440"/>
            <a:ext cx="28803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제품 리뷰 + 상세페이지 성분탭</a:t>
            </a:r>
            <a:endParaRPr lang="en-US" sz="125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(Selenium / BeautifulSoup)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4297680" y="1874520"/>
            <a:ext cx="3429000" cy="3200400"/>
          </a:xfrm>
          <a:prstGeom prst="roundRect">
            <a:avLst>
              <a:gd name="adj" fmla="val 228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Shape 8"/>
          <p:cNvSpPr/>
          <p:nvPr/>
        </p:nvSpPr>
        <p:spPr>
          <a:xfrm>
            <a:off x="4617720" y="2194560"/>
            <a:ext cx="594360" cy="59436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4617720" y="219456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9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②</a:t>
            </a:r>
            <a:endParaRPr lang="en-US" sz="1690" dirty="0"/>
          </a:p>
        </p:txBody>
      </p:sp>
      <p:sp>
        <p:nvSpPr>
          <p:cNvPr id="12" name="Text 10"/>
          <p:cNvSpPr/>
          <p:nvPr/>
        </p:nvSpPr>
        <p:spPr>
          <a:xfrm>
            <a:off x="4572000" y="301752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식약처 성분사전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4572000" y="3520440"/>
            <a:ext cx="28803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공공데이터포털 Open API</a:t>
            </a:r>
            <a:endParaRPr lang="en-US" sz="125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화장품 원료성분정보 수집</a:t>
            </a:r>
            <a:endParaRPr lang="en-US" sz="125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한/영 명칭 차이 통일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8046720" y="1874520"/>
            <a:ext cx="3429000" cy="3200400"/>
          </a:xfrm>
          <a:prstGeom prst="roundRect">
            <a:avLst>
              <a:gd name="adj" fmla="val 228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Shape 13"/>
          <p:cNvSpPr/>
          <p:nvPr/>
        </p:nvSpPr>
        <p:spPr>
          <a:xfrm>
            <a:off x="8366760" y="2194560"/>
            <a:ext cx="594360" cy="594360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8366760" y="219456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9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③</a:t>
            </a:r>
            <a:endParaRPr lang="en-US" sz="1690" dirty="0"/>
          </a:p>
        </p:txBody>
      </p:sp>
      <p:sp>
        <p:nvSpPr>
          <p:cNvPr id="17" name="Text 15"/>
          <p:cNvSpPr/>
          <p:nvPr/>
        </p:nvSpPr>
        <p:spPr>
          <a:xfrm>
            <a:off x="8321040" y="3017520"/>
            <a:ext cx="2880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수집 목표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8321040" y="3520440"/>
            <a:ext cx="2880360" cy="1371600"/>
          </a:xfrm>
          <a:prstGeom prst="rect">
            <a:avLst/>
          </a:prstGeom>
          <a:noFill/>
          <a:ln/>
        </p:spPr>
        <p:txBody>
          <a:bodyPr wrap="square" lIns="0" tIns="0" rIns="0" bIns="0" anchor="t"/>
          <a:lstStyle/>
          <a:p>
            <a:pPr marL="0" lvl="0" indent="0">
              <a:lnSpc>
                <a:spcPct val="125000"/>
              </a:lnSpc>
              <a:buNone/>
              <a:defRPr/>
            </a:pPr>
            <a:r>
              <a:rPr lang="en-US" sz="1250">
                <a:solidFill>
                  <a:srgbClr val="8b8496"/>
                </a:solidFill>
                <a:latin typeface="Calibri"/>
                <a:ea typeface="Calibri"/>
                <a:cs typeface="Calibri"/>
              </a:rPr>
              <a:t>카테고리별 상위 </a:t>
            </a:r>
            <a:r>
              <a:rPr lang="en-US" altLang="ko-KR" sz="1250">
                <a:solidFill>
                  <a:srgbClr val="8b8496"/>
                </a:solidFill>
                <a:latin typeface="Calibri"/>
                <a:ea typeface="Calibri"/>
                <a:cs typeface="Calibri"/>
              </a:rPr>
              <a:t>100</a:t>
            </a:r>
            <a:r>
              <a:rPr lang="en-US" sz="1250">
                <a:solidFill>
                  <a:srgbClr val="8b8496"/>
                </a:solidFill>
                <a:latin typeface="Calibri"/>
                <a:ea typeface="Calibri"/>
                <a:cs typeface="Calibri"/>
              </a:rPr>
              <a:t>개 제품</a:t>
            </a:r>
            <a:endParaRPr lang="en-US" sz="1250">
              <a:solidFill>
                <a:srgbClr val="8b8496"/>
              </a:solidFill>
              <a:latin typeface="Calibri"/>
              <a:ea typeface="Calibri"/>
              <a:cs typeface="Calibri"/>
            </a:endParaRPr>
          </a:p>
          <a:p>
            <a:pPr marL="0" lvl="0" indent="0">
              <a:lnSpc>
                <a:spcPct val="125000"/>
              </a:lnSpc>
              <a:buNone/>
              <a:defRPr/>
            </a:pPr>
            <a:r>
              <a:rPr lang="en-US" sz="1250">
                <a:solidFill>
                  <a:srgbClr val="8b8496"/>
                </a:solidFill>
                <a:latin typeface="Calibri"/>
                <a:ea typeface="Calibri"/>
                <a:cs typeface="Calibri"/>
              </a:rPr>
              <a:t>제품당 리뷰 1건 </a:t>
            </a:r>
            <a:r>
              <a:rPr lang="en-US" altLang="ko-KR" sz="1250">
                <a:solidFill>
                  <a:srgbClr val="8b8496"/>
                </a:solidFill>
                <a:latin typeface="Calibri"/>
                <a:ea typeface="Calibri"/>
                <a:cs typeface="Calibri"/>
              </a:rPr>
              <a:t>500</a:t>
            </a:r>
            <a:r>
              <a:rPr lang="en-US" sz="1250">
                <a:solidFill>
                  <a:srgbClr val="8b8496"/>
                </a:solidFill>
                <a:latin typeface="Calibri"/>
                <a:ea typeface="Calibri"/>
                <a:cs typeface="Calibri"/>
              </a:rPr>
              <a:t>상</a:t>
            </a:r>
            <a:endParaRPr lang="en-US" sz="1250">
              <a:solidFill>
                <a:srgbClr val="8b8496"/>
              </a:solidFill>
              <a:latin typeface="Calibri"/>
              <a:ea typeface="Calibri"/>
              <a:cs typeface="Calibri"/>
            </a:endParaRPr>
          </a:p>
          <a:p>
            <a:pPr marL="0" lvl="0" indent="0">
              <a:lnSpc>
                <a:spcPct val="125000"/>
              </a:lnSpc>
              <a:buNone/>
              <a:defRPr/>
            </a:pPr>
            <a:r>
              <a:rPr lang="en-US" sz="1250">
                <a:solidFill>
                  <a:srgbClr val="8b8496"/>
                </a:solidFill>
                <a:latin typeface="Calibri"/>
                <a:ea typeface="Calibri"/>
                <a:cs typeface="Calibri"/>
              </a:rPr>
              <a:t>(최근 1년)</a:t>
            </a:r>
            <a:endParaRPr lang="en-US" sz="1250"/>
          </a:p>
        </p:txBody>
      </p:sp>
      <p:sp>
        <p:nvSpPr>
          <p:cNvPr id="19" name="Shape 17"/>
          <p:cNvSpPr/>
          <p:nvPr/>
        </p:nvSpPr>
        <p:spPr>
          <a:xfrm>
            <a:off x="548640" y="5349240"/>
            <a:ext cx="10927080" cy="822960"/>
          </a:xfrm>
          <a:prstGeom prst="roundRect">
            <a:avLst>
              <a:gd name="adj" fmla="val 8889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822960" y="5349240"/>
            <a:ext cx="10378440" cy="822960"/>
          </a:xfrm>
          <a:prstGeom prst="rect">
            <a:avLst/>
          </a:prstGeom>
          <a:noFill/>
          <a:ln/>
        </p:spPr>
        <p:txBody>
          <a:bodyPr wrap="square" lIns="0" tIns="0" rIns="0" bIns="0" anchor="ctr"/>
          <a:lstStyle/>
          <a:p>
            <a:pPr marL="0" lvl="0" indent="0">
              <a:buNone/>
              <a:defRPr/>
            </a:pPr>
            <a:r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목표: 카테고리별 상위 </a:t>
            </a:r>
            <a:r>
              <a:rPr lang="en-US" altLang="ko-KR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100</a:t>
            </a:r>
            <a:r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개 제품  ·  제품당 리뷰 </a:t>
            </a:r>
            <a:r>
              <a:rPr lang="en-US" altLang="ko-KR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500</a:t>
            </a:r>
            <a:r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건 이상 (최근 1년)</a:t>
            </a:r>
            <a:endParaRPr lang="en-US" sz="1400" b="1">
              <a:solidFill>
                <a:srgbClr val="ffffff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5"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4개 카테고리, 378개 제품 · 161,211건 리뷰 확보</a:t>
            </a:r>
            <a:endParaRPr lang="en-US" sz="28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/>
        </p:nvGraphicFramePr>
        <p:xfrm>
          <a:off x="548640" y="1828800"/>
          <a:ext cx="11064240" cy="2377440"/>
        </p:xfrm>
        <a:graphic>
          <a:graphicData uri="http://schemas.openxmlformats.org/drawingml/2006/table">
            <a:tbl>
              <a:tblGrid>
                <a:gridCol w="1737360"/>
                <a:gridCol w="1188720"/>
                <a:gridCol w="1371600"/>
                <a:gridCol w="1463040"/>
                <a:gridCol w="1463040"/>
                <a:gridCol w="1554480"/>
                <a:gridCol w="1188720"/>
                <a:gridCol w="1097280"/>
              </a:tblGrid>
              <a:tr h="475488"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카테고리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상품 수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리뷰 수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상품당 평균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전성분 확보율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피부타입 태그율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평균 별점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담당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e0577a"/>
                    </a:solidFill>
                  </a:tcPr>
                </a:tc>
              </a:tr>
              <a:tr h="475488"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3d3652"/>
                          </a:solidFill>
                          <a:latin typeface="Calibri"/>
                          <a:ea typeface="Calibri"/>
                          <a:cs typeface="Calibri"/>
                        </a:rPr>
                        <a:t>스킨케어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100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47,281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473건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95%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53%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4.83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ko-KR" alt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박준석</a:t>
                      </a:r>
                      <a:endParaRPr lang="en-US" sz="1200">
                        <a:solidFill>
                          <a:srgbClr val="8b8496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</a:tr>
              <a:tr h="475488"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3d3652"/>
                          </a:solidFill>
                          <a:latin typeface="Calibri"/>
                          <a:ea typeface="Calibri"/>
                          <a:cs typeface="Calibri"/>
                        </a:rPr>
                        <a:t>마스크팩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100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49,014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490건 (최다)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99%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55%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4.82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ko-KR" alt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김예원</a:t>
                      </a:r>
                      <a:endParaRPr lang="en-US" sz="1200">
                        <a:solidFill>
                          <a:srgbClr val="8b8496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3d3652"/>
                          </a:solidFill>
                          <a:latin typeface="Calibri"/>
                          <a:ea typeface="Calibri"/>
                          <a:cs typeface="Calibri"/>
                        </a:rPr>
                        <a:t>클렌징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101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30,039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297건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98%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54%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altLang="ko-KR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.8</a:t>
                      </a:r>
                      <a:r>
                        <a:rPr lang="en-US" altLang="ko-KR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endParaRPr lang="en-US" altLang="ko-KR" sz="1200">
                        <a:solidFill>
                          <a:srgbClr val="8b8496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김보성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bf3f5"/>
                    </a:solidFill>
                  </a:tcPr>
                </a:tc>
              </a:tr>
              <a:tr h="475488"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 b="1">
                          <a:solidFill>
                            <a:srgbClr val="3d3652"/>
                          </a:solidFill>
                          <a:latin typeface="Calibri"/>
                          <a:ea typeface="Calibri"/>
                          <a:cs typeface="Calibri"/>
                        </a:rPr>
                        <a:t>선케어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78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34,877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447건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99%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52%</a:t>
                      </a:r>
                      <a:endParaRPr lang="en-US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en-US" altLang="ko-KR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r>
                        <a:rPr 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.</a:t>
                      </a:r>
                      <a:r>
                        <a:rPr lang="en-US" altLang="ko-KR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81</a:t>
                      </a:r>
                      <a:endParaRPr lang="en-US" altLang="ko-KR" sz="1200">
                        <a:solidFill>
                          <a:srgbClr val="8b8496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lstStyle/>
                    <a:p>
                      <a:pPr marL="0" lvl="0" indent="0" algn="ctr">
                        <a:buNone/>
                        <a:defRPr/>
                      </a:pPr>
                      <a:r>
                        <a:rPr lang="ko-KR" altLang="en-US" sz="1200">
                          <a:solidFill>
                            <a:srgbClr val="8b8496"/>
                          </a:solidFill>
                          <a:latin typeface="Calibri"/>
                          <a:ea typeface="Calibri"/>
                          <a:cs typeface="Calibri"/>
                        </a:rPr>
                        <a:t>한성민</a:t>
                      </a:r>
                      <a:endParaRPr lang="ko-KR" altLang="en-US" sz="1200">
                        <a:solidFill>
                          <a:srgbClr val="8b8496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rgbClr val="f1e4e9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548640" y="4434840"/>
            <a:ext cx="11064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선케어가 78개인 이유: 랭킹 상위 100개 중 전성분 미확보 제품 제외</a:t>
            </a:r>
            <a:endParaRPr lang="en-US" sz="1250" dirty="0"/>
          </a:p>
        </p:txBody>
      </p:sp>
      <p:sp>
        <p:nvSpPr>
          <p:cNvPr id="4" name="Shape 3"/>
          <p:cNvSpPr/>
          <p:nvPr/>
        </p:nvSpPr>
        <p:spPr>
          <a:xfrm>
            <a:off x="548640" y="5029200"/>
            <a:ext cx="3566160" cy="1234440"/>
          </a:xfrm>
          <a:prstGeom prst="roundRect">
            <a:avLst>
              <a:gd name="adj" fmla="val 5926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7" name="Text 4"/>
          <p:cNvSpPr/>
          <p:nvPr/>
        </p:nvSpPr>
        <p:spPr>
          <a:xfrm>
            <a:off x="548640" y="5177333"/>
            <a:ext cx="3566160" cy="678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161,211건</a:t>
            </a:r>
            <a:endParaRPr lang="en-US" sz="3000" dirty="0"/>
          </a:p>
        </p:txBody>
      </p:sp>
      <p:sp>
        <p:nvSpPr>
          <p:cNvPr id="8" name="Text 5"/>
          <p:cNvSpPr/>
          <p:nvPr/>
        </p:nvSpPr>
        <p:spPr>
          <a:xfrm>
            <a:off x="640080" y="5831586"/>
            <a:ext cx="3383280" cy="3950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전체 리뷰 수 (4개 카테고리 합계)</a:t>
            </a:r>
            <a:endParaRPr lang="en-US" sz="1100" dirty="0"/>
          </a:p>
        </p:txBody>
      </p:sp>
      <p:sp>
        <p:nvSpPr>
          <p:cNvPr id="9" name="Shape 6"/>
          <p:cNvSpPr/>
          <p:nvPr/>
        </p:nvSpPr>
        <p:spPr>
          <a:xfrm>
            <a:off x="4297680" y="5029200"/>
            <a:ext cx="3566160" cy="1234440"/>
          </a:xfrm>
          <a:prstGeom prst="roundRect">
            <a:avLst>
              <a:gd name="adj" fmla="val 592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Text 7"/>
          <p:cNvSpPr/>
          <p:nvPr/>
        </p:nvSpPr>
        <p:spPr>
          <a:xfrm>
            <a:off x="4297680" y="5177333"/>
            <a:ext cx="3566160" cy="678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378개</a:t>
            </a:r>
            <a:endParaRPr lang="en-US" sz="3000" dirty="0"/>
          </a:p>
        </p:txBody>
      </p:sp>
      <p:sp>
        <p:nvSpPr>
          <p:cNvPr id="11" name="Text 8"/>
          <p:cNvSpPr/>
          <p:nvPr/>
        </p:nvSpPr>
        <p:spPr>
          <a:xfrm>
            <a:off x="4389120" y="5831586"/>
            <a:ext cx="3383280" cy="3950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전체 상품 수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8046720" y="5029200"/>
            <a:ext cx="3566160" cy="1234440"/>
          </a:xfrm>
          <a:prstGeom prst="roundRect">
            <a:avLst>
              <a:gd name="adj" fmla="val 592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0"/>
          <p:cNvSpPr/>
          <p:nvPr/>
        </p:nvSpPr>
        <p:spPr>
          <a:xfrm>
            <a:off x="8046720" y="5177333"/>
            <a:ext cx="3566160" cy="678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4개</a:t>
            </a:r>
            <a:endParaRPr lang="en-US" sz="3000" dirty="0"/>
          </a:p>
        </p:txBody>
      </p:sp>
      <p:sp>
        <p:nvSpPr>
          <p:cNvPr id="14" name="Text 11"/>
          <p:cNvSpPr/>
          <p:nvPr/>
        </p:nvSpPr>
        <p:spPr>
          <a:xfrm>
            <a:off x="8138160" y="5831586"/>
            <a:ext cx="3383280" cy="3950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 (스킨케어·마스크팩·클렌징·선케어)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크롤링이 막힐 때마다, 새로운 우회로를 설계하다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5394960" cy="1691640"/>
          </a:xfrm>
          <a:prstGeom prst="roundRect">
            <a:avLst>
              <a:gd name="adj" fmla="val 4324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Shape 3"/>
          <p:cNvSpPr/>
          <p:nvPr/>
        </p:nvSpPr>
        <p:spPr>
          <a:xfrm>
            <a:off x="804672" y="2084832"/>
            <a:ext cx="502920" cy="502920"/>
          </a:xfrm>
          <a:prstGeom prst="ellips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804672" y="2084832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⏱</a:t>
            </a:r>
            <a:endParaRPr lang="en-US" sz="1430" dirty="0"/>
          </a:p>
        </p:txBody>
      </p:sp>
      <p:sp>
        <p:nvSpPr>
          <p:cNvPr id="7" name="Text 5"/>
          <p:cNvSpPr/>
          <p:nvPr/>
        </p:nvSpPr>
        <p:spPr>
          <a:xfrm>
            <a:off x="1463040" y="2011680"/>
            <a:ext cx="4297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레이트리밋 실측 (스킨케어)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1463040" y="2450592"/>
            <a:ext cx="4297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분당 56회 → 36회째 차단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분당 10회 → 70회 이상 통과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실측으로 안전 속도 역산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6217920" y="1828800"/>
            <a:ext cx="5394960" cy="1691640"/>
          </a:xfrm>
          <a:prstGeom prst="roundRect">
            <a:avLst>
              <a:gd name="adj" fmla="val 4324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Shape 8"/>
          <p:cNvSpPr/>
          <p:nvPr/>
        </p:nvSpPr>
        <p:spPr>
          <a:xfrm>
            <a:off x="6473952" y="2084832"/>
            <a:ext cx="502920" cy="502920"/>
          </a:xfrm>
          <a:prstGeom prst="ellips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6473952" y="2084832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⇄</a:t>
            </a:r>
            <a:endParaRPr lang="en-US" sz="1430" dirty="0"/>
          </a:p>
        </p:txBody>
      </p:sp>
      <p:sp>
        <p:nvSpPr>
          <p:cNvPr id="12" name="Text 10"/>
          <p:cNvSpPr/>
          <p:nvPr/>
        </p:nvSpPr>
        <p:spPr>
          <a:xfrm>
            <a:off x="7132320" y="2011680"/>
            <a:ext cx="4297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API 엔드포인트 재탐색 (마스크팩)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7132320" y="2450592"/>
            <a:ext cx="4297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Next.js 개편으로 기존 API 차단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네트워크 분석으로 재발견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429는 랜덤 딜레이·쿨다운으로 회피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3794760"/>
            <a:ext cx="5394960" cy="1691640"/>
          </a:xfrm>
          <a:prstGeom prst="roundRect">
            <a:avLst>
              <a:gd name="adj" fmla="val 4324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Shape 13"/>
          <p:cNvSpPr/>
          <p:nvPr/>
        </p:nvSpPr>
        <p:spPr>
          <a:xfrm>
            <a:off x="804672" y="4050792"/>
            <a:ext cx="502920" cy="502920"/>
          </a:xfrm>
          <a:prstGeom prst="ellips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804672" y="4050792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⛨</a:t>
            </a:r>
            <a:endParaRPr lang="en-US" sz="1430" dirty="0"/>
          </a:p>
        </p:txBody>
      </p:sp>
      <p:sp>
        <p:nvSpPr>
          <p:cNvPr id="17" name="Text 15"/>
          <p:cNvSpPr/>
          <p:nvPr/>
        </p:nvSpPr>
        <p:spPr>
          <a:xfrm>
            <a:off x="1463040" y="3977640"/>
            <a:ext cx="4297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Cloudflare·Shadow DOM 우회 (클렌징)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1463040" y="4416552"/>
            <a:ext cx="4297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requests 403 차단 → Selenium 필수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리뷰는 Shadow DOM 재귀 탐색 +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가상 스크롤 대응으로 수집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6217920" y="3794760"/>
            <a:ext cx="5394960" cy="1691640"/>
          </a:xfrm>
          <a:prstGeom prst="roundRect">
            <a:avLst>
              <a:gd name="adj" fmla="val 4324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0" name="Shape 18"/>
          <p:cNvSpPr/>
          <p:nvPr/>
        </p:nvSpPr>
        <p:spPr>
          <a:xfrm>
            <a:off x="6473952" y="4050792"/>
            <a:ext cx="502920" cy="502920"/>
          </a:xfrm>
          <a:prstGeom prst="ellips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6473952" y="4050792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↻</a:t>
            </a:r>
            <a:endParaRPr lang="en-US" sz="1430" dirty="0"/>
          </a:p>
        </p:txBody>
      </p:sp>
      <p:sp>
        <p:nvSpPr>
          <p:cNvPr id="22" name="Text 20"/>
          <p:cNvSpPr/>
          <p:nvPr/>
        </p:nvSpPr>
        <p:spPr>
          <a:xfrm>
            <a:off x="7132320" y="3977640"/>
            <a:ext cx="4297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브라우저 재시작 &amp; 코드 매핑 (선케어)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7132320" y="4416552"/>
            <a:ext cx="4297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드라이버 재사용 시 아코디언 클릭 불가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제품별 새 브라우저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A01~A07 코드는 실사용자 확인으로 매핑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548640" y="5532120"/>
            <a:ext cx="11064240" cy="731520"/>
          </a:xfrm>
          <a:prstGeom prst="roundRect">
            <a:avLst>
              <a:gd name="adj" fmla="val 10000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822960" y="5532120"/>
            <a:ext cx="10515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공통 원칙: 제품 단위 체크포인트 저장(append) → 중단돼도 이어서 수집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4갈래 데이터를 하나의 스키마로 통합하다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2377440" cy="1005840"/>
          </a:xfrm>
          <a:prstGeom prst="roundRect">
            <a:avLst>
              <a:gd name="adj" fmla="val 7273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685800" y="1828800"/>
            <a:ext cx="21031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Raw 소스 4종</a:t>
            </a:r>
            <a:endParaRPr lang="en-US" sz="1100" dirty="0"/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(스킨케어·마스크팩·</a:t>
            </a:r>
            <a:endParaRPr lang="en-US" sz="1100" dirty="0"/>
          </a:p>
          <a:p>
            <a:pPr marL="0" indent="0" algn="ctr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클렌징·선케어)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 rot="5400000">
            <a:off x="3063240" y="2148840"/>
            <a:ext cx="320040" cy="365760"/>
          </a:xfrm>
          <a:prstGeom prst="triangl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Shape 5"/>
          <p:cNvSpPr/>
          <p:nvPr/>
        </p:nvSpPr>
        <p:spPr>
          <a:xfrm>
            <a:off x="3520440" y="1691640"/>
            <a:ext cx="4572000" cy="1280160"/>
          </a:xfrm>
          <a:prstGeom prst="roundRect">
            <a:avLst>
              <a:gd name="adj" fmla="val 5714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3703320" y="1783080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정규화 파이프라인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3703320" y="2148840"/>
            <a:ext cx="4206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① 피부 프로필 정규화   ② 전성분 정제   ③ 날짜·평점 통일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 rot="5400000">
            <a:off x="8229600" y="2194560"/>
            <a:ext cx="320040" cy="365760"/>
          </a:xfrm>
          <a:prstGeom prst="triangl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Shape 9"/>
          <p:cNvSpPr/>
          <p:nvPr/>
        </p:nvSpPr>
        <p:spPr>
          <a:xfrm>
            <a:off x="8732520" y="1691640"/>
            <a:ext cx="2926080" cy="1280160"/>
          </a:xfrm>
          <a:prstGeom prst="roundRect">
            <a:avLst>
              <a:gd name="adj" fmla="val 5714"/>
            </a:avLst>
          </a:prstGeom>
          <a:solidFill>
            <a:srgbClr val="E3AE6E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8869680" y="178308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oliveyoung_all_categories.csv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8869680" y="2148840"/>
            <a:ext cx="26517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161,211행 · 378개 · 4개 카테고리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548640" y="3246120"/>
            <a:ext cx="11109960" cy="685800"/>
          </a:xfrm>
          <a:prstGeom prst="roundRect">
            <a:avLst>
              <a:gd name="adj" fmla="val 10667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777240" y="3246120"/>
            <a:ext cx="10698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통합 스키마 (1행 = 리뷰 1건): product_id · name · category · ingredients_raw · review_text · rating · review_date · skin_type_reported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4114800"/>
            <a:ext cx="3611880" cy="1417320"/>
          </a:xfrm>
          <a:prstGeom prst="roundRect">
            <a:avLst>
              <a:gd name="adj" fmla="val 5161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731520" y="4251960"/>
            <a:ext cx="3246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① 피부 프로필 정규화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731520" y="4617720"/>
            <a:ext cx="32461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08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구분자 통일, A01~A07/B01~B06/C 코드 → 한글 라벨 치환, 중복 태그 제거</a:t>
            </a:r>
            <a:endParaRPr lang="en-US" sz="1080" dirty="0"/>
          </a:p>
        </p:txBody>
      </p:sp>
      <p:sp>
        <p:nvSpPr>
          <p:cNvPr id="19" name="Shape 17"/>
          <p:cNvSpPr/>
          <p:nvPr/>
        </p:nvSpPr>
        <p:spPr>
          <a:xfrm>
            <a:off x="4297680" y="4114800"/>
            <a:ext cx="3611880" cy="1417320"/>
          </a:xfrm>
          <a:prstGeom prst="roundRect">
            <a:avLst>
              <a:gd name="adj" fmla="val 5161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4480560" y="4251960"/>
            <a:ext cx="3246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② 전성분 정제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4480560" y="4617720"/>
            <a:ext cx="32461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08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기능성 성분 각주 제거, 쉼표 오분리 화학명(1,2-헥산다이올 등) 복원, 함량순 유지</a:t>
            </a:r>
            <a:endParaRPr lang="en-US" sz="1080" dirty="0"/>
          </a:p>
        </p:txBody>
      </p:sp>
      <p:sp>
        <p:nvSpPr>
          <p:cNvPr id="22" name="Shape 20"/>
          <p:cNvSpPr/>
          <p:nvPr/>
        </p:nvSpPr>
        <p:spPr>
          <a:xfrm>
            <a:off x="8046720" y="4114800"/>
            <a:ext cx="3611880" cy="1417320"/>
          </a:xfrm>
          <a:prstGeom prst="roundRect">
            <a:avLst>
              <a:gd name="adj" fmla="val 5161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3" name="Text 21"/>
          <p:cNvSpPr/>
          <p:nvPr/>
        </p:nvSpPr>
        <p:spPr>
          <a:xfrm>
            <a:off x="8229600" y="4251960"/>
            <a:ext cx="3246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③ 날짜·평점 통일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8229600" y="4617720"/>
            <a:ext cx="32461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08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ISO 타임스탬프 → YYYY-MM-DD, 평점 1~5 정수 스케일 통일</a:t>
            </a:r>
            <a:endParaRPr lang="en-US" sz="1080" dirty="0"/>
          </a:p>
        </p:txBody>
      </p:sp>
      <p:sp>
        <p:nvSpPr>
          <p:cNvPr id="25" name="Text 23"/>
          <p:cNvSpPr/>
          <p:nvPr/>
        </p:nvSpPr>
        <p:spPr>
          <a:xfrm>
            <a:off x="548640" y="5715000"/>
            <a:ext cx="11109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개인정보: 리뷰 작성자 닉네임 병합 단계에서 전량 제거   ·   재현 가능한 파이프라인: merge_categories.py + 노트북 — 신규 데이터 추가 시 재실행만으로 동일 결과 재생성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및 인사이트 </a:t>
            </a:r>
            <a:r>
              <a:rPr lang="en-US" altLang="ko-KR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EDA)  ·  1/6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5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상품 수는 비슷해도 리뷰 밀도는 다르다</a:t>
            </a:r>
            <a:endParaRPr lang="en-US" sz="25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548640" y="1737360"/>
          <a:ext cx="6675120" cy="384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7452360" y="1737360"/>
            <a:ext cx="4206240" cy="3840480"/>
          </a:xfrm>
          <a:prstGeom prst="roundRect">
            <a:avLst>
              <a:gd name="adj" fmla="val 1905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6" name="Text 3"/>
          <p:cNvSpPr/>
          <p:nvPr/>
        </p:nvSpPr>
        <p:spPr>
          <a:xfrm>
            <a:off x="7680960" y="192024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결과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7680960" y="2194560"/>
            <a:ext cx="3749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상품 수 78~101개로 유사, 리뷰 수는 3만~4.9만 건으로 최대 1.6배 차이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7680960" y="320040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원인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7680960" y="3474720"/>
            <a:ext cx="3749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클렌징: Shadow DOM·가상스크롤로 속도 제약 → 500→150건 조정 / 선케어 78개: 전성분 미확보 제품 제외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7680960" y="448056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시사점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7680960" y="4754880"/>
            <a:ext cx="3749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 간 비교는 절대건수가 아닌 비율 기준으로 볼 것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및 인사이트 </a:t>
            </a:r>
            <a:r>
              <a:rPr lang="en-US" altLang="ko-KR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(EDA)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2/6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5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복합성 34,845건 vs 약건성 1,217건, 28.6배 격차</a:t>
            </a:r>
            <a:endParaRPr lang="en-US" sz="25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548640" y="1737360"/>
          <a:ext cx="6675120" cy="393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7452360" y="1737360"/>
            <a:ext cx="4206240" cy="3931920"/>
          </a:xfrm>
          <a:prstGeom prst="roundRect">
            <a:avLst>
              <a:gd name="adj" fmla="val 186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6" name="Text 3"/>
          <p:cNvSpPr/>
          <p:nvPr/>
        </p:nvSpPr>
        <p:spPr>
          <a:xfrm>
            <a:off x="7680960" y="192024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격차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7680960" y="2194560"/>
            <a:ext cx="374904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최다(복합성 34,845건) vs 최소(약건성 1,217건) → 28.6배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7680960" y="290322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집중도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7680960" y="3177540"/>
            <a:ext cx="374904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상위 3개(복합성·건성·지성)가 전체의 약 78% 차지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7680960" y="388620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영향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7680960" y="4160520"/>
            <a:ext cx="374904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소수 클래스 모델 재현율 10~15%, 추천 근거 리뷰 1~3건에 그침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7680960" y="486918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해석 주의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7680960" y="5143500"/>
            <a:ext cx="3749040" cy="6172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실제 인구 분포가 아닌 '리뷰 작성자'의 분포. 복합성은 자기진단 시 선택하기 쉬운 항목이라는 편향 가능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10"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및 인사이트 </a:t>
            </a:r>
            <a:r>
              <a:rPr lang="en-US" altLang="ko-KR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(EDA)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3/6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5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평점은 전부 5점 근처, 별점으로는 제품을 못 가른다</a:t>
            </a:r>
            <a:endParaRPr lang="en-US" sz="25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548640" y="1737360"/>
          <a:ext cx="3246120" cy="3931920"/>
        </p:xfrm>
        <a:graphic>
          <a:graphicData uri="http://schemas.openxmlformats.org/drawingml/2006/chart">
            <c:chart r:id="rId3"/>
          </a:graphicData>
        </a:graphic>
      </p:graphicFrame>
      <p:graphicFrame>
        <p:nvGraphicFramePr>
          <p:cNvPr id="5" name="Chart 1"/>
          <p:cNvGraphicFramePr/>
          <p:nvPr/>
        </p:nvGraphicFramePr>
        <p:xfrm>
          <a:off x="3977640" y="1737360"/>
          <a:ext cx="3246120" cy="393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Shape 2"/>
          <p:cNvSpPr/>
          <p:nvPr/>
        </p:nvSpPr>
        <p:spPr>
          <a:xfrm>
            <a:off x="7452360" y="1737360"/>
            <a:ext cx="4206240" cy="3931920"/>
          </a:xfrm>
          <a:prstGeom prst="roundRect">
            <a:avLst>
              <a:gd name="adj" fmla="val 186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7" name="Text 3"/>
          <p:cNvSpPr/>
          <p:nvPr/>
        </p:nvSpPr>
        <p:spPr>
          <a:xfrm>
            <a:off x="7680960" y="192024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결과</a:t>
            </a:r>
            <a:endParaRPr lang="en-US" sz="1150" dirty="0"/>
          </a:p>
        </p:txBody>
      </p:sp>
      <p:sp>
        <p:nvSpPr>
          <p:cNvPr id="8" name="Text 4"/>
          <p:cNvSpPr/>
          <p:nvPr/>
        </p:nvSpPr>
        <p:spPr>
          <a:xfrm>
            <a:off x="7680960" y="2194560"/>
            <a:ext cx="3749040" cy="944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4개 카테고리 평균 4.81~4.83점, 5점 비율 87~89%, 1~2점은 1.3% 내외</a:t>
            </a:r>
            <a:endParaRPr lang="en-US" sz="1150" dirty="0"/>
          </a:p>
        </p:txBody>
      </p:sp>
      <p:sp>
        <p:nvSpPr>
          <p:cNvPr id="9" name="Text 5"/>
          <p:cNvSpPr/>
          <p:nvPr/>
        </p:nvSpPr>
        <p:spPr>
          <a:xfrm>
            <a:off x="7680960" y="323088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표현 변경 이유</a:t>
            </a:r>
            <a:endParaRPr lang="en-US" sz="1150" dirty="0"/>
          </a:p>
        </p:txBody>
      </p:sp>
      <p:sp>
        <p:nvSpPr>
          <p:cNvPr id="10" name="Text 6"/>
          <p:cNvSpPr/>
          <p:nvPr/>
        </p:nvSpPr>
        <p:spPr>
          <a:xfrm>
            <a:off x="7680960" y="3505200"/>
            <a:ext cx="3749040" cy="944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박스플롯 시도 시 사분위수가 모두 5.0에 몰려 차이 안 보임 → 분포 특성에 맞게 교체</a:t>
            </a:r>
            <a:endParaRPr lang="en-US" sz="1150" dirty="0"/>
          </a:p>
        </p:txBody>
      </p:sp>
      <p:sp>
        <p:nvSpPr>
          <p:cNvPr id="11" name="Text 7"/>
          <p:cNvSpPr/>
          <p:nvPr/>
        </p:nvSpPr>
        <p:spPr>
          <a:xfrm>
            <a:off x="7680960" y="4541520"/>
            <a:ext cx="3749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실무 임팩트</a:t>
            </a:r>
            <a:endParaRPr lang="en-US" sz="1150" dirty="0"/>
          </a:p>
        </p:txBody>
      </p:sp>
      <p:sp>
        <p:nvSpPr>
          <p:cNvPr id="12" name="Text 8"/>
          <p:cNvSpPr/>
          <p:nvPr/>
        </p:nvSpPr>
        <p:spPr>
          <a:xfrm>
            <a:off x="7680960" y="4815840"/>
            <a:ext cx="3749040" cy="944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155개 제품이 평균 5.0 동점 → 성분 기반 접근 필요성의 근거</a:t>
            </a:r>
            <a:endParaRPr lang="en-US" sz="1150" dirty="0"/>
          </a:p>
        </p:txBody>
      </p:sp>
      <p:sp>
        <p:nvSpPr>
          <p:cNvPr id="13" name="Text 9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11"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및 인사이트 </a:t>
            </a:r>
            <a:r>
              <a:rPr lang="en-US" altLang="ko-KR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(EDA)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4/6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5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상위 성분만으로는 378개 제품을 구별할 수 없다</a:t>
            </a:r>
            <a:endParaRPr lang="en-US" sz="25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548640" y="1737360"/>
          <a:ext cx="694944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7772400" y="1737360"/>
            <a:ext cx="3886200" cy="4114800"/>
          </a:xfrm>
          <a:prstGeom prst="roundRect">
            <a:avLst>
              <a:gd name="adj" fmla="val 1882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6" name="Text 3"/>
          <p:cNvSpPr/>
          <p:nvPr/>
        </p:nvSpPr>
        <p:spPr>
          <a:xfrm>
            <a:off x="8001000" y="192024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결과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8001000" y="2194560"/>
            <a:ext cx="3429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정제수 85% · 1,2-헥산다이올 80% · 부틸렌글라이콜 78% · 글리세린 73% — 대부분 제품 공통(용제·보습제·안정화제)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8001000" y="329184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판단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8001000" y="3566160"/>
            <a:ext cx="3429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전체 Top 성분만으론 차별점 없음 → 카테고리별 재분석 필요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8001000" y="466344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처리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8001000" y="4937760"/>
            <a:ext cx="3429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기능성 성분 각주 제거, 쉼표 오분리 화학명 복원 후 집계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및 인사이트 </a:t>
            </a:r>
            <a:r>
              <a:rPr lang="en-US" altLang="ko-KR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(EDA)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5/6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5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카테고리가 다르면 필요한 성분도 다르다</a:t>
            </a:r>
            <a:endParaRPr lang="en-US" sz="2500" dirty="0"/>
          </a:p>
        </p:txBody>
      </p:sp>
      <p:graphicFrame>
        <p:nvGraphicFramePr>
          <p:cNvPr id="4" name="Chart 0"/>
          <p:cNvGraphicFramePr/>
          <p:nvPr/>
        </p:nvGraphicFramePr>
        <p:xfrm>
          <a:off x="548640" y="1737360"/>
          <a:ext cx="3611880" cy="3566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1"/>
          <p:cNvGraphicFramePr/>
          <p:nvPr/>
        </p:nvGraphicFramePr>
        <p:xfrm>
          <a:off x="4343400" y="1737360"/>
          <a:ext cx="3611880" cy="3566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Chart 2"/>
          <p:cNvGraphicFramePr/>
          <p:nvPr/>
        </p:nvGraphicFramePr>
        <p:xfrm>
          <a:off x="8138160" y="1737360"/>
          <a:ext cx="3611880" cy="3566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Shape 2"/>
          <p:cNvSpPr/>
          <p:nvPr/>
        </p:nvSpPr>
        <p:spPr>
          <a:xfrm>
            <a:off x="548640" y="5440680"/>
            <a:ext cx="11201400" cy="868680"/>
          </a:xfrm>
          <a:prstGeom prst="roundRect">
            <a:avLst>
              <a:gd name="adj" fmla="val 8421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8" name="Text 3"/>
          <p:cNvSpPr/>
          <p:nvPr/>
        </p:nvSpPr>
        <p:spPr>
          <a:xfrm>
            <a:off x="822960" y="5440680"/>
            <a:ext cx="106527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결론: 카테고리마다 성분 구성에 고유한 특성 존재 → 성분을 피처로 사용하는 추천·분류가 성립할 근거</a:t>
            </a:r>
            <a:endParaRPr lang="en-US" sz="1300" dirty="0"/>
          </a:p>
        </p:txBody>
      </p:sp>
      <p:sp>
        <p:nvSpPr>
          <p:cNvPr id="9" name="Text 4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및 인사이트 </a:t>
            </a:r>
            <a:r>
              <a:rPr lang="en-US" altLang="ko-KR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(EDA)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6/6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5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피부타입 분포는 카테고리와 무관, 예외는 민감성</a:t>
            </a:r>
            <a:endParaRPr lang="en-US" sz="25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83080"/>
          <a:ext cx="6949440" cy="3383280"/>
        </p:xfrm>
        <a:graphic>
          <a:graphicData uri="http://schemas.openxmlformats.org/drawingml/2006/table">
            <a:tbl>
              <a:tblPr/>
              <a:tblGrid>
                <a:gridCol w="2011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38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피부타입 \ 카테고리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스킨케어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마스크팩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클렌징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577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선케어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577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복합성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647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42%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5D7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38%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6B8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61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건성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9DA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A0A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21%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A4B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26%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9D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지성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6C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9C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DC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6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민감성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BD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BD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17.9%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E3AE6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E3AE6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2B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25400" cap="flat" cmpd="sng" algn="ctr">
                      <a:solidFill>
                        <a:srgbClr val="E3AE6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CB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트러블성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6D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6D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E3AE6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E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dirty="0">
                          <a:solidFill>
                            <a:srgbClr val="3D365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9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548640" y="5257800"/>
            <a:ext cx="6949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색이 진할수록 리뷰 비중이 높음  ·  금색 테두리 = 유일한 예외(클렌징 × 민감성)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7772400" y="1783080"/>
            <a:ext cx="3886200" cy="3794760"/>
          </a:xfrm>
          <a:prstGeom prst="roundRect">
            <a:avLst>
              <a:gd name="adj" fmla="val 1928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7" name="Text 4"/>
          <p:cNvSpPr/>
          <p:nvPr/>
        </p:nvSpPr>
        <p:spPr>
          <a:xfrm>
            <a:off x="8001000" y="196596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결과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8001000" y="2240280"/>
            <a:ext cx="3429000" cy="899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4개 카테고리 모두 복합성 38~42%로 최다, 순서 동일 → 피부타입 분포는 카테고리와 거의 무관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8001000" y="323088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유일한 예외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8001000" y="3505200"/>
            <a:ext cx="3429000" cy="899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민감성이 클렌징에서 17.9% (타 카테고리 약 11%) — 세안 단계 자극 민감도 반영으로 해석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8001000" y="449580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검증 과정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8001000" y="4770120"/>
            <a:ext cx="3429000" cy="899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마스크팩 26,155행이 구분자 형식 차이로 초기 집계 누락 → 정규화 후 26,628건으로 최다 태그 카테고리로 정정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458BE8-B456-98EA-2180-8290354AC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2">
            <a:extLst>
              <a:ext uri="{FF2B5EF4-FFF2-40B4-BE49-F238E27FC236}">
                <a16:creationId xmlns:a16="http://schemas.microsoft.com/office/drawing/2014/main" id="{836887E7-AF7C-DE6D-CA71-28591EBF2DEA}"/>
              </a:ext>
            </a:extLst>
          </p:cNvPr>
          <p:cNvSpPr/>
          <p:nvPr/>
        </p:nvSpPr>
        <p:spPr>
          <a:xfrm>
            <a:off x="5496652" y="1677924"/>
            <a:ext cx="6590616" cy="4626814"/>
          </a:xfrm>
          <a:prstGeom prst="roundRect">
            <a:avLst>
              <a:gd name="adj" fmla="val 1649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 dirty="0"/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C8A027BB-4D52-D688-DA51-57A5F203CEC3}"/>
              </a:ext>
            </a:extLst>
          </p:cNvPr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시각화 및 대시보드 데모</a:t>
            </a:r>
            <a:endParaRPr lang="en-US" sz="12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004CCFFD-3394-0E34-9607-AE6D3A1209E2}"/>
              </a:ext>
            </a:extLst>
          </p:cNvPr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별점 대신 베이지안 보정 점수로 추천하다</a:t>
            </a:r>
            <a:endParaRPr lang="en-US" sz="2600" dirty="0"/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4BB5BC09-4B9F-DE83-2F18-FAC29D0E81C9}"/>
              </a:ext>
            </a:extLst>
          </p:cNvPr>
          <p:cNvSpPr/>
          <p:nvPr/>
        </p:nvSpPr>
        <p:spPr>
          <a:xfrm>
            <a:off x="191421" y="1783080"/>
            <a:ext cx="5184447" cy="1051560"/>
          </a:xfrm>
          <a:prstGeom prst="roundRect">
            <a:avLst>
              <a:gd name="adj" fmla="val 6957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1E2020EF-3D4E-13E3-8477-28A2508D2391}"/>
              </a:ext>
            </a:extLst>
          </p:cNvPr>
          <p:cNvSpPr/>
          <p:nvPr/>
        </p:nvSpPr>
        <p:spPr>
          <a:xfrm>
            <a:off x="392589" y="2052828"/>
            <a:ext cx="512064" cy="512064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3980C960-6399-965F-5551-3D5256EE0C58}"/>
              </a:ext>
            </a:extLst>
          </p:cNvPr>
          <p:cNvSpPr/>
          <p:nvPr/>
        </p:nvSpPr>
        <p:spPr>
          <a:xfrm>
            <a:off x="392589" y="205282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6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56" dirty="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44271850-40EB-A097-DC96-27059AD60949}"/>
              </a:ext>
            </a:extLst>
          </p:cNvPr>
          <p:cNvSpPr/>
          <p:nvPr/>
        </p:nvSpPr>
        <p:spPr>
          <a:xfrm>
            <a:off x="1105821" y="1892808"/>
            <a:ext cx="4526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문제</a:t>
            </a:r>
            <a:endParaRPr lang="en-US" sz="1200" dirty="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126008BD-331F-A740-003A-B0FE0CCAAE42}"/>
              </a:ext>
            </a:extLst>
          </p:cNvPr>
          <p:cNvSpPr/>
          <p:nvPr/>
        </p:nvSpPr>
        <p:spPr>
          <a:xfrm>
            <a:off x="1105821" y="2167128"/>
            <a:ext cx="4089177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리뷰 87.9%가 5점 → 35개 조합 중 29개에서 5위가 동점, 근거 리뷰 1건 제품이 2위</a:t>
            </a:r>
            <a:endParaRPr lang="en-US" sz="1100" dirty="0"/>
          </a:p>
        </p:txBody>
      </p:sp>
      <p:sp>
        <p:nvSpPr>
          <p:cNvPr id="14" name="Shape 12">
            <a:extLst>
              <a:ext uri="{FF2B5EF4-FFF2-40B4-BE49-F238E27FC236}">
                <a16:creationId xmlns:a16="http://schemas.microsoft.com/office/drawing/2014/main" id="{6D21CD59-5091-622E-FF43-38802B347B39}"/>
              </a:ext>
            </a:extLst>
          </p:cNvPr>
          <p:cNvSpPr/>
          <p:nvPr/>
        </p:nvSpPr>
        <p:spPr>
          <a:xfrm>
            <a:off x="191421" y="2926080"/>
            <a:ext cx="5184447" cy="1051560"/>
          </a:xfrm>
          <a:prstGeom prst="roundRect">
            <a:avLst>
              <a:gd name="adj" fmla="val 6957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47BA9027-EFB2-9305-7EBF-CF44DC0A3069}"/>
              </a:ext>
            </a:extLst>
          </p:cNvPr>
          <p:cNvSpPr/>
          <p:nvPr/>
        </p:nvSpPr>
        <p:spPr>
          <a:xfrm>
            <a:off x="392589" y="3195828"/>
            <a:ext cx="512064" cy="512064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523E8D4D-7BA9-CAEC-FEF2-8418DDE52306}"/>
              </a:ext>
            </a:extLst>
          </p:cNvPr>
          <p:cNvSpPr/>
          <p:nvPr/>
        </p:nvSpPr>
        <p:spPr>
          <a:xfrm>
            <a:off x="392589" y="319582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6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56" dirty="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A9B027C4-10A9-22FC-52EC-602672EF966E}"/>
              </a:ext>
            </a:extLst>
          </p:cNvPr>
          <p:cNvSpPr/>
          <p:nvPr/>
        </p:nvSpPr>
        <p:spPr>
          <a:xfrm>
            <a:off x="1105821" y="3035808"/>
            <a:ext cx="4526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해법①</a:t>
            </a:r>
            <a:endParaRPr lang="en-US" sz="1200" dirty="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911ED1F6-A784-6508-AF16-1C774D9B58CB}"/>
              </a:ext>
            </a:extLst>
          </p:cNvPr>
          <p:cNvSpPr/>
          <p:nvPr/>
        </p:nvSpPr>
        <p:spPr>
          <a:xfrm>
            <a:off x="1105821" y="3310128"/>
            <a:ext cx="4526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최소 근거 리뷰 수 5건 (데이터 기반 설정, 부족 시 3→1건 자동 완화)</a:t>
            </a:r>
            <a:endParaRPr lang="en-US" sz="1100" dirty="0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D8520F74-2AFF-9281-15F6-27E99C7A9AAF}"/>
              </a:ext>
            </a:extLst>
          </p:cNvPr>
          <p:cNvSpPr/>
          <p:nvPr/>
        </p:nvSpPr>
        <p:spPr>
          <a:xfrm>
            <a:off x="191421" y="4069080"/>
            <a:ext cx="5184447" cy="1051560"/>
          </a:xfrm>
          <a:prstGeom prst="roundRect">
            <a:avLst>
              <a:gd name="adj" fmla="val 6957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0" name="Shape 18">
            <a:extLst>
              <a:ext uri="{FF2B5EF4-FFF2-40B4-BE49-F238E27FC236}">
                <a16:creationId xmlns:a16="http://schemas.microsoft.com/office/drawing/2014/main" id="{DEDDDB01-7183-432B-1D6D-08A1A241CB4B}"/>
              </a:ext>
            </a:extLst>
          </p:cNvPr>
          <p:cNvSpPr/>
          <p:nvPr/>
        </p:nvSpPr>
        <p:spPr>
          <a:xfrm>
            <a:off x="392589" y="4338828"/>
            <a:ext cx="512064" cy="512064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AB36A92C-15C4-A0A6-2715-455B4CD23BC2}"/>
              </a:ext>
            </a:extLst>
          </p:cNvPr>
          <p:cNvSpPr/>
          <p:nvPr/>
        </p:nvSpPr>
        <p:spPr>
          <a:xfrm>
            <a:off x="392589" y="433882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6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56" dirty="0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787FEFA2-6C0A-2497-9A75-177F658DB3B5}"/>
              </a:ext>
            </a:extLst>
          </p:cNvPr>
          <p:cNvSpPr/>
          <p:nvPr/>
        </p:nvSpPr>
        <p:spPr>
          <a:xfrm>
            <a:off x="1105821" y="4178808"/>
            <a:ext cx="4526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해법②</a:t>
            </a:r>
            <a:endParaRPr lang="en-US" sz="1200" dirty="0"/>
          </a:p>
        </p:txBody>
      </p:sp>
      <p:sp>
        <p:nvSpPr>
          <p:cNvPr id="23" name="Text 21">
            <a:extLst>
              <a:ext uri="{FF2B5EF4-FFF2-40B4-BE49-F238E27FC236}">
                <a16:creationId xmlns:a16="http://schemas.microsoft.com/office/drawing/2014/main" id="{FE396728-0686-FEE7-C110-1A7271182E6C}"/>
              </a:ext>
            </a:extLst>
          </p:cNvPr>
          <p:cNvSpPr/>
          <p:nvPr/>
        </p:nvSpPr>
        <p:spPr>
          <a:xfrm>
            <a:off x="1105821" y="4453128"/>
            <a:ext cx="4526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베이지안 보정  score = v/(v+m)·R + m/(v+m)·C  (m=10)</a:t>
            </a:r>
            <a:endParaRPr lang="en-US" sz="11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근거 적을수록 전체 평균으로 보정</a:t>
            </a:r>
            <a:endParaRPr lang="en-US" sz="1100" dirty="0"/>
          </a:p>
        </p:txBody>
      </p:sp>
      <p:sp>
        <p:nvSpPr>
          <p:cNvPr id="24" name="Shape 22">
            <a:extLst>
              <a:ext uri="{FF2B5EF4-FFF2-40B4-BE49-F238E27FC236}">
                <a16:creationId xmlns:a16="http://schemas.microsoft.com/office/drawing/2014/main" id="{50B6C880-97FB-DA9B-25E4-FDB735AA5952}"/>
              </a:ext>
            </a:extLst>
          </p:cNvPr>
          <p:cNvSpPr/>
          <p:nvPr/>
        </p:nvSpPr>
        <p:spPr>
          <a:xfrm>
            <a:off x="191421" y="5212080"/>
            <a:ext cx="5184447" cy="1051560"/>
          </a:xfrm>
          <a:prstGeom prst="roundRect">
            <a:avLst>
              <a:gd name="adj" fmla="val 6957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5" name="Shape 23">
            <a:extLst>
              <a:ext uri="{FF2B5EF4-FFF2-40B4-BE49-F238E27FC236}">
                <a16:creationId xmlns:a16="http://schemas.microsoft.com/office/drawing/2014/main" id="{914ABA7F-612E-AA43-92C0-1B1213D0E9F0}"/>
              </a:ext>
            </a:extLst>
          </p:cNvPr>
          <p:cNvSpPr/>
          <p:nvPr/>
        </p:nvSpPr>
        <p:spPr>
          <a:xfrm>
            <a:off x="392589" y="5481828"/>
            <a:ext cx="512064" cy="512064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36D897D3-4066-79AF-6803-3EDC9D666C82}"/>
              </a:ext>
            </a:extLst>
          </p:cNvPr>
          <p:cNvSpPr/>
          <p:nvPr/>
        </p:nvSpPr>
        <p:spPr>
          <a:xfrm>
            <a:off x="392589" y="5481828"/>
            <a:ext cx="5120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56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56" dirty="0"/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1A64754F-0187-D2CB-14FE-5C0CB09ACA61}"/>
              </a:ext>
            </a:extLst>
          </p:cNvPr>
          <p:cNvSpPr/>
          <p:nvPr/>
        </p:nvSpPr>
        <p:spPr>
          <a:xfrm>
            <a:off x="1105821" y="5321808"/>
            <a:ext cx="4526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검증</a:t>
            </a:r>
            <a:endParaRPr lang="en-US" sz="1200" dirty="0"/>
          </a:p>
        </p:txBody>
      </p:sp>
      <p:sp>
        <p:nvSpPr>
          <p:cNvPr id="28" name="Text 26">
            <a:extLst>
              <a:ext uri="{FF2B5EF4-FFF2-40B4-BE49-F238E27FC236}">
                <a16:creationId xmlns:a16="http://schemas.microsoft.com/office/drawing/2014/main" id="{ECDD5458-4695-34A8-14C5-6667BE45F8EA}"/>
              </a:ext>
            </a:extLst>
          </p:cNvPr>
          <p:cNvSpPr/>
          <p:nvPr/>
        </p:nvSpPr>
        <p:spPr>
          <a:xfrm>
            <a:off x="1105822" y="5596128"/>
            <a:ext cx="400879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약건성 top-5 근거 리뷰 1건→13~21건 개선, 35개 조합 전수 이상 없음, 3회 반복 결과 동일(결정론적)</a:t>
            </a:r>
            <a:endParaRPr lang="en-US" sz="1100" dirty="0"/>
          </a:p>
        </p:txBody>
      </p:sp>
      <p:sp>
        <p:nvSpPr>
          <p:cNvPr id="29" name="Text 27">
            <a:extLst>
              <a:ext uri="{FF2B5EF4-FFF2-40B4-BE49-F238E27FC236}">
                <a16:creationId xmlns:a16="http://schemas.microsoft.com/office/drawing/2014/main" id="{19D3CDA4-70A8-CB0E-638A-5E4F80889712}"/>
              </a:ext>
            </a:extLst>
          </p:cNvPr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22A6C139-D561-4C41-7194-85FD95767D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496652" y="2135074"/>
            <a:ext cx="6590616" cy="3717689"/>
          </a:xfrm>
          <a:prstGeom prst="rect">
            <a:avLst/>
          </a:prstGeom>
        </p:spPr>
      </p:pic>
      <p:sp>
        <p:nvSpPr>
          <p:cNvPr id="33" name="Text 3">
            <a:extLst>
              <a:ext uri="{FF2B5EF4-FFF2-40B4-BE49-F238E27FC236}">
                <a16:creationId xmlns:a16="http://schemas.microsoft.com/office/drawing/2014/main" id="{AF203608-9680-2FF9-8FEE-D8A4CABB3400}"/>
              </a:ext>
            </a:extLst>
          </p:cNvPr>
          <p:cNvSpPr/>
          <p:nvPr/>
        </p:nvSpPr>
        <p:spPr>
          <a:xfrm>
            <a:off x="5632101" y="1783030"/>
            <a:ext cx="4572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STREAMLIT DASHBOARD</a:t>
            </a:r>
            <a:endParaRPr lang="en-US" sz="1000" dirty="0"/>
          </a:p>
        </p:txBody>
      </p:sp>
      <p:sp>
        <p:nvSpPr>
          <p:cNvPr id="37" name="Text 6">
            <a:extLst>
              <a:ext uri="{FF2B5EF4-FFF2-40B4-BE49-F238E27FC236}">
                <a16:creationId xmlns:a16="http://schemas.microsoft.com/office/drawing/2014/main" id="{216A942F-81F0-F55E-BBFC-9F5584EF6A9D}"/>
              </a:ext>
            </a:extLst>
          </p:cNvPr>
          <p:cNvSpPr/>
          <p:nvPr/>
        </p:nvSpPr>
        <p:spPr>
          <a:xfrm>
            <a:off x="4814250" y="5960681"/>
            <a:ext cx="4526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피부타입 선택 → 추천 </a:t>
            </a:r>
            <a:r>
              <a:rPr lang="en-US" sz="1050" dirty="0" err="1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제품</a:t>
            </a:r>
            <a:r>
              <a:rPr lang="en-US" sz="105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다국어 추천 이유 출력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602840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</a:t>
            </a:r>
            <a:r>
              <a:rPr lang="ko-KR" altLang="en-US" sz="1200" b="1" kern="0" spc="200" dirty="0" err="1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머신러닝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5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0.31 → 0.36, 데이터 오류를 추적한 개선 과정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3246120" cy="4434840"/>
          </a:xfrm>
          <a:prstGeom prst="roundRect">
            <a:avLst>
              <a:gd name="adj" fmla="val 2254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22960" y="196596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피처 설계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22960" y="237744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리뷰 텍스트</a:t>
            </a:r>
            <a:endParaRPr lang="en-US" sz="12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문자 n-gram TF-IDF</a:t>
            </a:r>
            <a:endParaRPr lang="en-US" sz="1250" dirty="0"/>
          </a:p>
        </p:txBody>
      </p:sp>
      <p:sp>
        <p:nvSpPr>
          <p:cNvPr id="7" name="Text 5"/>
          <p:cNvSpPr/>
          <p:nvPr/>
        </p:nvSpPr>
        <p:spPr>
          <a:xfrm>
            <a:off x="822960" y="306324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22960" y="342900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상위 150개 성분</a:t>
            </a:r>
            <a:endParaRPr lang="en-US" sz="12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(존재 · 표시순서)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822960" y="4297680"/>
            <a:ext cx="2743200" cy="0"/>
          </a:xfrm>
          <a:prstGeom prst="line">
            <a:avLst/>
          </a:prstGeom>
          <a:noFill/>
          <a:ln w="12700">
            <a:solidFill>
              <a:srgbClr val="F1E4E9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822960" y="4434840"/>
            <a:ext cx="27432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함량순 표기 규칙을 이용해 앞쪽 성분에 높은 가중치 부여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3977640" y="1783080"/>
            <a:ext cx="7680960" cy="1371600"/>
          </a:xfrm>
          <a:prstGeom prst="roundRect">
            <a:avLst>
              <a:gd name="adj" fmla="val 5333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2" name="Shape 10"/>
          <p:cNvSpPr/>
          <p:nvPr/>
        </p:nvSpPr>
        <p:spPr>
          <a:xfrm>
            <a:off x="4206240" y="2011680"/>
            <a:ext cx="502920" cy="50292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420624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①</a:t>
            </a:r>
            <a:endParaRPr lang="en-US" sz="1430" dirty="0"/>
          </a:p>
        </p:txBody>
      </p:sp>
      <p:sp>
        <p:nvSpPr>
          <p:cNvPr id="14" name="Text 12"/>
          <p:cNvSpPr/>
          <p:nvPr/>
        </p:nvSpPr>
        <p:spPr>
          <a:xfrm>
            <a:off x="4892040" y="1947672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1차 결과 — 목표 미달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4892040" y="2331720"/>
            <a:ext cx="5303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RandomForest(300트리) F1(macro) 0.31, 목표 0.80 미달. 차원 축소(3000→800)해도 0.30 → 병목은 라벨 불균형으로 확인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10287000" y="2011680"/>
            <a:ext cx="1097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0.31</a:t>
            </a:r>
            <a:endParaRPr lang="en-US" sz="2600" dirty="0"/>
          </a:p>
        </p:txBody>
      </p:sp>
      <p:sp>
        <p:nvSpPr>
          <p:cNvPr id="17" name="Text 15"/>
          <p:cNvSpPr/>
          <p:nvPr/>
        </p:nvSpPr>
        <p:spPr>
          <a:xfrm>
            <a:off x="10287000" y="2834640"/>
            <a:ext cx="1097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3977640" y="3291840"/>
            <a:ext cx="7680960" cy="1371600"/>
          </a:xfrm>
          <a:prstGeom prst="roundRect">
            <a:avLst>
              <a:gd name="adj" fmla="val 5333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9" name="Shape 17"/>
          <p:cNvSpPr/>
          <p:nvPr/>
        </p:nvSpPr>
        <p:spPr>
          <a:xfrm>
            <a:off x="4206240" y="3520440"/>
            <a:ext cx="502920" cy="50292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4206240" y="35204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②</a:t>
            </a:r>
            <a:endParaRPr lang="en-US" sz="1430" dirty="0"/>
          </a:p>
        </p:txBody>
      </p:sp>
      <p:sp>
        <p:nvSpPr>
          <p:cNvPr id="21" name="Text 19"/>
          <p:cNvSpPr/>
          <p:nvPr/>
        </p:nvSpPr>
        <p:spPr>
          <a:xfrm>
            <a:off x="4892040" y="3456432"/>
            <a:ext cx="6583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정합성 문제 발견</a:t>
            </a:r>
            <a:endParaRPr lang="en-US" sz="1350" dirty="0"/>
          </a:p>
        </p:txBody>
      </p:sp>
      <p:sp>
        <p:nvSpPr>
          <p:cNvPr id="22" name="Text 20"/>
          <p:cNvSpPr/>
          <p:nvPr/>
        </p:nvSpPr>
        <p:spPr>
          <a:xfrm>
            <a:off x="4892040" y="3840480"/>
            <a:ext cx="6583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마스크팩 26,155행이 태그 형식 차이로 학습에서 통째로 누락 — 병합 단계 수정으로 복구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3977640" y="4800600"/>
            <a:ext cx="7680960" cy="1371600"/>
          </a:xfrm>
          <a:prstGeom prst="roundRect">
            <a:avLst>
              <a:gd name="adj" fmla="val 5333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4" name="Shape 22"/>
          <p:cNvSpPr/>
          <p:nvPr/>
        </p:nvSpPr>
        <p:spPr>
          <a:xfrm>
            <a:off x="4206240" y="5029200"/>
            <a:ext cx="502920" cy="502920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4206240" y="5029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③</a:t>
            </a:r>
            <a:endParaRPr lang="en-US" sz="1430" dirty="0"/>
          </a:p>
        </p:txBody>
      </p:sp>
      <p:sp>
        <p:nvSpPr>
          <p:cNvPr id="26" name="Text 24"/>
          <p:cNvSpPr/>
          <p:nvPr/>
        </p:nvSpPr>
        <p:spPr>
          <a:xfrm>
            <a:off x="4892040" y="4965192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재학습 및 재튜닝</a:t>
            </a:r>
            <a:endParaRPr lang="en-US" sz="1350" dirty="0"/>
          </a:p>
        </p:txBody>
      </p:sp>
      <p:sp>
        <p:nvSpPr>
          <p:cNvPr id="27" name="Text 25"/>
          <p:cNvSpPr/>
          <p:nvPr/>
        </p:nvSpPr>
        <p:spPr>
          <a:xfrm>
            <a:off x="4892040" y="5349240"/>
            <a:ext cx="5303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학습 데이터 58,135행 → 84,111행(+44.7%). 차원 결론도 역전(3000&gt;800, 0.358 vs 0.342)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10287000" y="5029200"/>
            <a:ext cx="1097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0.36</a:t>
            </a:r>
            <a:endParaRPr lang="en-US" sz="2600" dirty="0"/>
          </a:p>
        </p:txBody>
      </p:sp>
      <p:sp>
        <p:nvSpPr>
          <p:cNvPr id="29" name="Text 27"/>
          <p:cNvSpPr/>
          <p:nvPr/>
        </p:nvSpPr>
        <p:spPr>
          <a:xfrm>
            <a:off x="10287000" y="5852160"/>
            <a:ext cx="1097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</a:t>
            </a:r>
            <a:endParaRPr lang="en-US" sz="900" dirty="0"/>
          </a:p>
        </p:txBody>
      </p:sp>
      <p:sp>
        <p:nvSpPr>
          <p:cNvPr id="30" name="Text 28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</a:t>
            </a:r>
            <a:r>
              <a:rPr lang="ko-KR" altLang="en-US" sz="1200" b="1" kern="0" spc="200" dirty="0" err="1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머신러닝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3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확신할 때만 맞히는 모델, 그래도 서비스엔 필요 없었다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2651760" cy="1463040"/>
          </a:xfrm>
          <a:prstGeom prst="roundRect">
            <a:avLst>
              <a:gd name="adj" fmla="val 5000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548640" y="2004365"/>
            <a:ext cx="2651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0.36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640080" y="2779776"/>
            <a:ext cx="2468880" cy="4681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F1-score (macro)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0.31 → 0.36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3337560" y="1828800"/>
            <a:ext cx="2651760" cy="1463040"/>
          </a:xfrm>
          <a:prstGeom prst="roundRect">
            <a:avLst>
              <a:gd name="adj" fmla="val 500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3337560" y="2004365"/>
            <a:ext cx="2651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0.80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3429000" y="2779776"/>
            <a:ext cx="2468880" cy="4681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목표치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(미달)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6126480" y="1828800"/>
            <a:ext cx="2651760" cy="1463040"/>
          </a:xfrm>
          <a:prstGeom prst="roundRect">
            <a:avLst>
              <a:gd name="adj" fmla="val 500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6126480" y="2004365"/>
            <a:ext cx="2651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2.5~4.3×</a:t>
            </a:r>
            <a:endParaRPr lang="en-US" sz="3000" dirty="0"/>
          </a:p>
        </p:txBody>
      </p:sp>
      <p:sp>
        <p:nvSpPr>
          <p:cNvPr id="12" name="Text 10"/>
          <p:cNvSpPr/>
          <p:nvPr/>
        </p:nvSpPr>
        <p:spPr>
          <a:xfrm>
            <a:off x="6217920" y="2779776"/>
            <a:ext cx="2468880" cy="4681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1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기준선 대비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(무작위 0.14 · 최다클래스 0.08)</a:t>
            </a:r>
            <a:endParaRPr lang="en-US" sz="1100" dirty="0"/>
          </a:p>
        </p:txBody>
      </p:sp>
      <p:graphicFrame>
        <p:nvGraphicFramePr>
          <p:cNvPr id="13" name="Chart 0"/>
          <p:cNvGraphicFramePr/>
          <p:nvPr/>
        </p:nvGraphicFramePr>
        <p:xfrm>
          <a:off x="8915400" y="1828800"/>
          <a:ext cx="2697480" cy="1463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Shape 11"/>
          <p:cNvSpPr/>
          <p:nvPr/>
        </p:nvSpPr>
        <p:spPr>
          <a:xfrm>
            <a:off x="548640" y="3566160"/>
            <a:ext cx="11064240" cy="1051560"/>
          </a:xfrm>
          <a:prstGeom prst="roundRect">
            <a:avLst>
              <a:gd name="adj" fmla="val 6957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2"/>
          <p:cNvSpPr/>
          <p:nvPr/>
        </p:nvSpPr>
        <p:spPr>
          <a:xfrm>
            <a:off x="822960" y="3703320"/>
            <a:ext cx="10515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낮은 이유 — 정밀도는 높고 재현율이 낮다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822960" y="4023360"/>
            <a:ext cx="10515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소수 클래스 정밀도 0.96~1.00 vs 재현율 0.12~0.18 — 확신할 때만 소수 클래스로 예측하고 애매하면 복합성으로 몰림. 28.6배 불균형의 전형적 증상.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548640" y="4800600"/>
            <a:ext cx="11064240" cy="1417320"/>
          </a:xfrm>
          <a:prstGeom prst="roundRect">
            <a:avLst>
              <a:gd name="adj" fmla="val 5161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5"/>
          <p:cNvSpPr/>
          <p:nvPr/>
        </p:nvSpPr>
        <p:spPr>
          <a:xfrm>
            <a:off x="868680" y="4983480"/>
            <a:ext cx="10424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서비스 적용 판단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868680" y="5303520"/>
            <a:ext cx="10424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사용자가 피부타입을 직접 선택 → 예측이 추천 경로에 불필요, 미반영. 대시보드는 04의 베이지안 보정 추천으로 대체.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· LLM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활용 및 다국어처리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7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LLM이 성분표를 사람의 언어로 번역하다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548640" y="1874520"/>
            <a:ext cx="3291840" cy="1371600"/>
          </a:xfrm>
          <a:prstGeom prst="roundRect">
            <a:avLst>
              <a:gd name="adj" fmla="val 5333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777240" y="2039112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입력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242316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상위 성분 · 평균 별점</a:t>
            </a:r>
            <a:endParaRPr lang="en-US" sz="12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피부타입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 rot="5400000">
            <a:off x="3931920" y="2423160"/>
            <a:ext cx="320040" cy="274320"/>
          </a:xfrm>
          <a:prstGeom prst="triangl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8" name="Shape 6"/>
          <p:cNvSpPr/>
          <p:nvPr/>
        </p:nvSpPr>
        <p:spPr>
          <a:xfrm>
            <a:off x="4343400" y="1874520"/>
            <a:ext cx="3291840" cy="1371600"/>
          </a:xfrm>
          <a:prstGeom prst="roundRect">
            <a:avLst>
              <a:gd name="adj" fmla="val 5333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4572000" y="2039112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GPT-4o-mini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4572000" y="242316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1회 호출로</a:t>
            </a:r>
            <a:endParaRPr lang="en-US" sz="12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5개 언어 JSON 동시 생성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 rot="5400000">
            <a:off x="7726680" y="2423160"/>
            <a:ext cx="320040" cy="274320"/>
          </a:xfrm>
          <a:prstGeom prst="triangle">
            <a:avLst/>
          </a:prstGeom>
          <a:solidFill>
            <a:srgbClr val="E057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Shape 10"/>
          <p:cNvSpPr/>
          <p:nvPr/>
        </p:nvSpPr>
        <p:spPr>
          <a:xfrm>
            <a:off x="8138160" y="1874520"/>
            <a:ext cx="3291840" cy="1371600"/>
          </a:xfrm>
          <a:prstGeom prst="roundRect">
            <a:avLst>
              <a:gd name="adj" fmla="val 5333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8366760" y="2039112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출력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8366760" y="2423160"/>
            <a:ext cx="2834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대기시간 1/5로 단축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548640" y="3566160"/>
            <a:ext cx="5394960" cy="2651760"/>
          </a:xfrm>
          <a:prstGeom prst="roundRect">
            <a:avLst>
              <a:gd name="adj" fmla="val 2759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6" name="Shape 14"/>
          <p:cNvSpPr/>
          <p:nvPr/>
        </p:nvSpPr>
        <p:spPr>
          <a:xfrm>
            <a:off x="822960" y="3840480"/>
            <a:ext cx="548640" cy="548640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822960" y="38404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560" dirty="0"/>
          </a:p>
        </p:txBody>
      </p:sp>
      <p:sp>
        <p:nvSpPr>
          <p:cNvPr id="18" name="Text 16"/>
          <p:cNvSpPr/>
          <p:nvPr/>
        </p:nvSpPr>
        <p:spPr>
          <a:xfrm>
            <a:off x="1554480" y="3886200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환각 억제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868680" y="4526280"/>
            <a:ext cx="47548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"없는 사실 생성 금지", "의학적 효능 단정 금지" 프롬프트 제약 → 표본 60건·성분 언급 63회 대조, 불일치 0건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6263640" y="3566160"/>
            <a:ext cx="5394960" cy="2651760"/>
          </a:xfrm>
          <a:prstGeom prst="roundRect">
            <a:avLst>
              <a:gd name="adj" fmla="val 2759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1" name="Shape 19"/>
          <p:cNvSpPr/>
          <p:nvPr/>
        </p:nvSpPr>
        <p:spPr>
          <a:xfrm>
            <a:off x="6537960" y="3840480"/>
            <a:ext cx="548640" cy="548640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537960" y="38404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6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⟲</a:t>
            </a:r>
            <a:endParaRPr lang="en-US" sz="1560" dirty="0"/>
          </a:p>
        </p:txBody>
      </p:sp>
      <p:sp>
        <p:nvSpPr>
          <p:cNvPr id="23" name="Text 21"/>
          <p:cNvSpPr/>
          <p:nvPr/>
        </p:nvSpPr>
        <p:spPr>
          <a:xfrm>
            <a:off x="7269480" y="3886200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캐시 폴백 (발표 안정성)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6583680" y="4526280"/>
            <a:ext cx="47548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실시간 호출 실패 시 캐시로 자동 전환. 추천 대상 140개 조합 전량 캐시 → 네트워크 단절에도 데모 동작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E26C6B-476A-E59F-F27D-3D2674F19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C0F3B273-FA3A-9296-5309-B8D1E1207828}"/>
              </a:ext>
            </a:extLst>
          </p:cNvPr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· </a:t>
            </a:r>
            <a:r>
              <a:rPr lang="en-US" altLang="ko-KR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활용 및 다국어처리</a:t>
            </a:r>
            <a:endParaRPr lang="en-US" sz="12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72041C0A-60F4-D45A-11C8-93438E707B0E}"/>
              </a:ext>
            </a:extLst>
          </p:cNvPr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7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5개 언어로 매장 경험을 통역하다</a:t>
            </a:r>
            <a:endParaRPr lang="en-US" sz="2700" dirty="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5D6E3542-9339-3754-7835-21E8C514AF3D}"/>
              </a:ext>
            </a:extLst>
          </p:cNvPr>
          <p:cNvSpPr/>
          <p:nvPr/>
        </p:nvSpPr>
        <p:spPr>
          <a:xfrm>
            <a:off x="546128" y="1590152"/>
            <a:ext cx="2084832" cy="777240"/>
          </a:xfrm>
          <a:prstGeom prst="roundRect">
            <a:avLst>
              <a:gd name="adj" fmla="val 9412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606FE607-9EEF-4F92-7A71-67B233A5401A}"/>
              </a:ext>
            </a:extLst>
          </p:cNvPr>
          <p:cNvSpPr/>
          <p:nvPr/>
        </p:nvSpPr>
        <p:spPr>
          <a:xfrm>
            <a:off x="546128" y="1590152"/>
            <a:ext cx="20848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한국어</a:t>
            </a:r>
            <a:endParaRPr lang="en-US" sz="1400" dirty="0"/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CC341BB9-CBE1-C5DB-7A9C-50CB24B66317}"/>
              </a:ext>
            </a:extLst>
          </p:cNvPr>
          <p:cNvSpPr/>
          <p:nvPr/>
        </p:nvSpPr>
        <p:spPr>
          <a:xfrm>
            <a:off x="2768120" y="1590152"/>
            <a:ext cx="2084832" cy="777240"/>
          </a:xfrm>
          <a:prstGeom prst="roundRect">
            <a:avLst>
              <a:gd name="adj" fmla="val 9412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E20741EA-90AC-16E7-0FAE-1F6EC53372F0}"/>
              </a:ext>
            </a:extLst>
          </p:cNvPr>
          <p:cNvSpPr/>
          <p:nvPr/>
        </p:nvSpPr>
        <p:spPr>
          <a:xfrm>
            <a:off x="2768120" y="1590152"/>
            <a:ext cx="20848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English</a:t>
            </a:r>
            <a:endParaRPr lang="en-US" sz="1400" dirty="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FFA670B6-88C4-7ED7-2F46-2CF726DC9B8E}"/>
              </a:ext>
            </a:extLst>
          </p:cNvPr>
          <p:cNvSpPr/>
          <p:nvPr/>
        </p:nvSpPr>
        <p:spPr>
          <a:xfrm>
            <a:off x="4990112" y="1590152"/>
            <a:ext cx="2084832" cy="777240"/>
          </a:xfrm>
          <a:prstGeom prst="roundRect">
            <a:avLst>
              <a:gd name="adj" fmla="val 9412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9DFE5D55-7538-9798-20C9-88BC6D70383D}"/>
              </a:ext>
            </a:extLst>
          </p:cNvPr>
          <p:cNvSpPr/>
          <p:nvPr/>
        </p:nvSpPr>
        <p:spPr>
          <a:xfrm>
            <a:off x="4990112" y="1590152"/>
            <a:ext cx="20848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日本語</a:t>
            </a:r>
            <a:endParaRPr lang="en-US" sz="1400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A881EDDC-50F4-FCC6-6556-4DC0F256690A}"/>
              </a:ext>
            </a:extLst>
          </p:cNvPr>
          <p:cNvSpPr/>
          <p:nvPr/>
        </p:nvSpPr>
        <p:spPr>
          <a:xfrm>
            <a:off x="7212104" y="1590152"/>
            <a:ext cx="2084832" cy="777240"/>
          </a:xfrm>
          <a:prstGeom prst="roundRect">
            <a:avLst>
              <a:gd name="adj" fmla="val 9412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FE15DEEE-B156-A3F7-3C92-AF542544B55C}"/>
              </a:ext>
            </a:extLst>
          </p:cNvPr>
          <p:cNvSpPr/>
          <p:nvPr/>
        </p:nvSpPr>
        <p:spPr>
          <a:xfrm>
            <a:off x="7212104" y="1590152"/>
            <a:ext cx="20848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中文(简体)</a:t>
            </a:r>
            <a:endParaRPr lang="en-US" sz="1400" dirty="0"/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DC853B72-A531-CBA8-0B3B-930EFB12E55D}"/>
              </a:ext>
            </a:extLst>
          </p:cNvPr>
          <p:cNvSpPr/>
          <p:nvPr/>
        </p:nvSpPr>
        <p:spPr>
          <a:xfrm>
            <a:off x="9434096" y="1590152"/>
            <a:ext cx="2084832" cy="777240"/>
          </a:xfrm>
          <a:prstGeom prst="roundRect">
            <a:avLst>
              <a:gd name="adj" fmla="val 9412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A3C6C57E-E7E2-52F6-A6DC-3F9795CF006E}"/>
              </a:ext>
            </a:extLst>
          </p:cNvPr>
          <p:cNvSpPr/>
          <p:nvPr/>
        </p:nvSpPr>
        <p:spPr>
          <a:xfrm>
            <a:off x="9434096" y="1590152"/>
            <a:ext cx="20848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Tiếng Việt</a:t>
            </a:r>
            <a:endParaRPr lang="en-US" sz="1400" dirty="0"/>
          </a:p>
        </p:txBody>
      </p:sp>
      <p:sp>
        <p:nvSpPr>
          <p:cNvPr id="15" name="Shape 13">
            <a:extLst>
              <a:ext uri="{FF2B5EF4-FFF2-40B4-BE49-F238E27FC236}">
                <a16:creationId xmlns:a16="http://schemas.microsoft.com/office/drawing/2014/main" id="{20FD8E76-16C6-B10D-606A-883CCA5F22E9}"/>
              </a:ext>
            </a:extLst>
          </p:cNvPr>
          <p:cNvSpPr/>
          <p:nvPr/>
        </p:nvSpPr>
        <p:spPr>
          <a:xfrm>
            <a:off x="6217920" y="2591313"/>
            <a:ext cx="5349240" cy="2011680"/>
          </a:xfrm>
          <a:prstGeom prst="roundRect">
            <a:avLst>
              <a:gd name="adj" fmla="val 3636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04544D2A-E92F-54CB-2EBB-4DDAAEB54BFF}"/>
              </a:ext>
            </a:extLst>
          </p:cNvPr>
          <p:cNvSpPr/>
          <p:nvPr/>
        </p:nvSpPr>
        <p:spPr>
          <a:xfrm>
            <a:off x="6355080" y="2705613"/>
            <a:ext cx="4800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번역한 것</a:t>
            </a:r>
            <a:endParaRPr lang="en-US" sz="1300" dirty="0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A6C8FA9F-AEE2-A4BC-D11B-DD713FD01B85}"/>
              </a:ext>
            </a:extLst>
          </p:cNvPr>
          <p:cNvSpPr/>
          <p:nvPr/>
        </p:nvSpPr>
        <p:spPr>
          <a:xfrm>
            <a:off x="6355080" y="3071373"/>
            <a:ext cx="48006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추천 이유 문장 + UI 라벨·피부타입·카테고리명까지 전체 번역. 언어만 바꾸면 화면 전체가 전환되므로 한국어를 못 읽어도 사용 가능.</a:t>
            </a:r>
            <a:endParaRPr lang="en-US" sz="1250" dirty="0"/>
          </a:p>
        </p:txBody>
      </p:sp>
      <p:sp>
        <p:nvSpPr>
          <p:cNvPr id="18" name="Shape 16">
            <a:extLst>
              <a:ext uri="{FF2B5EF4-FFF2-40B4-BE49-F238E27FC236}">
                <a16:creationId xmlns:a16="http://schemas.microsoft.com/office/drawing/2014/main" id="{9813394E-0861-7825-392E-9B6C0632BE2A}"/>
              </a:ext>
            </a:extLst>
          </p:cNvPr>
          <p:cNvSpPr/>
          <p:nvPr/>
        </p:nvSpPr>
        <p:spPr>
          <a:xfrm>
            <a:off x="6217920" y="4220732"/>
            <a:ext cx="5349240" cy="2011680"/>
          </a:xfrm>
          <a:prstGeom prst="roundRect">
            <a:avLst>
              <a:gd name="adj" fmla="val 363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76DD54A8-2ED7-D303-4B95-5B8C0785186D}"/>
              </a:ext>
            </a:extLst>
          </p:cNvPr>
          <p:cNvSpPr/>
          <p:nvPr/>
        </p:nvSpPr>
        <p:spPr>
          <a:xfrm>
            <a:off x="6324600" y="4329556"/>
            <a:ext cx="4800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의도적으로 번역하지 않은 것</a:t>
            </a:r>
            <a:endParaRPr lang="en-US" sz="1300" dirty="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DA8D69A0-6649-6B2C-6054-F720A22AA39B}"/>
              </a:ext>
            </a:extLst>
          </p:cNvPr>
          <p:cNvSpPr/>
          <p:nvPr/>
        </p:nvSpPr>
        <p:spPr>
          <a:xfrm>
            <a:off x="6324600" y="4695316"/>
            <a:ext cx="48006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제품명은 매장 실물 패키지 대조를 위해 한국어 유지. 성분명은 식약처 영문명만 병기(일·중·베트남어 성분사전 미공개로 추측 배제).</a:t>
            </a:r>
            <a:endParaRPr lang="en-US" sz="1250" dirty="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8970C161-0690-A2AC-2E61-47F266922834}"/>
              </a:ext>
            </a:extLst>
          </p:cNvPr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1000" dirty="0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DDE4FF4A-88DC-6A9C-08E8-10F8EE2079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48640" y="2591313"/>
            <a:ext cx="5547360" cy="365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031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한계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8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리스크와 데이터 한계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11109960" cy="731520"/>
          </a:xfrm>
          <a:prstGeom prst="roundRect">
            <a:avLst>
              <a:gd name="adj" fmla="val 1000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Shape 3"/>
          <p:cNvSpPr/>
          <p:nvPr/>
        </p:nvSpPr>
        <p:spPr>
          <a:xfrm>
            <a:off x="777240" y="1929384"/>
            <a:ext cx="438912" cy="438912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777240" y="1929384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48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48" dirty="0"/>
          </a:p>
        </p:txBody>
      </p:sp>
      <p:sp>
        <p:nvSpPr>
          <p:cNvPr id="7" name="Text 5"/>
          <p:cNvSpPr/>
          <p:nvPr/>
        </p:nvSpPr>
        <p:spPr>
          <a:xfrm>
            <a:off x="1417320" y="1783080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리뷰 수 불균형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029200" y="1783080"/>
            <a:ext cx="6446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유사 카테고리 그룹핑으로 보완 (소수 카테고리는 신뢰도 낮음)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48640" y="2624328"/>
            <a:ext cx="11109960" cy="731520"/>
          </a:xfrm>
          <a:prstGeom prst="roundRect">
            <a:avLst>
              <a:gd name="adj" fmla="val 1000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Shape 8"/>
          <p:cNvSpPr/>
          <p:nvPr/>
        </p:nvSpPr>
        <p:spPr>
          <a:xfrm>
            <a:off x="777240" y="2770632"/>
            <a:ext cx="438912" cy="438912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777240" y="2770632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48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48" dirty="0"/>
          </a:p>
        </p:txBody>
      </p:sp>
      <p:sp>
        <p:nvSpPr>
          <p:cNvPr id="12" name="Text 10"/>
          <p:cNvSpPr/>
          <p:nvPr/>
        </p:nvSpPr>
        <p:spPr>
          <a:xfrm>
            <a:off x="1417320" y="2624328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크롤링 정책 변경 리스크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5029200" y="2624328"/>
            <a:ext cx="6446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재수집 불가 가능성 → 수집 즉시 로컬 백업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548640" y="3465576"/>
            <a:ext cx="11109960" cy="731520"/>
          </a:xfrm>
          <a:prstGeom prst="roundRect">
            <a:avLst>
              <a:gd name="adj" fmla="val 1000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Shape 13"/>
          <p:cNvSpPr/>
          <p:nvPr/>
        </p:nvSpPr>
        <p:spPr>
          <a:xfrm>
            <a:off x="777240" y="3611880"/>
            <a:ext cx="438912" cy="438912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777240" y="36118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48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48" dirty="0"/>
          </a:p>
        </p:txBody>
      </p:sp>
      <p:sp>
        <p:nvSpPr>
          <p:cNvPr id="17" name="Text 15"/>
          <p:cNvSpPr/>
          <p:nvPr/>
        </p:nvSpPr>
        <p:spPr>
          <a:xfrm>
            <a:off x="1417320" y="3465576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전성분 함량 비율(%) 비공개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5029200" y="3465576"/>
            <a:ext cx="6446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존재유무·순서 기반 근사 모델링의 한계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548640" y="4306824"/>
            <a:ext cx="11109960" cy="731520"/>
          </a:xfrm>
          <a:prstGeom prst="roundRect">
            <a:avLst>
              <a:gd name="adj" fmla="val 1000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0" name="Shape 18"/>
          <p:cNvSpPr/>
          <p:nvPr/>
        </p:nvSpPr>
        <p:spPr>
          <a:xfrm>
            <a:off x="777240" y="4453128"/>
            <a:ext cx="438912" cy="438912"/>
          </a:xfrm>
          <a:prstGeom prst="ellipse">
            <a:avLst/>
          </a:prstGeom>
          <a:solidFill>
            <a:srgbClr val="3D365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777240" y="4453128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48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48" dirty="0"/>
          </a:p>
        </p:txBody>
      </p:sp>
      <p:sp>
        <p:nvSpPr>
          <p:cNvPr id="22" name="Text 20"/>
          <p:cNvSpPr/>
          <p:nvPr/>
        </p:nvSpPr>
        <p:spPr>
          <a:xfrm>
            <a:off x="1417320" y="4306824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카테고리별 수집 규모 편차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5029200" y="4306824"/>
            <a:ext cx="6446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클렌징은 실시간 스크롤이라 API보다 느려 상품당 리뷰 500→150건 조정 (기존 수집분 500건 유지)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548640" y="5148072"/>
            <a:ext cx="11109960" cy="731520"/>
          </a:xfrm>
          <a:prstGeom prst="roundRect">
            <a:avLst>
              <a:gd name="adj" fmla="val 10000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25" name="Shape 23"/>
          <p:cNvSpPr/>
          <p:nvPr/>
        </p:nvSpPr>
        <p:spPr>
          <a:xfrm>
            <a:off x="777240" y="5294376"/>
            <a:ext cx="438912" cy="438912"/>
          </a:xfrm>
          <a:prstGeom prst="ellipse">
            <a:avLst/>
          </a:prstGeom>
          <a:solidFill>
            <a:srgbClr val="E39AA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777240" y="5294376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48" b="1" dirty="0">
                <a:solidFill>
                  <a:srgbClr val="E3AE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!</a:t>
            </a:r>
            <a:endParaRPr lang="en-US" sz="1248" dirty="0"/>
          </a:p>
        </p:txBody>
      </p:sp>
      <p:sp>
        <p:nvSpPr>
          <p:cNvPr id="27" name="Text 25"/>
          <p:cNvSpPr/>
          <p:nvPr/>
        </p:nvSpPr>
        <p:spPr>
          <a:xfrm>
            <a:off x="1417320" y="5148072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마스크팩 26,155행 누락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5029200" y="5148072"/>
            <a:ext cx="6446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태그 형식 차이로 초기 집계에서 누락 → 정규화로 25,769건 복구 (초기 인사이트 수정)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1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한계</a:t>
            </a: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26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모델과 서비스 설계의 트레이드오프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3611880" cy="4114800"/>
          </a:xfrm>
          <a:prstGeom prst="roundRect">
            <a:avLst>
              <a:gd name="adj" fmla="val 2025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777240" y="2057400"/>
            <a:ext cx="3154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분류 모델 한계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77240" y="2651760"/>
            <a:ext cx="315468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 0.36, 목표 0.80 미달 — 28.6배 불균형으로 재현율 0.12~0.18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777240" y="4160520"/>
            <a:ext cx="3154680" cy="0"/>
          </a:xfrm>
          <a:prstGeom prst="line">
            <a:avLst/>
          </a:prstGeom>
          <a:noFill/>
          <a:ln w="12700">
            <a:solidFill>
              <a:srgbClr val="F1E4E9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777240" y="4297680"/>
            <a:ext cx="31546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i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사용자가 피부타입을 직접 선택하므로 예측이 추천 경로에 불필요, 라벨 기반 추천 유지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4297680" y="1828800"/>
            <a:ext cx="3611880" cy="4114800"/>
          </a:xfrm>
          <a:prstGeom prst="roundRect">
            <a:avLst>
              <a:gd name="adj" fmla="val 2025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4526280" y="2057400"/>
            <a:ext cx="3154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별점 변별력 낮음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4526280" y="2651760"/>
            <a:ext cx="315468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리뷰 87.9%가 5점 → 별점만으로는 제품 구별 불가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26280" y="4160520"/>
            <a:ext cx="3154680" cy="0"/>
          </a:xfrm>
          <a:prstGeom prst="line">
            <a:avLst/>
          </a:prstGeom>
          <a:noFill/>
          <a:ln w="12700">
            <a:solidFill>
              <a:srgbClr val="F1E4E9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4526280" y="4297680"/>
            <a:ext cx="31546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i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최소 근거 리뷰 수 + 베이지안 보정으로 완화. 다만 변별력 낮다는 제약은 잔존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8046720" y="1828800"/>
            <a:ext cx="3611880" cy="4114800"/>
          </a:xfrm>
          <a:prstGeom prst="roundRect">
            <a:avLst>
              <a:gd name="adj" fmla="val 2025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8275320" y="2057400"/>
            <a:ext cx="3154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E39AA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피부타입 단일 선택 구조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8275320" y="2651760"/>
            <a:ext cx="315468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98.5%가 1개 선택 (2개 선택 1.5%는 클렌징 수집 방식 차이)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8275320" y="4160520"/>
            <a:ext cx="3154680" cy="0"/>
          </a:xfrm>
          <a:prstGeom prst="line">
            <a:avLst/>
          </a:prstGeom>
          <a:noFill/>
          <a:ln w="12700">
            <a:solidFill>
              <a:srgbClr val="F1E4E9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8275320" y="4297680"/>
            <a:ext cx="31546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i="1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'복합성+민감성'처럼 중복 특성 반영하려면 피부타입·피부고민을 별도 축으로 분리 필요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00" dirty="0"/>
          </a:p>
        </p:txBody>
      </p:sp>
    </p:spTree>
  </p:cSld>
  <p:clrMapOvr>
    <a:masterClrMapping/>
  </p:clrMapOvr>
</p:sld>
</file>

<file path=ppt/slides/slide2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21"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326880" y="-1371600"/>
            <a:ext cx="4114800" cy="4114800"/>
          </a:xfrm>
          <a:prstGeom prst="ellipse">
            <a:avLst/>
          </a:prstGeom>
          <a:solidFill>
            <a:srgbClr val="F8E7E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548640" y="3657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· </a:t>
            </a:r>
            <a:r>
              <a:rPr lang="ko-KR" altLang="en-US" sz="1200" b="1" kern="0" spc="2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결론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548640" y="658368"/>
            <a:ext cx="10607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5000"/>
              </a:lnSpc>
              <a:buNone/>
            </a:pPr>
            <a:r>
              <a:rPr lang="en-US" sz="30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숫자로 돌아보는 결론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548640" y="1920240"/>
            <a:ext cx="2651760" cy="1554480"/>
          </a:xfrm>
          <a:prstGeom prst="roundRect">
            <a:avLst>
              <a:gd name="adj" fmla="val 4706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548640" y="2106778"/>
            <a:ext cx="2651760" cy="8549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161,211건</a:t>
            </a:r>
            <a:endParaRPr lang="en-US" sz="3000" dirty="0"/>
          </a:p>
        </p:txBody>
      </p:sp>
      <p:sp>
        <p:nvSpPr>
          <p:cNvPr id="7" name="Text 5"/>
          <p:cNvSpPr/>
          <p:nvPr/>
        </p:nvSpPr>
        <p:spPr>
          <a:xfrm>
            <a:off x="640080" y="2930652"/>
            <a:ext cx="2468880" cy="4974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통합 리뷰 데이터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3337560" y="1920240"/>
            <a:ext cx="2651760" cy="1554480"/>
          </a:xfrm>
          <a:prstGeom prst="roundRect">
            <a:avLst>
              <a:gd name="adj" fmla="val 470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3337560" y="2106778"/>
            <a:ext cx="2651760" cy="8549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5개 언어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3429000" y="2930652"/>
            <a:ext cx="2468880" cy="4974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다국어 지원 (LLM 동시 생성)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26480" y="1920240"/>
            <a:ext cx="2651760" cy="1554480"/>
          </a:xfrm>
          <a:prstGeom prst="roundRect">
            <a:avLst>
              <a:gd name="adj" fmla="val 4706"/>
            </a:avLst>
          </a:prstGeom>
          <a:solidFill>
            <a:srgbClr val="FBF3F5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6126480" y="2106778"/>
            <a:ext cx="2651760" cy="8549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0.36</a:t>
            </a:r>
            <a:endParaRPr lang="en-US" sz="3000" dirty="0"/>
          </a:p>
        </p:txBody>
      </p:sp>
      <p:sp>
        <p:nvSpPr>
          <p:cNvPr id="13" name="Text 11"/>
          <p:cNvSpPr/>
          <p:nvPr/>
        </p:nvSpPr>
        <p:spPr>
          <a:xfrm>
            <a:off x="6217920" y="2930652"/>
            <a:ext cx="2468880" cy="4974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분류 모델 F1(macro)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8915400" y="1920240"/>
            <a:ext cx="2651760" cy="1554480"/>
          </a:xfrm>
          <a:prstGeom prst="roundRect">
            <a:avLst>
              <a:gd name="adj" fmla="val 4706"/>
            </a:avLst>
          </a:prstGeom>
          <a:solidFill>
            <a:srgbClr val="E0577A"/>
          </a:solidFill>
          <a:ln/>
          <a:effectLst>
            <a:outerShdw blurRad="101600" dist="38100" dir="5400000" algn="bl" rotWithShape="0">
              <a:srgbClr val="D9C3CC">
                <a:alpha val="35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8915400" y="2106778"/>
            <a:ext cx="2651760" cy="8549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0건</a:t>
            </a:r>
            <a:endParaRPr lang="en-US" sz="3000" dirty="0"/>
          </a:p>
        </p:txBody>
      </p:sp>
      <p:sp>
        <p:nvSpPr>
          <p:cNvPr id="16" name="Text 14"/>
          <p:cNvSpPr/>
          <p:nvPr/>
        </p:nvSpPr>
        <p:spPr>
          <a:xfrm>
            <a:off x="9006840" y="2930652"/>
            <a:ext cx="2468880" cy="4974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FCE4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환각 불일치 (표본 60건 검증)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11368735" y="6400800"/>
            <a:ext cx="548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endParaRPr lang="en-US" sz="1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828800" y="3840480"/>
            <a:ext cx="5029200" cy="5029200"/>
          </a:xfrm>
          <a:prstGeom prst="ellipse">
            <a:avLst/>
          </a:prstGeom>
          <a:solidFill>
            <a:srgbClr val="F8E7E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Shape 1"/>
          <p:cNvSpPr/>
          <p:nvPr/>
        </p:nvSpPr>
        <p:spPr>
          <a:xfrm>
            <a:off x="10241280" y="-1463040"/>
            <a:ext cx="3474720" cy="3474720"/>
          </a:xfrm>
          <a:prstGeom prst="ellipse">
            <a:avLst/>
          </a:prstGeom>
          <a:solidFill>
            <a:srgbClr val="F2637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0" y="2560320"/>
            <a:ext cx="12191695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3D36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감사합니다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547208" y="3566160"/>
            <a:ext cx="1097280" cy="0"/>
          </a:xfrm>
          <a:prstGeom prst="line">
            <a:avLst/>
          </a:prstGeom>
          <a:noFill/>
          <a:ln w="25400">
            <a:solidFill>
              <a:srgbClr val="E3AE6E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0" y="3703320"/>
            <a:ext cx="1219169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kern="0" spc="400" dirty="0">
                <a:solidFill>
                  <a:srgbClr val="E057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 &amp; A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0" y="6126480"/>
            <a:ext cx="1219169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8B849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디폴트 (9조)  ·  K-BEAUTY x AI x LLM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PptxGenJS</ep:Company>
  <ep:Words>1358</ep:Words>
  <ep:PresentationFormat>와이드스크린</ep:PresentationFormat>
  <ep:Paragraphs>410</ep:Paragraphs>
  <ep:Slides>22</ep:Slides>
  <ep:Notes>22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ep:HeadingPairs>
  <ep:TitlesOfParts>
    <vt:vector size="23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2026-07-30T02:19:10.000</dcterms:created>
  <dc:creator>PptxGenJS</dc:creator>
  <cp:lastModifiedBy>김보성</cp:lastModifiedBy>
  <dcterms:modified xsi:type="dcterms:W3CDTF">2026-07-30T04:30:48.535</dcterms:modified>
  <cp:revision>9</cp:revision>
  <dc:subject>PptxGenJS Presentation</dc:subject>
  <dc:title>PptxGenJS Presentation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