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ioPJnsjWFj7fFAwTEi5PdECIgyB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달성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0E7C8A"/>
              </a:solidFill>
              <a:ln w="9525" cap="flat">
                <a:solidFill>
                  <a:srgbClr val="F7FAFB"/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C-4ECE-921D-711F72F24A2E}"/>
              </c:ext>
            </c:extLst>
          </c:dPt>
          <c:cat>
            <c:strRef>
              <c:f>Sheet1!$A$2:$A$2</c:f>
              <c:strCache>
                <c:ptCount val="1"/>
                <c:pt idx="0">
                  <c:v>달성</c:v>
                </c:pt>
              </c:strCache>
            </c:strRef>
          </c:cat>
          <c:val>
            <c:numRef>
              <c:f>Sheet1!$B$2:$B$2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4DC-4ECE-921D-711F72F24A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8"/>
      </c:doughnutChart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solidFill>
              <a:srgbClr val="FF6B5B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7A73-4E0E-B1F4-DB98BDE46F12}"/>
              </c:ext>
            </c:extLst>
          </c:dPt>
          <c:dPt>
            <c:idx val="1"/>
            <c:invertIfNegative val="0"/>
            <c:bubble3D val="0"/>
            <c:spPr>
              <a:solidFill>
                <a:srgbClr val="0E7C8A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7A73-4E0E-B1F4-DB98BDE46F12}"/>
              </c:ext>
            </c:extLst>
          </c:dPt>
          <c:dPt>
            <c:idx val="2"/>
            <c:invertIfNegative val="0"/>
            <c:bubble3D val="0"/>
            <c:spPr>
              <a:solidFill>
                <a:srgbClr val="0E7C8A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7A73-4E0E-B1F4-DB98BDE46F12}"/>
              </c:ext>
            </c:extLst>
          </c:dPt>
          <c:dPt>
            <c:idx val="3"/>
            <c:invertIfNegative val="0"/>
            <c:bubble3D val="0"/>
            <c:spPr>
              <a:solidFill>
                <a:srgbClr val="F4A64B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7A73-4E0E-B1F4-DB98BDE46F12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07304E"/>
                    </a:solidFill>
                    <a:latin typeface="Calibri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리뷰 점검</c:v>
                </c:pt>
                <c:pt idx="1">
                  <c:v>파일럿
라벨링</c:v>
                </c:pt>
                <c:pt idx="2">
                  <c:v>A/B 평가</c:v>
                </c:pt>
                <c:pt idx="3">
                  <c:v>출처 관리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3007</c:v>
                </c:pt>
                <c:pt idx="1">
                  <c:v>1000</c:v>
                </c:pt>
                <c:pt idx="2">
                  <c:v>1000</c:v>
                </c:pt>
                <c:pt idx="3">
                  <c:v>137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A73-4E0E-B1F4-DB98BDE46F1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2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50" b="0" i="0" u="none" strike="noStrike">
                <a:solidFill>
                  <a:srgbClr val="13303F"/>
                </a:solidFill>
                <a:latin typeface="Calibri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3600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난이도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F4A64B"/>
              </a:solidFill>
              <a:ln w="25400" cap="flat">
                <a:solidFill>
                  <a:srgbClr val="FFFFFF"/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4488-4D22-AC16-28B181963048}"/>
              </c:ext>
            </c:extLst>
          </c:dPt>
          <c:dPt>
            <c:idx val="1"/>
            <c:bubble3D val="0"/>
            <c:spPr>
              <a:solidFill>
                <a:srgbClr val="0E7C8A"/>
              </a:solidFill>
              <a:ln w="25400" cap="flat">
                <a:solidFill>
                  <a:srgbClr val="FFFFFF"/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4488-4D22-AC16-28B181963048}"/>
              </c:ext>
            </c:extLst>
          </c:dPt>
          <c:dPt>
            <c:idx val="2"/>
            <c:bubble3D val="0"/>
            <c:spPr>
              <a:solidFill>
                <a:srgbClr val="FF6B5B"/>
              </a:solidFill>
              <a:ln w="25400" cap="flat">
                <a:solidFill>
                  <a:srgbClr val="FFFFFF"/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4488-4D22-AC16-28B181963048}"/>
              </c:ext>
            </c:extLst>
          </c:dPt>
          <c:dPt>
            <c:idx val="3"/>
            <c:bubble3D val="0"/>
            <c:spPr>
              <a:solidFill>
                <a:srgbClr val="07304E"/>
              </a:solidFill>
              <a:ln w="25400" cap="flat">
                <a:solidFill>
                  <a:srgbClr val="FFFFFF"/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4488-4D22-AC16-28B181963048}"/>
              </c:ext>
            </c:extLst>
          </c:dPt>
          <c:cat>
            <c:strRef>
              <c:f>Sheet1!$A$2:$A$5</c:f>
              <c:strCache>
                <c:ptCount val="4"/>
                <c:pt idx="0">
                  <c:v>쉬움 321</c:v>
                </c:pt>
                <c:pt idx="1">
                  <c:v>보통 511</c:v>
                </c:pt>
                <c:pt idx="2">
                  <c:v>어려움 103</c:v>
                </c:pt>
                <c:pt idx="3">
                  <c:v>도전 65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321</c:v>
                </c:pt>
                <c:pt idx="1">
                  <c:v>511</c:v>
                </c:pt>
                <c:pt idx="2">
                  <c:v>103</c:v>
                </c:pt>
                <c:pt idx="3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488-4D22-AC16-28B1819630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0"/>
      </c:doughnutChart>
      <c:spPr>
        <a:noFill/>
        <a:ln>
          <a:noFill/>
        </a:ln>
        <a:effectLst/>
      </c:spPr>
    </c:plotArea>
    <c:legend>
      <c:legendPos val="r"/>
      <c:overlay val="0"/>
      <c:txPr>
        <a:bodyPr/>
        <a:lstStyle/>
        <a:p>
          <a:pPr>
            <a:defRPr sz="1050">
              <a:solidFill>
                <a:srgbClr val="13303F"/>
              </a:solidFill>
              <a:latin typeface="Calibri"/>
              <a:cs typeface="Calibri"/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안녕하세요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팀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피에스타의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홍세민입니다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저희는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부산에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처음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방문하는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외국인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관광객을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위해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지역축제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정보를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영어로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안내하는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질문·답변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데이터셋을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만들었습니다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저희는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정제과정과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검수과정을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거쳐서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1000개의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데이터를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만들었고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이를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6개의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라벨로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분류하여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팀원들이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각각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작업하였습니다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오늘은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왜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이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데이터가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필요했는지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어떻게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만들었는지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그리고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품질을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어떻게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끌어올렸는지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순서로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말씀드리겠습니다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sz="1200" b="0" i="0" u="none" strike="noStrike" cap="none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1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" name="Google Shape;28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유네스코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세계유산위원회의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개최를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기념하여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부산박물관과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벡스코에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열린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행사를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사례로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설명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박물관의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기획전의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경우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분명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가치있는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유물들이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전시되어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있음에도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외국인들의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방문은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적었던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나의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경험을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통해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홍보의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부재를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b="0" u="none" strike="noStrike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설명</a:t>
            </a:r>
            <a:r>
              <a:rPr lang="en-US" sz="1200" b="0" u="none" strike="noStrike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      </a:t>
            </a:r>
            <a:endParaRPr sz="1200" b="0" u="none" strike="noStrike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u="none" strike="noStrike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처음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온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외국인은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지역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문화를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체험하고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싶어도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축제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정보가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흩어져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무엇을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언제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어디서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즐길지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스스로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찾기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어렵습니다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축제마다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홈페이지와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공지에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교통이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제각각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외국인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눈높이에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맞는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영어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안내도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부족합니다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특히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잘못된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단순한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불편이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아니라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방문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자체를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막습니다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그래서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저희는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처음부터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원칙을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하나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수를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늘리는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것이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아니라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출처와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권리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안전에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대한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논의한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기록들과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결과물을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함께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남기자는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것이었습니다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원칙이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모든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결정의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기준이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됐습니다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9" name="Google Shape;29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2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" name="Google Shape;60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대상은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처음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방문하는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외국인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관광객이고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언어는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en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-US,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범위는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6월부터 9월까지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열리는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축제입니다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그중에서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특정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축제만을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선별하여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우선적으로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작업을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실시했습니다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분야는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교통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인프라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먹거리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이벤트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여섯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가지입니다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이용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장면은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크게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셋으로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봤습니다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도착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전에는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위치를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묻고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현장에서는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교통과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시설을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묻고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즐길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거리를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찾을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때는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먹거리와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이벤트를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묻습니다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대상을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먼저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정하고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난이도와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답변의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설명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범위를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일관되게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맞출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1" name="Google Shape;61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3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의도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답변으로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이뤄집니다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질문에는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의도를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하나만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담고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실제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방문객이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말투로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씁니다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답변은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핵심을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먼저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쓰고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조건과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예외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주의를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뒤에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붙입니다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예를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들어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장소를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먼저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알려주고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그다음에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'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프로그램별로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장소가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다르니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공지를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확인하세요'를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덧붙이는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식입니다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여기에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ID,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언어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코드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난이도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출처명과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URL과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확인일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권리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상태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담당자와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검수자까지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하나의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다양한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분야를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체크했습니다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확인되지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않은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사실은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단정하지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않고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대괄호로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남겼고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일정이나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요금처럼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바뀌는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공식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공지를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확인하도록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유도했습니다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03" name="Google Shape;103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4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6" name="Google Shape;156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작업은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일곱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단계로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진행했습니다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합의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조사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교차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합치기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자동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품질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최종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제출입니다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다섯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명이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ID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범위를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맡았습니다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이하은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님이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우국동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님이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교통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이동현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님이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이벤트와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먹거리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정아린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님이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인프라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그리고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제가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위치를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담당했습니다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ID를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미리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나눠뒀기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때문에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각자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작업한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파일을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합칠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충돌이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없었습니다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실시간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공동편집이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아니라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협업이었기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때문에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저로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중복되는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없이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빠른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작업이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가능했습니다</a:t>
            </a: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합의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과정과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교차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과정은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ai가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아닌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사람이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해야하는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분야인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만큼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집중해서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작업했다는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것을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어필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57" name="Google Shape;157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5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4" name="Google Shape;234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목표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퍼센트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달성했습니다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그런데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말씀드리고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싶은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뒤에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쌓인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작업량입니다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가운데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막대를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보시면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클로드의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자동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검사가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찾아낸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오류와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점검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기록이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삼천칠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자체의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배입니다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파일럿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라벨링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A/B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평가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그리고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관리한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출처가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백서른일곱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오른쪽은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여섯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어떻게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구성되는지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보여주는데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각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백육십육에서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백육십칠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건씩으로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거의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균등합니다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시험에서도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균형에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대한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내용이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문제로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나온만큼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더욱이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이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데이터간의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중요성을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크게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체감했습니다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5" name="Google Shape;235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6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6" name="Google Shape;296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표가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저희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설계의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핵심입니다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가로가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난이도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단계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세로가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여섯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라벨이고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색이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진할수록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건수가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많습니다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먼저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가로로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보시면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백육십육에서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백육십칠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고르게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나눴습니다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세로로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보시면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보통이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오백열한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절반을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넘고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쉬움이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삼백스물한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어려움과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도전이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합쳐서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백육십팔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여기서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흥미로운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발견이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심화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문항이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하나도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없습니다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날짜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답이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명확해서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헷갈릴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여지가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적기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때문입니다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반대로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이벤트가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마흔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교통이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서른여섯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심화가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가장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많은데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티켓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가격이나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환승처럼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조건과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예외를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함께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안내해야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몰려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즉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주제마다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난이도의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성격이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다르다는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것을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확인한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셈입니다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97" name="Google Shape;297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7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3" name="Google Shape;413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적당히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경험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얘기하면서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얘기하기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14" name="Google Shape;414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8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2" name="Google Shape;522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프로젝트에서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가장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많이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배운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부분입니다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첫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자동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검사에서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품질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점수가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영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점이었습니다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오류가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천백육십팔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주의가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천팔백삼십팔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합쳐서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삼천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넘었습니다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솔직히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처음엔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당황했습니다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그런데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로그를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열어보니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문제가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유형별로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뭉쳐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그래서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항목별로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나눠서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고쳤습니다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첫째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확인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문구가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빠진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삼백삼십삼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보강해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전부에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넣었습니다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둘째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URL이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없던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백육십한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정리해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영으로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만들었습니다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셋째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언론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인용이라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권리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확인이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필요했던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아흔여덟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스물두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원문을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직접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대조해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모두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해소했습니다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넷째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답변이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반복되는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이백사십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유사한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대응하기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의도된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중복이라고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판단해서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그대로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두고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판단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근거를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데이터셋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카드에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기록했습니다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결과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최종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검사에서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오류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영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영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품질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점수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백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점으로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제출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가능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판정을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받았습니다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검수과정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클로드를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이용했지만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제한된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토큰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사용량으로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인해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한번의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사용량이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30%씩은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사용이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되었기에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한번에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좋은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프롬프트를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작성하여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좋은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결과물을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뽑아내는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것이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중요하다는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강사님께서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강조해주신것처럼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많이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신경쓰게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되었습니다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23" name="Google Shape;523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9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61" name="Google Shape;561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실제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여섯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하나씩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뽑았습니다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왼쪽이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데이터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ID이므로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나오면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화면에서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바로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찾아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보여드릴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부산국제무용제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개최일을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묻는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질문인데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정확한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기간을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답하고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변경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가능성을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함께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안내합니다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부산원아시아페스티벌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장소인데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프로그램마다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장소가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달라서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점을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명시했습니다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교통은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벡스코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지하철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인프라는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북항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주변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편의점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먹거리는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푸드트럭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메뉴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이벤트는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개막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콘서트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시각입니다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여섯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모두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답변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끝에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공식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공지나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지도앱으로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재확인하도록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유도하는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문장이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들어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 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정보가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새로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갱신되었을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가능성도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있기에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이렇게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작성하였다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62" name="Google Shape;562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10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3" name="Google Shape;613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한계도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분명히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말씀드립니다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첫째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최신성입니다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일정과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장소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요금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메뉴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교통은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시점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기준이라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정확성을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보장하지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않습니다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둘째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번역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뉘앙스입니다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지금은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en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-US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기준이라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언어를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넓히려면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언어별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검수자가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필요합니다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셋째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분야별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불균형인데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라벨은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고르지만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축제와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시설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유형별로는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편차가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남아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넷째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문화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일반화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위험으로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지역과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개인차를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단정하지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않도록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표현을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다듬었습니다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endParaRPr lang="en-US"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개인정보는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포함하지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않았고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이름과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연락처는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모두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자리표시자로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1200" dirty="0" err="1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처리했습니다</a:t>
            </a:r>
            <a:r>
              <a:rPr lang="en-US" sz="12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14" name="Google Shape;614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11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48" name="Google Shape;648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lgun Gothic"/>
              <a:buNone/>
            </a:pPr>
            <a:r>
              <a:rPr lang="en-US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슬라이드 12</a:t>
            </a:r>
            <a:endParaRPr/>
          </a:p>
        </p:txBody>
      </p:sp>
      <p:sp>
        <p:nvSpPr>
          <p:cNvPr id="649" name="Google Shape;649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12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83" name="Google Shape;683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슬라이드 13</a:t>
            </a:r>
            <a:endParaRPr/>
          </a:p>
        </p:txBody>
      </p:sp>
      <p:sp>
        <p:nvSpPr>
          <p:cNvPr id="684" name="Google Shape;684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13</a:t>
            </a:fld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jp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8.png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1" descr="부산의 황홀한 대교 풍경을 찾아: 추천여행 : 테마여행 : 테마여행 상세: 부산시 공식 관광 포털 비짓부산 visit busa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122026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1"/>
          <p:cNvSpPr/>
          <p:nvPr/>
        </p:nvSpPr>
        <p:spPr>
          <a:xfrm>
            <a:off x="822960" y="777240"/>
            <a:ext cx="914400" cy="914400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" name="Google Shape;14;p1" descr="ic_compass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1560" y="100584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1"/>
          <p:cNvSpPr/>
          <p:nvPr/>
        </p:nvSpPr>
        <p:spPr>
          <a:xfrm>
            <a:off x="1874520" y="868680"/>
            <a:ext cx="822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FE6EA"/>
              </a:buClr>
              <a:buSzPts val="1400"/>
              <a:buFont typeface="Calibri"/>
              <a:buNone/>
            </a:pPr>
            <a:r>
              <a:rPr lang="en-US" sz="1400" b="1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팀 피에스타 · FIESTA   |   KCP-20260701-FWIQ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1"/>
          <p:cNvSpPr/>
          <p:nvPr/>
        </p:nvSpPr>
        <p:spPr>
          <a:xfrm>
            <a:off x="822960" y="1828800"/>
            <a:ext cx="10515600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Bookman Old Style"/>
              <a:buNone/>
            </a:pPr>
            <a:r>
              <a:rPr lang="en-US" sz="52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부산 지역축제 외국인용 영어 QA</a:t>
            </a:r>
            <a:endParaRPr sz="5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822960" y="2926080"/>
            <a:ext cx="1051560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D9B0"/>
              </a:buClr>
              <a:buSzPts val="2800"/>
              <a:buFont typeface="Bookman Old Style"/>
              <a:buNone/>
            </a:pPr>
            <a:r>
              <a:rPr lang="en-US" sz="2800" b="1">
                <a:solidFill>
                  <a:srgbClr val="FFD9B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Q&amp;A 데이터셋 구축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841248" y="3703320"/>
            <a:ext cx="4777354" cy="4572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K-컬처 도메인 · en-US · 부산 6~9월 축제 · 6개 의도 라벨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822960" y="4434840"/>
            <a:ext cx="2468880" cy="1097280"/>
          </a:xfrm>
          <a:prstGeom prst="roundRect">
            <a:avLst>
              <a:gd name="adj" fmla="val 10000"/>
            </a:avLst>
          </a:prstGeom>
          <a:solidFill>
            <a:srgbClr val="FFFFFF">
              <a:alpha val="12157"/>
            </a:srgbClr>
          </a:solidFill>
          <a:ln w="12700" cap="flat" cmpd="sng">
            <a:solidFill>
              <a:srgbClr val="FFFFFF">
                <a:alpha val="4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822960" y="4507992"/>
            <a:ext cx="2468880" cy="621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ookman Old Style"/>
              <a:buNone/>
            </a:pPr>
            <a:r>
              <a:rPr lang="en-US" sz="32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1,000건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822960" y="5102352"/>
            <a:ext cx="246888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FE6EA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구축 완료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3662804" y="4411980"/>
            <a:ext cx="2468880" cy="1097280"/>
          </a:xfrm>
          <a:prstGeom prst="roundRect">
            <a:avLst>
              <a:gd name="adj" fmla="val 10000"/>
            </a:avLst>
          </a:prstGeom>
          <a:solidFill>
            <a:srgbClr val="FFFFFF">
              <a:alpha val="12157"/>
            </a:srgbClr>
          </a:solidFill>
          <a:ln w="12700" cap="flat" cmpd="sng">
            <a:solidFill>
              <a:srgbClr val="FFFFFF">
                <a:alpha val="4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3627120" y="4636008"/>
            <a:ext cx="2468880" cy="621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ookman Old Style"/>
              <a:buNone/>
            </a:pPr>
            <a:r>
              <a:rPr lang="en-US" sz="32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6개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3662804" y="5102352"/>
            <a:ext cx="246888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FE6EA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의도 라벨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822960" y="57607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Calibri"/>
              <a:buNone/>
            </a:pPr>
            <a:r>
              <a:rPr lang="en-US" sz="13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정아린 · 우국동 · 이동현 · 이하은 · 홍세민     |     발표·기록  홍세민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01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문제와 필요성 · WHY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왜 이 데이터셋이 필요한가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2"/>
          <p:cNvSpPr/>
          <p:nvPr/>
        </p:nvSpPr>
        <p:spPr>
          <a:xfrm>
            <a:off x="822960" y="2148840"/>
            <a:ext cx="4114800" cy="3977640"/>
          </a:xfrm>
          <a:prstGeom prst="roundRect">
            <a:avLst>
              <a:gd name="adj" fmla="val 2759"/>
            </a:avLst>
          </a:prstGeom>
          <a:solidFill>
            <a:srgbClr val="07304E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1143000" y="2377440"/>
            <a:ext cx="713232" cy="713232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" name="Google Shape;35;p2" descr="ic_globe_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21308" y="2555748"/>
            <a:ext cx="356616" cy="356616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2"/>
          <p:cNvSpPr/>
          <p:nvPr/>
        </p:nvSpPr>
        <p:spPr>
          <a:xfrm>
            <a:off x="2011680" y="2359152"/>
            <a:ext cx="265176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Bookman Old Style"/>
              <a:buNone/>
            </a:pPr>
            <a:r>
              <a:rPr lang="en-US" sz="20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부산에 처음 온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Bookman Old Style"/>
              <a:buNone/>
            </a:pPr>
            <a:r>
              <a:rPr lang="en-US" sz="20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외국인 관광객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37;p2" descr="band_lantern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1560" y="3291840"/>
            <a:ext cx="36576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2"/>
          <p:cNvSpPr/>
          <p:nvPr/>
        </p:nvSpPr>
        <p:spPr>
          <a:xfrm>
            <a:off x="1051560" y="3291840"/>
            <a:ext cx="3657600" cy="1600200"/>
          </a:xfrm>
          <a:prstGeom prst="roundRect">
            <a:avLst>
              <a:gd name="adj" fmla="val 4571"/>
            </a:avLst>
          </a:prstGeom>
          <a:noFill/>
          <a:ln w="12700" cap="flat" cmpd="sng">
            <a:solidFill>
              <a:srgbClr val="1E55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1051560" y="5029200"/>
            <a:ext cx="3657600" cy="960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38461"/>
              </a:lnSpc>
              <a:spcBef>
                <a:spcPts val="0"/>
              </a:spcBef>
              <a:spcAft>
                <a:spcPts val="0"/>
              </a:spcAft>
              <a:buClr>
                <a:srgbClr val="CFE6EA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지역 문화를 체험하고 싶어도 축제 정보가 흩어져 있어 무엇을·언제·어디서 즐길지 스스로 찾기 어렵습니다.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5257800" y="1965960"/>
            <a:ext cx="6080760" cy="1234440"/>
          </a:xfrm>
          <a:prstGeom prst="roundRect">
            <a:avLst>
              <a:gd name="adj" fmla="val 8889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5440680" y="2212848"/>
            <a:ext cx="749808" cy="749808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" name="Google Shape;42;p2" descr="ic_search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28132" y="2400300"/>
            <a:ext cx="374904" cy="374904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2"/>
          <p:cNvSpPr/>
          <p:nvPr/>
        </p:nvSpPr>
        <p:spPr>
          <a:xfrm>
            <a:off x="6400800" y="2112264"/>
            <a:ext cx="475488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정보가 흩어져 있음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6400800" y="2496312"/>
            <a:ext cx="48006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350"/>
              <a:buFont typeface="Calibri"/>
              <a:buNone/>
            </a:pPr>
            <a:r>
              <a:rPr lang="en-US" sz="13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축제별 공식 홈페이지·공지에 일정·위치·교통이 제각각 분산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5257800" y="3311117"/>
            <a:ext cx="6080760" cy="1234440"/>
          </a:xfrm>
          <a:prstGeom prst="roundRect">
            <a:avLst>
              <a:gd name="adj" fmla="val 8889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5440680" y="3584448"/>
            <a:ext cx="749808" cy="749808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" name="Google Shape;47;p2" descr="ic_alert_whit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28132" y="3771900"/>
            <a:ext cx="374904" cy="374904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2"/>
          <p:cNvSpPr/>
          <p:nvPr/>
        </p:nvSpPr>
        <p:spPr>
          <a:xfrm>
            <a:off x="6400800" y="3483864"/>
            <a:ext cx="475488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영어 안내 부족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6400800" y="3867912"/>
            <a:ext cx="48006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350"/>
              <a:buFont typeface="Calibri"/>
              <a:buNone/>
            </a:pPr>
            <a:r>
              <a:rPr lang="en-US" sz="13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외국인 눈높이의 정확한 영어 안내가 부족해 방문 장벽이 높음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5257800" y="4645152"/>
            <a:ext cx="6080760" cy="1234440"/>
          </a:xfrm>
          <a:prstGeom prst="roundRect">
            <a:avLst>
              <a:gd name="adj" fmla="val 8889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5440680" y="4956048"/>
            <a:ext cx="749808" cy="749808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" name="Google Shape;52;p2" descr="ic_shield_whit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28132" y="5143500"/>
            <a:ext cx="374904" cy="374904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2"/>
          <p:cNvSpPr/>
          <p:nvPr/>
        </p:nvSpPr>
        <p:spPr>
          <a:xfrm>
            <a:off x="6400800" y="4855464"/>
            <a:ext cx="475488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신뢰 근거가 필요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6400800" y="5239512"/>
            <a:ext cx="48006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350"/>
              <a:buFont typeface="Calibri"/>
              <a:buNone/>
            </a:pPr>
            <a:r>
              <a:rPr lang="en-US" sz="13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데이터 수만 늘리지 않고 출처·권리·안전·검수 기록을 함께 남겨야 함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5257800" y="6056853"/>
            <a:ext cx="6080760" cy="640080"/>
          </a:xfrm>
          <a:prstGeom prst="roundRect">
            <a:avLst>
              <a:gd name="adj" fmla="val 50000"/>
            </a:avLst>
          </a:prstGeom>
          <a:solidFill>
            <a:srgbClr val="FFEDE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5509260" y="6062472"/>
            <a:ext cx="557784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프로젝트 목적   </a:t>
            </a:r>
            <a:r>
              <a:rPr lang="en-US" sz="13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외국인 관광객이 부산의 지역 문화를 체험할 수 있도록 축제 정보를 제공한다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" name="Google Shape;57;p2" descr="유료화에도 관람객 목표 90% 달성…록페 정체성 고민 남은 '절반의 성공' : 국제신문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51561" y="3154680"/>
            <a:ext cx="3657599" cy="18836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02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대상 이용자 · WHO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3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누가, 어떤 상황에서 쓰는가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3"/>
          <p:cNvSpPr/>
          <p:nvPr/>
        </p:nvSpPr>
        <p:spPr>
          <a:xfrm>
            <a:off x="822960" y="1664208"/>
            <a:ext cx="105156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대상 이용자를 먼저 정하면 질문의 난이도와 답변의 설명 범위를 일관되게 맞출 수 있습니다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822960" y="2286000"/>
            <a:ext cx="3931920" cy="3840480"/>
          </a:xfrm>
          <a:prstGeom prst="roundRect">
            <a:avLst>
              <a:gd name="adj" fmla="val 2857"/>
            </a:avLst>
          </a:prstGeom>
          <a:solidFill>
            <a:srgbClr val="0E7C8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3"/>
          <p:cNvSpPr/>
          <p:nvPr/>
        </p:nvSpPr>
        <p:spPr>
          <a:xfrm>
            <a:off x="1115568" y="2487168"/>
            <a:ext cx="685800" cy="6858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8" name="Google Shape;68;p3" descr="ic_users_teal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87018" y="2658618"/>
            <a:ext cx="3429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3"/>
          <p:cNvSpPr/>
          <p:nvPr/>
        </p:nvSpPr>
        <p:spPr>
          <a:xfrm>
            <a:off x="1938528" y="2468880"/>
            <a:ext cx="265176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105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Bookman Old Style"/>
              <a:buNone/>
            </a:pPr>
            <a:r>
              <a:rPr lang="en-US" sz="19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부산 첫 방문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2105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Bookman Old Style"/>
              <a:buNone/>
            </a:pPr>
            <a:r>
              <a:rPr lang="en-US" sz="19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외국인 관광객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0" name="Google Shape;70;p3" descr="band_beach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1560" y="3310128"/>
            <a:ext cx="3474720" cy="146304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3"/>
          <p:cNvSpPr/>
          <p:nvPr/>
        </p:nvSpPr>
        <p:spPr>
          <a:xfrm>
            <a:off x="1051560" y="3310128"/>
            <a:ext cx="3474720" cy="1463040"/>
          </a:xfrm>
          <a:prstGeom prst="roundRect">
            <a:avLst>
              <a:gd name="adj" fmla="val 5000"/>
            </a:avLst>
          </a:prstGeom>
          <a:noFill/>
          <a:ln w="12700" cap="flat" cmpd="sng">
            <a:solidFill>
              <a:srgbClr val="7FC4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1051560" y="5054156"/>
            <a:ext cx="3474720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D6EEF1"/>
              </a:buClr>
              <a:buSzPts val="1350"/>
              <a:buFont typeface="Calibri"/>
              <a:buNone/>
            </a:pPr>
            <a:r>
              <a:rPr lang="en-US" sz="1350" b="1">
                <a:solidFill>
                  <a:srgbClr val="D6EEF1"/>
                </a:solidFill>
                <a:latin typeface="Calibri"/>
                <a:ea typeface="Calibri"/>
                <a:cs typeface="Calibri"/>
                <a:sym typeface="Calibri"/>
              </a:rPr>
              <a:t>언어·지역  </a:t>
            </a:r>
            <a:r>
              <a:rPr lang="en-US" sz="13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en-US</a:t>
            </a:r>
            <a:br>
              <a:rPr lang="en-US" sz="13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50" b="1">
                <a:solidFill>
                  <a:srgbClr val="D6EEF1"/>
                </a:solidFill>
                <a:latin typeface="Calibri"/>
                <a:ea typeface="Calibri"/>
                <a:cs typeface="Calibri"/>
                <a:sym typeface="Calibri"/>
              </a:rPr>
              <a:t>대상 범위  </a:t>
            </a:r>
            <a:r>
              <a:rPr lang="en-US" sz="13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부산 6~9월 축제</a:t>
            </a:r>
            <a:br>
              <a:rPr lang="en-US" sz="13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50" b="1">
                <a:solidFill>
                  <a:srgbClr val="D6EEF1"/>
                </a:solidFill>
                <a:latin typeface="Calibri"/>
                <a:ea typeface="Calibri"/>
                <a:cs typeface="Calibri"/>
                <a:sym typeface="Calibri"/>
              </a:rPr>
              <a:t>도메인  </a:t>
            </a:r>
            <a:r>
              <a:rPr lang="en-US" sz="13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K-컬처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5120640" y="2286000"/>
            <a:ext cx="6217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500"/>
              <a:buFont typeface="Calibri"/>
              <a:buNone/>
            </a:pPr>
            <a:r>
              <a:rPr lang="en-US" sz="15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중점 분야 6가지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3"/>
          <p:cNvSpPr/>
          <p:nvPr/>
        </p:nvSpPr>
        <p:spPr>
          <a:xfrm>
            <a:off x="5120640" y="2743200"/>
            <a:ext cx="2971800" cy="932688"/>
          </a:xfrm>
          <a:prstGeom prst="roundRect">
            <a:avLst>
              <a:gd name="adj" fmla="val 1176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"/>
          <p:cNvSpPr/>
          <p:nvPr/>
        </p:nvSpPr>
        <p:spPr>
          <a:xfrm>
            <a:off x="5285232" y="2916936"/>
            <a:ext cx="585216" cy="585216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6" name="Google Shape;76;p3" descr="ic_calendar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31536" y="3063240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3"/>
          <p:cNvSpPr/>
          <p:nvPr/>
        </p:nvSpPr>
        <p:spPr>
          <a:xfrm>
            <a:off x="6035040" y="2743200"/>
            <a:ext cx="1965960" cy="93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일정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8275320" y="2743200"/>
            <a:ext cx="2971800" cy="932688"/>
          </a:xfrm>
          <a:prstGeom prst="roundRect">
            <a:avLst>
              <a:gd name="adj" fmla="val 1176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8439912" y="2916936"/>
            <a:ext cx="585216" cy="585216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0" name="Google Shape;80;p3" descr="ic_map_whit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86216" y="3063240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3"/>
          <p:cNvSpPr/>
          <p:nvPr/>
        </p:nvSpPr>
        <p:spPr>
          <a:xfrm>
            <a:off x="9189720" y="2743200"/>
            <a:ext cx="1965960" cy="93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위치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3"/>
          <p:cNvSpPr/>
          <p:nvPr/>
        </p:nvSpPr>
        <p:spPr>
          <a:xfrm>
            <a:off x="5120640" y="3858768"/>
            <a:ext cx="2971800" cy="932688"/>
          </a:xfrm>
          <a:prstGeom prst="roundRect">
            <a:avLst>
              <a:gd name="adj" fmla="val 1176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3"/>
          <p:cNvSpPr/>
          <p:nvPr/>
        </p:nvSpPr>
        <p:spPr>
          <a:xfrm>
            <a:off x="5285232" y="4032504"/>
            <a:ext cx="585216" cy="585216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4" name="Google Shape;84;p3" descr="ic_navigation_whit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31536" y="4178808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3"/>
          <p:cNvSpPr/>
          <p:nvPr/>
        </p:nvSpPr>
        <p:spPr>
          <a:xfrm>
            <a:off x="6035040" y="3858768"/>
            <a:ext cx="1965960" cy="93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교통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3"/>
          <p:cNvSpPr/>
          <p:nvPr/>
        </p:nvSpPr>
        <p:spPr>
          <a:xfrm>
            <a:off x="8275320" y="3858768"/>
            <a:ext cx="2971800" cy="932688"/>
          </a:xfrm>
          <a:prstGeom prst="roundRect">
            <a:avLst>
              <a:gd name="adj" fmla="val 1176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3"/>
          <p:cNvSpPr/>
          <p:nvPr/>
        </p:nvSpPr>
        <p:spPr>
          <a:xfrm>
            <a:off x="8439912" y="4032504"/>
            <a:ext cx="585216" cy="585216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8" name="Google Shape;88;p3" descr="ic_home_whit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586216" y="4178808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3"/>
          <p:cNvSpPr/>
          <p:nvPr/>
        </p:nvSpPr>
        <p:spPr>
          <a:xfrm>
            <a:off x="9189720" y="3858768"/>
            <a:ext cx="1965960" cy="93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주변 인프라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3"/>
          <p:cNvSpPr/>
          <p:nvPr/>
        </p:nvSpPr>
        <p:spPr>
          <a:xfrm>
            <a:off x="5120640" y="4974336"/>
            <a:ext cx="2971800" cy="932688"/>
          </a:xfrm>
          <a:prstGeom prst="roundRect">
            <a:avLst>
              <a:gd name="adj" fmla="val 1176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5285232" y="5148072"/>
            <a:ext cx="585216" cy="585216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" name="Google Shape;92;p3" descr="ic_coffee_whit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431536" y="5294376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3"/>
          <p:cNvSpPr/>
          <p:nvPr/>
        </p:nvSpPr>
        <p:spPr>
          <a:xfrm>
            <a:off x="6035040" y="4974336"/>
            <a:ext cx="1965960" cy="93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먹거리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3"/>
          <p:cNvSpPr/>
          <p:nvPr/>
        </p:nvSpPr>
        <p:spPr>
          <a:xfrm>
            <a:off x="8275320" y="4974336"/>
            <a:ext cx="2971800" cy="932688"/>
          </a:xfrm>
          <a:prstGeom prst="roundRect">
            <a:avLst>
              <a:gd name="adj" fmla="val 1176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3"/>
          <p:cNvSpPr/>
          <p:nvPr/>
        </p:nvSpPr>
        <p:spPr>
          <a:xfrm>
            <a:off x="8439912" y="5148072"/>
            <a:ext cx="585216" cy="585216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6" name="Google Shape;96;p3" descr="ic_mic_white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586216" y="5294376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3"/>
          <p:cNvSpPr/>
          <p:nvPr/>
        </p:nvSpPr>
        <p:spPr>
          <a:xfrm>
            <a:off x="9189720" y="4974336"/>
            <a:ext cx="1965960" cy="93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이벤트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5120640" y="6035040"/>
            <a:ext cx="621792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이용 장면 ①도착 전 계획(일정·위치) → ②현장 이동(교통·주변 인프라) → ③즐길 거리 탐색(먹거리·이벤트)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3" descr="맥주를 사랑한다면 센텀맥주축제: 부산에가면 : 축제 : 축제 상세: 부산시 공식 관광 포털 비짓부산 visit busan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15245" y="3239262"/>
            <a:ext cx="3744468" cy="18977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03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데이터 구성 · SCHEMA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한 건의 데이터는 이렇게 생겼다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4"/>
          <p:cNvSpPr/>
          <p:nvPr/>
        </p:nvSpPr>
        <p:spPr>
          <a:xfrm>
            <a:off x="822960" y="2148840"/>
            <a:ext cx="3200400" cy="1965960"/>
          </a:xfrm>
          <a:prstGeom prst="roundRect">
            <a:avLst>
              <a:gd name="adj" fmla="val 5581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4"/>
          <p:cNvSpPr/>
          <p:nvPr/>
        </p:nvSpPr>
        <p:spPr>
          <a:xfrm>
            <a:off x="1115568" y="2395728"/>
            <a:ext cx="731520" cy="731520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4" descr="ic_message_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8448" y="2578608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4"/>
          <p:cNvSpPr/>
          <p:nvPr/>
        </p:nvSpPr>
        <p:spPr>
          <a:xfrm>
            <a:off x="1097280" y="3200400"/>
            <a:ext cx="265176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질문·입력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4"/>
          <p:cNvSpPr/>
          <p:nvPr/>
        </p:nvSpPr>
        <p:spPr>
          <a:xfrm>
            <a:off x="1097280" y="3584448"/>
            <a:ext cx="2743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의도 하나만 담고, 실제 방문객 말투로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4" descr="ic_arrowRight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96512" y="2880360"/>
            <a:ext cx="384048" cy="384048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4"/>
          <p:cNvSpPr/>
          <p:nvPr/>
        </p:nvSpPr>
        <p:spPr>
          <a:xfrm>
            <a:off x="4572000" y="2148840"/>
            <a:ext cx="3200400" cy="1965960"/>
          </a:xfrm>
          <a:prstGeom prst="roundRect">
            <a:avLst>
              <a:gd name="adj" fmla="val 5581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4864608" y="2395728"/>
            <a:ext cx="731520" cy="73152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4" descr="ic_tag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47488" y="2578608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4"/>
          <p:cNvSpPr/>
          <p:nvPr/>
        </p:nvSpPr>
        <p:spPr>
          <a:xfrm>
            <a:off x="4846320" y="3200400"/>
            <a:ext cx="265176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의도 라벨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/>
          <p:nvPr/>
        </p:nvSpPr>
        <p:spPr>
          <a:xfrm>
            <a:off x="4846320" y="3584448"/>
            <a:ext cx="2743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6개 중 가장 명확한 하나 + 난이도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4" descr="ic_arrowRight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45552" y="2880360"/>
            <a:ext cx="384048" cy="384048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4"/>
          <p:cNvSpPr/>
          <p:nvPr/>
        </p:nvSpPr>
        <p:spPr>
          <a:xfrm>
            <a:off x="8321040" y="2148840"/>
            <a:ext cx="3200400" cy="1965960"/>
          </a:xfrm>
          <a:prstGeom prst="roundRect">
            <a:avLst>
              <a:gd name="adj" fmla="val 5581"/>
            </a:avLst>
          </a:prstGeom>
          <a:solidFill>
            <a:srgbClr val="07304E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8613648" y="2395728"/>
            <a:ext cx="731520" cy="731520"/>
          </a:xfrm>
          <a:prstGeom prst="ellipse">
            <a:avLst/>
          </a:prstGeom>
          <a:solidFill>
            <a:srgbClr val="07304E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1" name="Google Shape;121;p4" descr="ic_check_whit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96528" y="2578608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4"/>
          <p:cNvSpPr/>
          <p:nvPr/>
        </p:nvSpPr>
        <p:spPr>
          <a:xfrm>
            <a:off x="8595360" y="3200400"/>
            <a:ext cx="265176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답변·출력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/>
          <p:nvPr/>
        </p:nvSpPr>
        <p:spPr>
          <a:xfrm>
            <a:off x="8595360" y="3584448"/>
            <a:ext cx="2743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>
                <a:srgbClr val="CFE6EA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핵심 답 먼저 → 조건·예외·주의 뒤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4"/>
          <p:cNvSpPr/>
          <p:nvPr/>
        </p:nvSpPr>
        <p:spPr>
          <a:xfrm>
            <a:off x="4041648" y="2862072"/>
            <a:ext cx="420624" cy="420624"/>
          </a:xfrm>
          <a:prstGeom prst="ellipse">
            <a:avLst/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5" name="Google Shape;125;p4" descr="ic_arrowRight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42232" y="2962656"/>
            <a:ext cx="219456" cy="219456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4"/>
          <p:cNvSpPr/>
          <p:nvPr/>
        </p:nvSpPr>
        <p:spPr>
          <a:xfrm>
            <a:off x="7790688" y="2862072"/>
            <a:ext cx="420624" cy="420624"/>
          </a:xfrm>
          <a:prstGeom prst="ellipse">
            <a:avLst/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p4" descr="ic_arrowRight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91272" y="2962656"/>
            <a:ext cx="219456" cy="219456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4"/>
          <p:cNvSpPr/>
          <p:nvPr/>
        </p:nvSpPr>
        <p:spPr>
          <a:xfrm>
            <a:off x="822960" y="4251960"/>
            <a:ext cx="7315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500"/>
              <a:buFont typeface="Calibri"/>
              <a:buNone/>
            </a:pPr>
            <a:r>
              <a:rPr lang="en-US" sz="15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함께 기록하는 필드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4"/>
          <p:cNvSpPr/>
          <p:nvPr/>
        </p:nvSpPr>
        <p:spPr>
          <a:xfrm>
            <a:off x="822960" y="4709160"/>
            <a:ext cx="3337560" cy="603504"/>
          </a:xfrm>
          <a:prstGeom prst="roundRect">
            <a:avLst>
              <a:gd name="adj" fmla="val 50000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/>
          <p:nvPr/>
        </p:nvSpPr>
        <p:spPr>
          <a:xfrm>
            <a:off x="896112" y="4782312"/>
            <a:ext cx="457200" cy="45720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1" name="Google Shape;131;p4" descr="ic_database_whit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10412" y="4896612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4"/>
          <p:cNvSpPr/>
          <p:nvPr/>
        </p:nvSpPr>
        <p:spPr>
          <a:xfrm>
            <a:off x="1444752" y="4709160"/>
            <a:ext cx="2651760" cy="60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데이터 ID · 분야 · 도메인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4389120" y="4709160"/>
            <a:ext cx="3337560" cy="603504"/>
          </a:xfrm>
          <a:prstGeom prst="roundRect">
            <a:avLst>
              <a:gd name="adj" fmla="val 50000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4"/>
          <p:cNvSpPr/>
          <p:nvPr/>
        </p:nvSpPr>
        <p:spPr>
          <a:xfrm>
            <a:off x="4462272" y="4782312"/>
            <a:ext cx="457200" cy="45720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4" descr="ic_globe_whit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576572" y="4896612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4"/>
          <p:cNvSpPr/>
          <p:nvPr/>
        </p:nvSpPr>
        <p:spPr>
          <a:xfrm>
            <a:off x="5010912" y="4709160"/>
            <a:ext cx="2651760" cy="60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언어 · 언어·지역 코드(en-US)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4"/>
          <p:cNvSpPr/>
          <p:nvPr/>
        </p:nvSpPr>
        <p:spPr>
          <a:xfrm>
            <a:off x="7955280" y="4709160"/>
            <a:ext cx="3337560" cy="603504"/>
          </a:xfrm>
          <a:prstGeom prst="roundRect">
            <a:avLst>
              <a:gd name="adj" fmla="val 50000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4"/>
          <p:cNvSpPr/>
          <p:nvPr/>
        </p:nvSpPr>
        <p:spPr>
          <a:xfrm>
            <a:off x="8028432" y="4782312"/>
            <a:ext cx="457200" cy="457200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p4" descr="ic_target_whit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142732" y="4896612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4"/>
          <p:cNvSpPr/>
          <p:nvPr/>
        </p:nvSpPr>
        <p:spPr>
          <a:xfrm>
            <a:off x="8577072" y="4709160"/>
            <a:ext cx="2651760" cy="60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난이도 (쉬움·보통·어려움·도전)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822960" y="5458968"/>
            <a:ext cx="3337560" cy="603504"/>
          </a:xfrm>
          <a:prstGeom prst="roundRect">
            <a:avLst>
              <a:gd name="adj" fmla="val 50000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896112" y="5532120"/>
            <a:ext cx="457200" cy="45720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4" descr="ic_clipboard_white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10412" y="5646420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4"/>
          <p:cNvSpPr/>
          <p:nvPr/>
        </p:nvSpPr>
        <p:spPr>
          <a:xfrm>
            <a:off x="1444752" y="5458968"/>
            <a:ext cx="2651760" cy="60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출처명 · URL · 확인일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4"/>
          <p:cNvSpPr/>
          <p:nvPr/>
        </p:nvSpPr>
        <p:spPr>
          <a:xfrm>
            <a:off x="4389120" y="5458968"/>
            <a:ext cx="3337560" cy="603504"/>
          </a:xfrm>
          <a:prstGeom prst="roundRect">
            <a:avLst>
              <a:gd name="adj" fmla="val 50000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4"/>
          <p:cNvSpPr/>
          <p:nvPr/>
        </p:nvSpPr>
        <p:spPr>
          <a:xfrm>
            <a:off x="4462272" y="5532120"/>
            <a:ext cx="457200" cy="457200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4" descr="ic_shield_white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576572" y="5646420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4"/>
          <p:cNvSpPr/>
          <p:nvPr/>
        </p:nvSpPr>
        <p:spPr>
          <a:xfrm>
            <a:off x="5010912" y="5458968"/>
            <a:ext cx="2651760" cy="60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권리 상태 · 내용 안전성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/>
          <p:nvPr/>
        </p:nvSpPr>
        <p:spPr>
          <a:xfrm>
            <a:off x="7955280" y="5458968"/>
            <a:ext cx="3337560" cy="603504"/>
          </a:xfrm>
          <a:prstGeom prst="roundRect">
            <a:avLst>
              <a:gd name="adj" fmla="val 50000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4"/>
          <p:cNvSpPr/>
          <p:nvPr/>
        </p:nvSpPr>
        <p:spPr>
          <a:xfrm>
            <a:off x="8028432" y="5532120"/>
            <a:ext cx="457200" cy="45720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4" descr="ic_check_whit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42732" y="5646420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4"/>
          <p:cNvSpPr/>
          <p:nvPr/>
        </p:nvSpPr>
        <p:spPr>
          <a:xfrm>
            <a:off x="8577072" y="5458968"/>
            <a:ext cx="2651760" cy="60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검수 상태 · 담당자 · 검수자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4"/>
          <p:cNvSpPr/>
          <p:nvPr/>
        </p:nvSpPr>
        <p:spPr>
          <a:xfrm>
            <a:off x="822960" y="626364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확인 안 된 사실은 단정하지 않고 [ ]로 두며, 일정·요금·임시주차장처럼 바뀌는 정보는 공식 공지 확인을 유도합니다.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5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04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팀 작업 방식 · HOW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5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7단계로 나눠 함께 만들었다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5"/>
          <p:cNvSpPr/>
          <p:nvPr/>
        </p:nvSpPr>
        <p:spPr>
          <a:xfrm>
            <a:off x="822960" y="1664208"/>
            <a:ext cx="105156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실시간 공동편집이 아니라 파일 기반 협업 — 합치기 전 자동 백업과 셀 단위 충돌 기록을 사용했습니다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/>
          <p:nvPr/>
        </p:nvSpPr>
        <p:spPr>
          <a:xfrm>
            <a:off x="822960" y="2286000"/>
            <a:ext cx="1031966" cy="1371600"/>
          </a:xfrm>
          <a:prstGeom prst="roundRect">
            <a:avLst>
              <a:gd name="adj" fmla="val 10633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1101199" y="2450592"/>
            <a:ext cx="475488" cy="475488"/>
          </a:xfrm>
          <a:prstGeom prst="ellipse">
            <a:avLst/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/>
          <p:nvPr/>
        </p:nvSpPr>
        <p:spPr>
          <a:xfrm>
            <a:off x="1101199" y="2450592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ookman Old Style"/>
              <a:buNone/>
            </a:pPr>
            <a:r>
              <a:rPr lang="en-US" sz="18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5"/>
          <p:cNvSpPr/>
          <p:nvPr/>
        </p:nvSpPr>
        <p:spPr>
          <a:xfrm>
            <a:off x="822960" y="2999232"/>
            <a:ext cx="10319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기준 합의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5"/>
          <p:cNvSpPr/>
          <p:nvPr/>
        </p:nvSpPr>
        <p:spPr>
          <a:xfrm>
            <a:off x="1854926" y="2286000"/>
            <a:ext cx="5486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2200"/>
              <a:buFont typeface="Calibri"/>
              <a:buNone/>
            </a:pPr>
            <a:r>
              <a:rPr lang="en-US" sz="2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›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5"/>
          <p:cNvSpPr/>
          <p:nvPr/>
        </p:nvSpPr>
        <p:spPr>
          <a:xfrm>
            <a:off x="2403566" y="2286000"/>
            <a:ext cx="1031966" cy="1371600"/>
          </a:xfrm>
          <a:prstGeom prst="roundRect">
            <a:avLst>
              <a:gd name="adj" fmla="val 10633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5"/>
          <p:cNvSpPr/>
          <p:nvPr/>
        </p:nvSpPr>
        <p:spPr>
          <a:xfrm>
            <a:off x="2681805" y="2450592"/>
            <a:ext cx="475488" cy="475488"/>
          </a:xfrm>
          <a:prstGeom prst="ellipse">
            <a:avLst/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5"/>
          <p:cNvSpPr/>
          <p:nvPr/>
        </p:nvSpPr>
        <p:spPr>
          <a:xfrm>
            <a:off x="2681805" y="2450592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ookman Old Style"/>
              <a:buNone/>
            </a:pPr>
            <a:r>
              <a:rPr lang="en-US" sz="18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5"/>
          <p:cNvSpPr/>
          <p:nvPr/>
        </p:nvSpPr>
        <p:spPr>
          <a:xfrm>
            <a:off x="2403566" y="2999232"/>
            <a:ext cx="10319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자료 조사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5"/>
          <p:cNvSpPr/>
          <p:nvPr/>
        </p:nvSpPr>
        <p:spPr>
          <a:xfrm>
            <a:off x="3435531" y="2286000"/>
            <a:ext cx="5486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2200"/>
              <a:buFont typeface="Calibri"/>
              <a:buNone/>
            </a:pPr>
            <a:r>
              <a:rPr lang="en-US" sz="2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›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5"/>
          <p:cNvSpPr/>
          <p:nvPr/>
        </p:nvSpPr>
        <p:spPr>
          <a:xfrm>
            <a:off x="3984171" y="2286000"/>
            <a:ext cx="1031966" cy="1371600"/>
          </a:xfrm>
          <a:prstGeom prst="roundRect">
            <a:avLst>
              <a:gd name="adj" fmla="val 10633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5"/>
          <p:cNvSpPr/>
          <p:nvPr/>
        </p:nvSpPr>
        <p:spPr>
          <a:xfrm>
            <a:off x="4262410" y="2450592"/>
            <a:ext cx="475488" cy="475488"/>
          </a:xfrm>
          <a:prstGeom prst="ellipse">
            <a:avLst/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5"/>
          <p:cNvSpPr/>
          <p:nvPr/>
        </p:nvSpPr>
        <p:spPr>
          <a:xfrm>
            <a:off x="4262410" y="2450592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ookman Old Style"/>
              <a:buNone/>
            </a:pPr>
            <a:r>
              <a:rPr lang="en-US" sz="18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5"/>
          <p:cNvSpPr/>
          <p:nvPr/>
        </p:nvSpPr>
        <p:spPr>
          <a:xfrm>
            <a:off x="3984171" y="2999232"/>
            <a:ext cx="10319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데이터 작성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5"/>
          <p:cNvSpPr/>
          <p:nvPr/>
        </p:nvSpPr>
        <p:spPr>
          <a:xfrm>
            <a:off x="5016137" y="2286000"/>
            <a:ext cx="5486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2200"/>
              <a:buFont typeface="Calibri"/>
              <a:buNone/>
            </a:pPr>
            <a:r>
              <a:rPr lang="en-US" sz="2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›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5"/>
          <p:cNvSpPr/>
          <p:nvPr/>
        </p:nvSpPr>
        <p:spPr>
          <a:xfrm>
            <a:off x="5564777" y="2286000"/>
            <a:ext cx="1031966" cy="1371600"/>
          </a:xfrm>
          <a:prstGeom prst="roundRect">
            <a:avLst>
              <a:gd name="adj" fmla="val 10633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5"/>
          <p:cNvSpPr/>
          <p:nvPr/>
        </p:nvSpPr>
        <p:spPr>
          <a:xfrm>
            <a:off x="5843016" y="2450592"/>
            <a:ext cx="475488" cy="475488"/>
          </a:xfrm>
          <a:prstGeom prst="ellipse">
            <a:avLst/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5"/>
          <p:cNvSpPr/>
          <p:nvPr/>
        </p:nvSpPr>
        <p:spPr>
          <a:xfrm>
            <a:off x="5843016" y="2450592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ookman Old Style"/>
              <a:buNone/>
            </a:pPr>
            <a:r>
              <a:rPr lang="en-US" sz="18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5"/>
          <p:cNvSpPr/>
          <p:nvPr/>
        </p:nvSpPr>
        <p:spPr>
          <a:xfrm>
            <a:off x="5564777" y="2999232"/>
            <a:ext cx="10319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교차 검수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5"/>
          <p:cNvSpPr/>
          <p:nvPr/>
        </p:nvSpPr>
        <p:spPr>
          <a:xfrm>
            <a:off x="6596743" y="2286000"/>
            <a:ext cx="5486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2200"/>
              <a:buFont typeface="Calibri"/>
              <a:buNone/>
            </a:pPr>
            <a:r>
              <a:rPr lang="en-US" sz="2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›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5"/>
          <p:cNvSpPr/>
          <p:nvPr/>
        </p:nvSpPr>
        <p:spPr>
          <a:xfrm>
            <a:off x="7145383" y="2286000"/>
            <a:ext cx="1031966" cy="1371600"/>
          </a:xfrm>
          <a:prstGeom prst="roundRect">
            <a:avLst>
              <a:gd name="adj" fmla="val 10633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5"/>
          <p:cNvSpPr/>
          <p:nvPr/>
        </p:nvSpPr>
        <p:spPr>
          <a:xfrm>
            <a:off x="7423622" y="2450592"/>
            <a:ext cx="475488" cy="475488"/>
          </a:xfrm>
          <a:prstGeom prst="ellipse">
            <a:avLst/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5"/>
          <p:cNvSpPr/>
          <p:nvPr/>
        </p:nvSpPr>
        <p:spPr>
          <a:xfrm>
            <a:off x="7423622" y="2450592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ookman Old Style"/>
              <a:buNone/>
            </a:pPr>
            <a:r>
              <a:rPr lang="en-US" sz="18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5"/>
          <p:cNvSpPr/>
          <p:nvPr/>
        </p:nvSpPr>
        <p:spPr>
          <a:xfrm>
            <a:off x="7145383" y="2999232"/>
            <a:ext cx="10319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팀 파일 합치기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5"/>
          <p:cNvSpPr/>
          <p:nvPr/>
        </p:nvSpPr>
        <p:spPr>
          <a:xfrm>
            <a:off x="8177349" y="2286000"/>
            <a:ext cx="5486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2200"/>
              <a:buFont typeface="Calibri"/>
              <a:buNone/>
            </a:pPr>
            <a:r>
              <a:rPr lang="en-US" sz="2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›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5"/>
          <p:cNvSpPr/>
          <p:nvPr/>
        </p:nvSpPr>
        <p:spPr>
          <a:xfrm>
            <a:off x="8725989" y="2286000"/>
            <a:ext cx="1031966" cy="1371600"/>
          </a:xfrm>
          <a:prstGeom prst="roundRect">
            <a:avLst>
              <a:gd name="adj" fmla="val 10633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5"/>
          <p:cNvSpPr/>
          <p:nvPr/>
        </p:nvSpPr>
        <p:spPr>
          <a:xfrm>
            <a:off x="9004227" y="2450592"/>
            <a:ext cx="475488" cy="475488"/>
          </a:xfrm>
          <a:prstGeom prst="ellipse">
            <a:avLst/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5"/>
          <p:cNvSpPr/>
          <p:nvPr/>
        </p:nvSpPr>
        <p:spPr>
          <a:xfrm>
            <a:off x="9004227" y="2450592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ookman Old Style"/>
              <a:buNone/>
            </a:pPr>
            <a:r>
              <a:rPr lang="en-US" sz="18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5"/>
          <p:cNvSpPr/>
          <p:nvPr/>
        </p:nvSpPr>
        <p:spPr>
          <a:xfrm>
            <a:off x="8725989" y="2999232"/>
            <a:ext cx="10319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자동 품질 검사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5"/>
          <p:cNvSpPr/>
          <p:nvPr/>
        </p:nvSpPr>
        <p:spPr>
          <a:xfrm>
            <a:off x="9757954" y="2286000"/>
            <a:ext cx="5486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2200"/>
              <a:buFont typeface="Calibri"/>
              <a:buNone/>
            </a:pPr>
            <a:r>
              <a:rPr lang="en-US" sz="2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›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5"/>
          <p:cNvSpPr/>
          <p:nvPr/>
        </p:nvSpPr>
        <p:spPr>
          <a:xfrm>
            <a:off x="10306594" y="2286000"/>
            <a:ext cx="1031966" cy="1371600"/>
          </a:xfrm>
          <a:prstGeom prst="roundRect">
            <a:avLst>
              <a:gd name="adj" fmla="val 10633"/>
            </a:avLst>
          </a:prstGeom>
          <a:solidFill>
            <a:srgbClr val="0E7C8A"/>
          </a:solidFill>
          <a:ln w="12700" cap="flat" cmpd="sng">
            <a:solidFill>
              <a:srgbClr val="0E7C8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5"/>
          <p:cNvSpPr/>
          <p:nvPr/>
        </p:nvSpPr>
        <p:spPr>
          <a:xfrm>
            <a:off x="10584833" y="2450592"/>
            <a:ext cx="475488" cy="47548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5"/>
          <p:cNvSpPr/>
          <p:nvPr/>
        </p:nvSpPr>
        <p:spPr>
          <a:xfrm>
            <a:off x="10584833" y="2450592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800"/>
              <a:buFont typeface="Bookman Old Style"/>
              <a:buNone/>
            </a:pPr>
            <a:r>
              <a:rPr lang="en-US" sz="1800" b="1">
                <a:solidFill>
                  <a:srgbClr val="0E7C8A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7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5"/>
          <p:cNvSpPr/>
          <p:nvPr/>
        </p:nvSpPr>
        <p:spPr>
          <a:xfrm>
            <a:off x="10306594" y="2999232"/>
            <a:ext cx="10319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최종 제출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5"/>
          <p:cNvSpPr/>
          <p:nvPr/>
        </p:nvSpPr>
        <p:spPr>
          <a:xfrm>
            <a:off x="822960" y="3931920"/>
            <a:ext cx="54864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500"/>
              <a:buFont typeface="Calibri"/>
              <a:buNone/>
            </a:pPr>
            <a:r>
              <a:rPr lang="en-US" sz="15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역할 분담 · ID 범위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5"/>
          <p:cNvSpPr/>
          <p:nvPr/>
        </p:nvSpPr>
        <p:spPr>
          <a:xfrm>
            <a:off x="822960" y="4315968"/>
            <a:ext cx="10515600" cy="429768"/>
          </a:xfrm>
          <a:prstGeom prst="roundRect">
            <a:avLst>
              <a:gd name="adj" fmla="val 14894"/>
            </a:avLst>
          </a:prstGeom>
          <a:solidFill>
            <a:srgbClr val="F5F9FA"/>
          </a:solidFill>
          <a:ln w="1015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5"/>
          <p:cNvSpPr/>
          <p:nvPr/>
        </p:nvSpPr>
        <p:spPr>
          <a:xfrm>
            <a:off x="822960" y="4315968"/>
            <a:ext cx="100584" cy="429768"/>
          </a:xfrm>
          <a:prstGeom prst="roundRect">
            <a:avLst>
              <a:gd name="adj" fmla="val 45455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5"/>
          <p:cNvSpPr/>
          <p:nvPr/>
        </p:nvSpPr>
        <p:spPr>
          <a:xfrm>
            <a:off x="1051560" y="4315968"/>
            <a:ext cx="109728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이하은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5"/>
          <p:cNvSpPr/>
          <p:nvPr/>
        </p:nvSpPr>
        <p:spPr>
          <a:xfrm>
            <a:off x="2148840" y="4315968"/>
            <a:ext cx="146304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자료 조사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5"/>
          <p:cNvSpPr/>
          <p:nvPr/>
        </p:nvSpPr>
        <p:spPr>
          <a:xfrm>
            <a:off x="3657600" y="4398264"/>
            <a:ext cx="1828800" cy="265176"/>
          </a:xfrm>
          <a:prstGeom prst="roundRect">
            <a:avLst>
              <a:gd name="adj" fmla="val 48276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5"/>
          <p:cNvSpPr/>
          <p:nvPr/>
        </p:nvSpPr>
        <p:spPr>
          <a:xfrm>
            <a:off x="3657600" y="4398264"/>
            <a:ext cx="1828800" cy="265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일정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5"/>
          <p:cNvSpPr/>
          <p:nvPr/>
        </p:nvSpPr>
        <p:spPr>
          <a:xfrm>
            <a:off x="5669280" y="4315968"/>
            <a:ext cx="548640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150"/>
              <a:buFont typeface="Calibri"/>
              <a:buNone/>
            </a:pPr>
            <a:r>
              <a:rPr lang="en-US" sz="11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kcf_sch_001~167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5"/>
          <p:cNvSpPr/>
          <p:nvPr/>
        </p:nvSpPr>
        <p:spPr>
          <a:xfrm>
            <a:off x="838200" y="4831823"/>
            <a:ext cx="10515600" cy="429768"/>
          </a:xfrm>
          <a:prstGeom prst="roundRect">
            <a:avLst>
              <a:gd name="adj" fmla="val 14894"/>
            </a:avLst>
          </a:prstGeom>
          <a:solidFill>
            <a:srgbClr val="F5F9FA"/>
          </a:solidFill>
          <a:ln w="1015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5"/>
          <p:cNvSpPr/>
          <p:nvPr/>
        </p:nvSpPr>
        <p:spPr>
          <a:xfrm>
            <a:off x="822960" y="4800600"/>
            <a:ext cx="100584" cy="429768"/>
          </a:xfrm>
          <a:prstGeom prst="roundRect">
            <a:avLst>
              <a:gd name="adj" fmla="val 45455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5"/>
          <p:cNvSpPr/>
          <p:nvPr/>
        </p:nvSpPr>
        <p:spPr>
          <a:xfrm>
            <a:off x="1051560" y="4800600"/>
            <a:ext cx="109728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이동현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5"/>
          <p:cNvSpPr/>
          <p:nvPr/>
        </p:nvSpPr>
        <p:spPr>
          <a:xfrm>
            <a:off x="2148840" y="4800600"/>
            <a:ext cx="146304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데이터 설계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5"/>
          <p:cNvSpPr/>
          <p:nvPr/>
        </p:nvSpPr>
        <p:spPr>
          <a:xfrm>
            <a:off x="3657600" y="4882896"/>
            <a:ext cx="1828800" cy="265176"/>
          </a:xfrm>
          <a:prstGeom prst="roundRect">
            <a:avLst>
              <a:gd name="adj" fmla="val 48276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5"/>
          <p:cNvSpPr/>
          <p:nvPr/>
        </p:nvSpPr>
        <p:spPr>
          <a:xfrm>
            <a:off x="3657600" y="4882896"/>
            <a:ext cx="1828800" cy="265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이벤트 · 먹거리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5"/>
          <p:cNvSpPr/>
          <p:nvPr/>
        </p:nvSpPr>
        <p:spPr>
          <a:xfrm>
            <a:off x="5669280" y="4800600"/>
            <a:ext cx="548640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150"/>
              <a:buFont typeface="Calibri"/>
              <a:buNone/>
            </a:pPr>
            <a:r>
              <a:rPr lang="en-US" sz="11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kcf_event_168~334 · kcf_food_835~1000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5"/>
          <p:cNvSpPr/>
          <p:nvPr/>
        </p:nvSpPr>
        <p:spPr>
          <a:xfrm>
            <a:off x="822960" y="5285232"/>
            <a:ext cx="10515600" cy="429768"/>
          </a:xfrm>
          <a:prstGeom prst="roundRect">
            <a:avLst>
              <a:gd name="adj" fmla="val 14894"/>
            </a:avLst>
          </a:prstGeom>
          <a:solidFill>
            <a:srgbClr val="F5F9FA"/>
          </a:solidFill>
          <a:ln w="1015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5"/>
          <p:cNvSpPr/>
          <p:nvPr/>
        </p:nvSpPr>
        <p:spPr>
          <a:xfrm>
            <a:off x="822960" y="5285232"/>
            <a:ext cx="100584" cy="429768"/>
          </a:xfrm>
          <a:prstGeom prst="roundRect">
            <a:avLst>
              <a:gd name="adj" fmla="val 45455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5"/>
          <p:cNvSpPr/>
          <p:nvPr/>
        </p:nvSpPr>
        <p:spPr>
          <a:xfrm>
            <a:off x="1051560" y="5285232"/>
            <a:ext cx="109728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정아린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5"/>
          <p:cNvSpPr/>
          <p:nvPr/>
        </p:nvSpPr>
        <p:spPr>
          <a:xfrm>
            <a:off x="2148840" y="5285232"/>
            <a:ext cx="146304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품질 검수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5"/>
          <p:cNvSpPr/>
          <p:nvPr/>
        </p:nvSpPr>
        <p:spPr>
          <a:xfrm>
            <a:off x="3657600" y="5367528"/>
            <a:ext cx="1828800" cy="265176"/>
          </a:xfrm>
          <a:prstGeom prst="roundRect">
            <a:avLst>
              <a:gd name="adj" fmla="val 48276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5"/>
          <p:cNvSpPr/>
          <p:nvPr/>
        </p:nvSpPr>
        <p:spPr>
          <a:xfrm>
            <a:off x="3657600" y="5367528"/>
            <a:ext cx="1828800" cy="265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주변 인프라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5"/>
          <p:cNvSpPr/>
          <p:nvPr/>
        </p:nvSpPr>
        <p:spPr>
          <a:xfrm>
            <a:off x="5669280" y="5285232"/>
            <a:ext cx="548640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150"/>
              <a:buFont typeface="Calibri"/>
              <a:buNone/>
            </a:pPr>
            <a:r>
              <a:rPr lang="en-US" sz="11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kcf_inf_335~500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5"/>
          <p:cNvSpPr/>
          <p:nvPr/>
        </p:nvSpPr>
        <p:spPr>
          <a:xfrm>
            <a:off x="822960" y="5769864"/>
            <a:ext cx="10515600" cy="429768"/>
          </a:xfrm>
          <a:prstGeom prst="roundRect">
            <a:avLst>
              <a:gd name="adj" fmla="val 14894"/>
            </a:avLst>
          </a:prstGeom>
          <a:solidFill>
            <a:srgbClr val="F5F9FA"/>
          </a:solidFill>
          <a:ln w="1015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5"/>
          <p:cNvSpPr/>
          <p:nvPr/>
        </p:nvSpPr>
        <p:spPr>
          <a:xfrm>
            <a:off x="822960" y="5769864"/>
            <a:ext cx="100584" cy="429768"/>
          </a:xfrm>
          <a:prstGeom prst="roundRect">
            <a:avLst>
              <a:gd name="adj" fmla="val 45455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5"/>
          <p:cNvSpPr/>
          <p:nvPr/>
        </p:nvSpPr>
        <p:spPr>
          <a:xfrm>
            <a:off x="1051560" y="5769864"/>
            <a:ext cx="109728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우국동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5"/>
          <p:cNvSpPr/>
          <p:nvPr/>
        </p:nvSpPr>
        <p:spPr>
          <a:xfrm>
            <a:off x="2148840" y="5769864"/>
            <a:ext cx="146304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데이터 작성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5"/>
          <p:cNvSpPr/>
          <p:nvPr/>
        </p:nvSpPr>
        <p:spPr>
          <a:xfrm>
            <a:off x="3657600" y="5852160"/>
            <a:ext cx="1828800" cy="265176"/>
          </a:xfrm>
          <a:prstGeom prst="roundRect">
            <a:avLst>
              <a:gd name="adj" fmla="val 48276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5"/>
          <p:cNvSpPr/>
          <p:nvPr/>
        </p:nvSpPr>
        <p:spPr>
          <a:xfrm>
            <a:off x="3657600" y="5852160"/>
            <a:ext cx="1828800" cy="265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교통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5"/>
          <p:cNvSpPr/>
          <p:nvPr/>
        </p:nvSpPr>
        <p:spPr>
          <a:xfrm>
            <a:off x="5669280" y="5769864"/>
            <a:ext cx="548640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150"/>
              <a:buFont typeface="Calibri"/>
              <a:buNone/>
            </a:pPr>
            <a:r>
              <a:rPr lang="en-US" sz="11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kcf_trf_501~667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5"/>
          <p:cNvSpPr/>
          <p:nvPr/>
        </p:nvSpPr>
        <p:spPr>
          <a:xfrm>
            <a:off x="822960" y="6254496"/>
            <a:ext cx="10515600" cy="429768"/>
          </a:xfrm>
          <a:prstGeom prst="roundRect">
            <a:avLst>
              <a:gd name="adj" fmla="val 14894"/>
            </a:avLst>
          </a:prstGeom>
          <a:solidFill>
            <a:srgbClr val="F5F9FA"/>
          </a:solidFill>
          <a:ln w="1015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5"/>
          <p:cNvSpPr/>
          <p:nvPr/>
        </p:nvSpPr>
        <p:spPr>
          <a:xfrm>
            <a:off x="822960" y="6254496"/>
            <a:ext cx="100584" cy="429768"/>
          </a:xfrm>
          <a:prstGeom prst="roundRect">
            <a:avLst>
              <a:gd name="adj" fmla="val 45455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5"/>
          <p:cNvSpPr/>
          <p:nvPr/>
        </p:nvSpPr>
        <p:spPr>
          <a:xfrm>
            <a:off x="1051560" y="6254496"/>
            <a:ext cx="109728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홍세민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5"/>
          <p:cNvSpPr/>
          <p:nvPr/>
        </p:nvSpPr>
        <p:spPr>
          <a:xfrm>
            <a:off x="2148840" y="6254496"/>
            <a:ext cx="146304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발표 · 기록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5"/>
          <p:cNvSpPr/>
          <p:nvPr/>
        </p:nvSpPr>
        <p:spPr>
          <a:xfrm>
            <a:off x="3657600" y="6336792"/>
            <a:ext cx="1828800" cy="265176"/>
          </a:xfrm>
          <a:prstGeom prst="roundRect">
            <a:avLst>
              <a:gd name="adj" fmla="val 48276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5"/>
          <p:cNvSpPr/>
          <p:nvPr/>
        </p:nvSpPr>
        <p:spPr>
          <a:xfrm>
            <a:off x="3657600" y="6336792"/>
            <a:ext cx="1828800" cy="265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위치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5"/>
          <p:cNvSpPr/>
          <p:nvPr/>
        </p:nvSpPr>
        <p:spPr>
          <a:xfrm>
            <a:off x="5669280" y="6254496"/>
            <a:ext cx="5486400" cy="4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150"/>
              <a:buFont typeface="Calibri"/>
              <a:buNone/>
            </a:pPr>
            <a:r>
              <a:rPr lang="en-US" sz="11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kcf_loc_668~834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6"/>
          <p:cNvSpPr/>
          <p:nvPr/>
        </p:nvSpPr>
        <p:spPr>
          <a:xfrm>
            <a:off x="822960" y="45720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05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구축 규모 · SCALE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6"/>
          <p:cNvSpPr/>
          <p:nvPr/>
        </p:nvSpPr>
        <p:spPr>
          <a:xfrm>
            <a:off x="822960" y="804672"/>
            <a:ext cx="1051560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데이터 뒤에 쌓인 작업량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6"/>
          <p:cNvSpPr/>
          <p:nvPr/>
        </p:nvSpPr>
        <p:spPr>
          <a:xfrm>
            <a:off x="822960" y="1572768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목표를 100% 채웠고, 그 과정에서 검증·점검 물량이 데이터의 다섯 배 넘게 쌓였습니다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6"/>
          <p:cNvSpPr/>
          <p:nvPr/>
        </p:nvSpPr>
        <p:spPr>
          <a:xfrm>
            <a:off x="822960" y="2121408"/>
            <a:ext cx="3246120" cy="3246120"/>
          </a:xfrm>
          <a:prstGeom prst="roundRect">
            <a:avLst>
              <a:gd name="adj" fmla="val 3380"/>
            </a:avLst>
          </a:prstGeom>
          <a:solidFill>
            <a:srgbClr val="F7FAFB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6"/>
          <p:cNvSpPr/>
          <p:nvPr/>
        </p:nvSpPr>
        <p:spPr>
          <a:xfrm>
            <a:off x="1005840" y="2286000"/>
            <a:ext cx="28803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목표 달성률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42" name="Google Shape;242;p6"/>
          <p:cNvGraphicFramePr/>
          <p:nvPr/>
        </p:nvGraphicFramePr>
        <p:xfrm>
          <a:off x="1170432" y="2688336"/>
          <a:ext cx="2560320" cy="2148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43" name="Google Shape;243;p6"/>
          <p:cNvSpPr/>
          <p:nvPr/>
        </p:nvSpPr>
        <p:spPr>
          <a:xfrm>
            <a:off x="1170432" y="3493008"/>
            <a:ext cx="256032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100%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6"/>
          <p:cNvSpPr/>
          <p:nvPr/>
        </p:nvSpPr>
        <p:spPr>
          <a:xfrm>
            <a:off x="1170432" y="4023360"/>
            <a:ext cx="256032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1,000 / 1,000건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6"/>
          <p:cNvSpPr/>
          <p:nvPr/>
        </p:nvSpPr>
        <p:spPr>
          <a:xfrm>
            <a:off x="1005840" y="4910328"/>
            <a:ext cx="2880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목표 건수를 그대로 채움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6"/>
          <p:cNvSpPr/>
          <p:nvPr/>
        </p:nvSpPr>
        <p:spPr>
          <a:xfrm>
            <a:off x="4251960" y="2121408"/>
            <a:ext cx="3566160" cy="3246120"/>
          </a:xfrm>
          <a:prstGeom prst="roundRect">
            <a:avLst>
              <a:gd name="adj" fmla="val 3380"/>
            </a:avLst>
          </a:prstGeom>
          <a:solidFill>
            <a:srgbClr val="F7FAFB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6"/>
          <p:cNvSpPr/>
          <p:nvPr/>
        </p:nvSpPr>
        <p:spPr>
          <a:xfrm>
            <a:off x="4434840" y="2286000"/>
            <a:ext cx="3200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검증·점검 물량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48" name="Google Shape;248;p6"/>
          <p:cNvGraphicFramePr/>
          <p:nvPr/>
        </p:nvGraphicFramePr>
        <p:xfrm>
          <a:off x="4343400" y="2624328"/>
          <a:ext cx="3383280" cy="2331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9" name="Google Shape;249;p6"/>
          <p:cNvSpPr/>
          <p:nvPr/>
        </p:nvSpPr>
        <p:spPr>
          <a:xfrm>
            <a:off x="4434840" y="4910328"/>
            <a:ext cx="32004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리뷰 점검만 데이터의 3배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6"/>
          <p:cNvSpPr/>
          <p:nvPr/>
        </p:nvSpPr>
        <p:spPr>
          <a:xfrm>
            <a:off x="8001000" y="2121408"/>
            <a:ext cx="3337560" cy="3246120"/>
          </a:xfrm>
          <a:prstGeom prst="roundRect">
            <a:avLst>
              <a:gd name="adj" fmla="val 3380"/>
            </a:avLst>
          </a:prstGeom>
          <a:solidFill>
            <a:srgbClr val="F7FAFB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6"/>
          <p:cNvSpPr/>
          <p:nvPr/>
        </p:nvSpPr>
        <p:spPr>
          <a:xfrm>
            <a:off x="8183880" y="2286000"/>
            <a:ext cx="29718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라벨별 구성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6"/>
          <p:cNvSpPr/>
          <p:nvPr/>
        </p:nvSpPr>
        <p:spPr>
          <a:xfrm>
            <a:off x="8366760" y="2688336"/>
            <a:ext cx="777240" cy="358856"/>
          </a:xfrm>
          <a:prstGeom prst="roundRect">
            <a:avLst>
              <a:gd name="adj" fmla="val 5096"/>
            </a:avLst>
          </a:prstGeom>
          <a:solidFill>
            <a:srgbClr val="F4A64B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6"/>
          <p:cNvSpPr/>
          <p:nvPr/>
        </p:nvSpPr>
        <p:spPr>
          <a:xfrm>
            <a:off x="8366760" y="3047192"/>
            <a:ext cx="777240" cy="358856"/>
          </a:xfrm>
          <a:prstGeom prst="roundRect">
            <a:avLst>
              <a:gd name="adj" fmla="val 5096"/>
            </a:avLst>
          </a:prstGeom>
          <a:solidFill>
            <a:srgbClr val="FF6B5B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6"/>
          <p:cNvSpPr/>
          <p:nvPr/>
        </p:nvSpPr>
        <p:spPr>
          <a:xfrm>
            <a:off x="8366760" y="3406049"/>
            <a:ext cx="777240" cy="358856"/>
          </a:xfrm>
          <a:prstGeom prst="roundRect">
            <a:avLst>
              <a:gd name="adj" fmla="val 5096"/>
            </a:avLst>
          </a:prstGeom>
          <a:solidFill>
            <a:srgbClr val="0E7C8A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6"/>
          <p:cNvSpPr/>
          <p:nvPr/>
        </p:nvSpPr>
        <p:spPr>
          <a:xfrm>
            <a:off x="8366760" y="3764905"/>
            <a:ext cx="777240" cy="358856"/>
          </a:xfrm>
          <a:prstGeom prst="roundRect">
            <a:avLst>
              <a:gd name="adj" fmla="val 5096"/>
            </a:avLst>
          </a:prstGeom>
          <a:solidFill>
            <a:srgbClr val="7E5AA2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6"/>
          <p:cNvSpPr/>
          <p:nvPr/>
        </p:nvSpPr>
        <p:spPr>
          <a:xfrm>
            <a:off x="8366760" y="4123761"/>
            <a:ext cx="777240" cy="356707"/>
          </a:xfrm>
          <a:prstGeom prst="roundRect">
            <a:avLst>
              <a:gd name="adj" fmla="val 5127"/>
            </a:avLst>
          </a:prstGeom>
          <a:solidFill>
            <a:srgbClr val="E8875A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6"/>
          <p:cNvSpPr/>
          <p:nvPr/>
        </p:nvSpPr>
        <p:spPr>
          <a:xfrm>
            <a:off x="8366760" y="4480469"/>
            <a:ext cx="777240" cy="356707"/>
          </a:xfrm>
          <a:prstGeom prst="roundRect">
            <a:avLst>
              <a:gd name="adj" fmla="val 5127"/>
            </a:avLst>
          </a:prstGeom>
          <a:solidFill>
            <a:srgbClr val="3E7CA6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6"/>
          <p:cNvSpPr/>
          <p:nvPr/>
        </p:nvSpPr>
        <p:spPr>
          <a:xfrm>
            <a:off x="9400032" y="2752344"/>
            <a:ext cx="155448" cy="155448"/>
          </a:xfrm>
          <a:prstGeom prst="ellipse">
            <a:avLst/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6"/>
          <p:cNvSpPr/>
          <p:nvPr/>
        </p:nvSpPr>
        <p:spPr>
          <a:xfrm>
            <a:off x="9646920" y="2670048"/>
            <a:ext cx="11430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일정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6"/>
          <p:cNvSpPr/>
          <p:nvPr/>
        </p:nvSpPr>
        <p:spPr>
          <a:xfrm>
            <a:off x="10771632" y="2670048"/>
            <a:ext cx="50292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6"/>
          <p:cNvSpPr/>
          <p:nvPr/>
        </p:nvSpPr>
        <p:spPr>
          <a:xfrm>
            <a:off x="9400032" y="3108960"/>
            <a:ext cx="155448" cy="155448"/>
          </a:xfrm>
          <a:prstGeom prst="ellipse">
            <a:avLst/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6"/>
          <p:cNvSpPr/>
          <p:nvPr/>
        </p:nvSpPr>
        <p:spPr>
          <a:xfrm>
            <a:off x="9646920" y="3026664"/>
            <a:ext cx="11430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위치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6"/>
          <p:cNvSpPr/>
          <p:nvPr/>
        </p:nvSpPr>
        <p:spPr>
          <a:xfrm>
            <a:off x="10771632" y="3026664"/>
            <a:ext cx="50292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6"/>
          <p:cNvSpPr/>
          <p:nvPr/>
        </p:nvSpPr>
        <p:spPr>
          <a:xfrm>
            <a:off x="9400032" y="3465576"/>
            <a:ext cx="155448" cy="155448"/>
          </a:xfrm>
          <a:prstGeom prst="ellipse">
            <a:avLst/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6"/>
          <p:cNvSpPr/>
          <p:nvPr/>
        </p:nvSpPr>
        <p:spPr>
          <a:xfrm>
            <a:off x="9646920" y="3383280"/>
            <a:ext cx="11430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교통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6"/>
          <p:cNvSpPr/>
          <p:nvPr/>
        </p:nvSpPr>
        <p:spPr>
          <a:xfrm>
            <a:off x="10771632" y="3383280"/>
            <a:ext cx="50292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6"/>
          <p:cNvSpPr/>
          <p:nvPr/>
        </p:nvSpPr>
        <p:spPr>
          <a:xfrm>
            <a:off x="9400032" y="3822192"/>
            <a:ext cx="155448" cy="155448"/>
          </a:xfrm>
          <a:prstGeom prst="ellipse">
            <a:avLst/>
          </a:prstGeom>
          <a:solidFill>
            <a:srgbClr val="7E5AA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6"/>
          <p:cNvSpPr/>
          <p:nvPr/>
        </p:nvSpPr>
        <p:spPr>
          <a:xfrm>
            <a:off x="9646920" y="3739896"/>
            <a:ext cx="11430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이벤트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6"/>
          <p:cNvSpPr/>
          <p:nvPr/>
        </p:nvSpPr>
        <p:spPr>
          <a:xfrm>
            <a:off x="10771632" y="3739896"/>
            <a:ext cx="50292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6"/>
          <p:cNvSpPr/>
          <p:nvPr/>
        </p:nvSpPr>
        <p:spPr>
          <a:xfrm>
            <a:off x="9400032" y="4178808"/>
            <a:ext cx="155448" cy="155448"/>
          </a:xfrm>
          <a:prstGeom prst="ellipse">
            <a:avLst/>
          </a:prstGeom>
          <a:solidFill>
            <a:srgbClr val="E8875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6"/>
          <p:cNvSpPr/>
          <p:nvPr/>
        </p:nvSpPr>
        <p:spPr>
          <a:xfrm>
            <a:off x="9646920" y="4096512"/>
            <a:ext cx="11430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먹거리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6"/>
          <p:cNvSpPr/>
          <p:nvPr/>
        </p:nvSpPr>
        <p:spPr>
          <a:xfrm>
            <a:off x="10771632" y="4096512"/>
            <a:ext cx="50292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6"/>
          <p:cNvSpPr/>
          <p:nvPr/>
        </p:nvSpPr>
        <p:spPr>
          <a:xfrm>
            <a:off x="9400032" y="4535424"/>
            <a:ext cx="155448" cy="155448"/>
          </a:xfrm>
          <a:prstGeom prst="ellipse">
            <a:avLst/>
          </a:prstGeom>
          <a:solidFill>
            <a:srgbClr val="3E7CA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6"/>
          <p:cNvSpPr/>
          <p:nvPr/>
        </p:nvSpPr>
        <p:spPr>
          <a:xfrm>
            <a:off x="9646920" y="4453128"/>
            <a:ext cx="11430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주변 인프라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6"/>
          <p:cNvSpPr/>
          <p:nvPr/>
        </p:nvSpPr>
        <p:spPr>
          <a:xfrm>
            <a:off x="10771632" y="4453128"/>
            <a:ext cx="50292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6"/>
          <p:cNvSpPr/>
          <p:nvPr/>
        </p:nvSpPr>
        <p:spPr>
          <a:xfrm>
            <a:off x="8183880" y="4910328"/>
            <a:ext cx="29718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6개 라벨이 166~167건씩 균등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6"/>
          <p:cNvSpPr/>
          <p:nvPr/>
        </p:nvSpPr>
        <p:spPr>
          <a:xfrm>
            <a:off x="822960" y="5623560"/>
            <a:ext cx="10515600" cy="566928"/>
          </a:xfrm>
          <a:prstGeom prst="roundRect">
            <a:avLst>
              <a:gd name="adj" fmla="val 50000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6"/>
          <p:cNvSpPr/>
          <p:nvPr/>
        </p:nvSpPr>
        <p:spPr>
          <a:xfrm>
            <a:off x="1143000" y="5779008"/>
            <a:ext cx="256032" cy="256032"/>
          </a:xfrm>
          <a:prstGeom prst="ellipse">
            <a:avLst/>
          </a:prstGeom>
          <a:solidFill>
            <a:srgbClr val="7FD4D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6"/>
          <p:cNvSpPr/>
          <p:nvPr/>
        </p:nvSpPr>
        <p:spPr>
          <a:xfrm>
            <a:off x="1143000" y="5779008"/>
            <a:ext cx="256032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00"/>
              <a:buFont typeface="Calibri"/>
              <a:buNone/>
            </a:pPr>
            <a:r>
              <a:rPr lang="en-US" sz="10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✓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6"/>
          <p:cNvSpPr/>
          <p:nvPr/>
        </p:nvSpPr>
        <p:spPr>
          <a:xfrm>
            <a:off x="1490472" y="5623560"/>
            <a:ext cx="150876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목표 설정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6"/>
          <p:cNvSpPr/>
          <p:nvPr/>
        </p:nvSpPr>
        <p:spPr>
          <a:xfrm>
            <a:off x="2971800" y="5623560"/>
            <a:ext cx="41148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96A8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96A8"/>
                </a:solidFill>
                <a:latin typeface="Calibri"/>
                <a:ea typeface="Calibri"/>
                <a:cs typeface="Calibri"/>
                <a:sym typeface="Calibri"/>
              </a:rPr>
              <a:t>→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6"/>
          <p:cNvSpPr/>
          <p:nvPr/>
        </p:nvSpPr>
        <p:spPr>
          <a:xfrm>
            <a:off x="3383280" y="5779008"/>
            <a:ext cx="256032" cy="256032"/>
          </a:xfrm>
          <a:prstGeom prst="ellipse">
            <a:avLst/>
          </a:prstGeom>
          <a:solidFill>
            <a:srgbClr val="7FD4D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6"/>
          <p:cNvSpPr/>
          <p:nvPr/>
        </p:nvSpPr>
        <p:spPr>
          <a:xfrm>
            <a:off x="3383280" y="5779008"/>
            <a:ext cx="256032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00"/>
              <a:buFont typeface="Calibri"/>
              <a:buNone/>
            </a:pPr>
            <a:r>
              <a:rPr lang="en-US" sz="10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✓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6"/>
          <p:cNvSpPr/>
          <p:nvPr/>
        </p:nvSpPr>
        <p:spPr>
          <a:xfrm>
            <a:off x="3730752" y="5623560"/>
            <a:ext cx="150876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내용 입력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6"/>
          <p:cNvSpPr/>
          <p:nvPr/>
        </p:nvSpPr>
        <p:spPr>
          <a:xfrm>
            <a:off x="5212080" y="5623560"/>
            <a:ext cx="41148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96A8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96A8"/>
                </a:solidFill>
                <a:latin typeface="Calibri"/>
                <a:ea typeface="Calibri"/>
                <a:cs typeface="Calibri"/>
                <a:sym typeface="Calibri"/>
              </a:rPr>
              <a:t>→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6"/>
          <p:cNvSpPr/>
          <p:nvPr/>
        </p:nvSpPr>
        <p:spPr>
          <a:xfrm>
            <a:off x="5623560" y="5779008"/>
            <a:ext cx="256032" cy="256032"/>
          </a:xfrm>
          <a:prstGeom prst="ellipse">
            <a:avLst/>
          </a:prstGeom>
          <a:solidFill>
            <a:srgbClr val="7FD4D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6"/>
          <p:cNvSpPr/>
          <p:nvPr/>
        </p:nvSpPr>
        <p:spPr>
          <a:xfrm>
            <a:off x="5623560" y="5779008"/>
            <a:ext cx="256032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00"/>
              <a:buFont typeface="Calibri"/>
              <a:buNone/>
            </a:pPr>
            <a:r>
              <a:rPr lang="en-US" sz="10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✓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6"/>
          <p:cNvSpPr/>
          <p:nvPr/>
        </p:nvSpPr>
        <p:spPr>
          <a:xfrm>
            <a:off x="5971032" y="5623560"/>
            <a:ext cx="150876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검수 통과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6"/>
          <p:cNvSpPr/>
          <p:nvPr/>
        </p:nvSpPr>
        <p:spPr>
          <a:xfrm>
            <a:off x="7452360" y="5623560"/>
            <a:ext cx="41148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96A8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96A8"/>
                </a:solidFill>
                <a:latin typeface="Calibri"/>
                <a:ea typeface="Calibri"/>
                <a:cs typeface="Calibri"/>
                <a:sym typeface="Calibri"/>
              </a:rPr>
              <a:t>→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6"/>
          <p:cNvSpPr/>
          <p:nvPr/>
        </p:nvSpPr>
        <p:spPr>
          <a:xfrm>
            <a:off x="7863840" y="5779008"/>
            <a:ext cx="256032" cy="256032"/>
          </a:xfrm>
          <a:prstGeom prst="ellipse">
            <a:avLst/>
          </a:prstGeom>
          <a:solidFill>
            <a:srgbClr val="7FD4D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6"/>
          <p:cNvSpPr/>
          <p:nvPr/>
        </p:nvSpPr>
        <p:spPr>
          <a:xfrm>
            <a:off x="7863840" y="5779008"/>
            <a:ext cx="256032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00"/>
              <a:buFont typeface="Calibri"/>
              <a:buNone/>
            </a:pPr>
            <a:r>
              <a:rPr lang="en-US" sz="10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✓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6"/>
          <p:cNvSpPr/>
          <p:nvPr/>
        </p:nvSpPr>
        <p:spPr>
          <a:xfrm>
            <a:off x="8211312" y="5623560"/>
            <a:ext cx="150876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최종 준비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6"/>
          <p:cNvSpPr/>
          <p:nvPr/>
        </p:nvSpPr>
        <p:spPr>
          <a:xfrm>
            <a:off x="9418320" y="5623560"/>
            <a:ext cx="178308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FC3CC"/>
              </a:buClr>
              <a:buSzPts val="1150"/>
              <a:buFont typeface="Calibri"/>
              <a:buNone/>
            </a:pPr>
            <a:r>
              <a:rPr lang="en-US" sz="1150" i="1">
                <a:solidFill>
                  <a:srgbClr val="9FC3CC"/>
                </a:solidFill>
                <a:latin typeface="Calibri"/>
                <a:ea typeface="Calibri"/>
                <a:cs typeface="Calibri"/>
                <a:sym typeface="Calibri"/>
              </a:rPr>
              <a:t>네 관문 모두 손실 0건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7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06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분야별 분포 · BALANCE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7"/>
          <p:cNvSpPr/>
          <p:nvPr/>
        </p:nvSpPr>
        <p:spPr>
          <a:xfrm>
            <a:off x="864108" y="873252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라벨과 난이도를 한 장에서 본다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7"/>
          <p:cNvSpPr/>
          <p:nvPr/>
        </p:nvSpPr>
        <p:spPr>
          <a:xfrm>
            <a:off x="822960" y="1664208"/>
            <a:ext cx="105156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라벨은 균등하게, 난이도는 주제 성격에 맞게 — 두 축을 교차해 설계했습니다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7"/>
          <p:cNvSpPr/>
          <p:nvPr/>
        </p:nvSpPr>
        <p:spPr>
          <a:xfrm>
            <a:off x="2148840" y="2157984"/>
            <a:ext cx="102412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쉬움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7"/>
          <p:cNvSpPr/>
          <p:nvPr/>
        </p:nvSpPr>
        <p:spPr>
          <a:xfrm>
            <a:off x="3172968" y="2157984"/>
            <a:ext cx="102412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보통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7"/>
          <p:cNvSpPr/>
          <p:nvPr/>
        </p:nvSpPr>
        <p:spPr>
          <a:xfrm>
            <a:off x="4197096" y="2157984"/>
            <a:ext cx="102412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어려움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7"/>
          <p:cNvSpPr/>
          <p:nvPr/>
        </p:nvSpPr>
        <p:spPr>
          <a:xfrm>
            <a:off x="5221224" y="2157984"/>
            <a:ext cx="102412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도전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7"/>
          <p:cNvSpPr/>
          <p:nvPr/>
        </p:nvSpPr>
        <p:spPr>
          <a:xfrm>
            <a:off x="6336792" y="2157984"/>
            <a:ext cx="685800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합계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7"/>
          <p:cNvSpPr/>
          <p:nvPr/>
        </p:nvSpPr>
        <p:spPr>
          <a:xfrm>
            <a:off x="822960" y="2542032"/>
            <a:ext cx="82296" cy="475488"/>
          </a:xfrm>
          <a:prstGeom prst="roundRect">
            <a:avLst>
              <a:gd name="adj" fmla="val 44444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7"/>
          <p:cNvSpPr/>
          <p:nvPr/>
        </p:nvSpPr>
        <p:spPr>
          <a:xfrm>
            <a:off x="987552" y="2542032"/>
            <a:ext cx="109728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일정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7"/>
          <p:cNvSpPr/>
          <p:nvPr/>
        </p:nvSpPr>
        <p:spPr>
          <a:xfrm>
            <a:off x="2148840" y="254203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7"/>
          <p:cNvSpPr/>
          <p:nvPr/>
        </p:nvSpPr>
        <p:spPr>
          <a:xfrm>
            <a:off x="2148840" y="254203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85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7"/>
          <p:cNvSpPr/>
          <p:nvPr/>
        </p:nvSpPr>
        <p:spPr>
          <a:xfrm>
            <a:off x="3172968" y="254203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4FA3A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7"/>
          <p:cNvSpPr/>
          <p:nvPr/>
        </p:nvSpPr>
        <p:spPr>
          <a:xfrm>
            <a:off x="3172968" y="254203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82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7"/>
          <p:cNvSpPr/>
          <p:nvPr/>
        </p:nvSpPr>
        <p:spPr>
          <a:xfrm>
            <a:off x="4197096" y="254203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7"/>
          <p:cNvSpPr/>
          <p:nvPr/>
        </p:nvSpPr>
        <p:spPr>
          <a:xfrm>
            <a:off x="4197096" y="254203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7"/>
          <p:cNvSpPr/>
          <p:nvPr/>
        </p:nvSpPr>
        <p:spPr>
          <a:xfrm>
            <a:off x="5221224" y="254203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7"/>
          <p:cNvSpPr/>
          <p:nvPr/>
        </p:nvSpPr>
        <p:spPr>
          <a:xfrm>
            <a:off x="5221224" y="254203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7"/>
          <p:cNvSpPr/>
          <p:nvPr/>
        </p:nvSpPr>
        <p:spPr>
          <a:xfrm>
            <a:off x="6336792" y="2542032"/>
            <a:ext cx="685800" cy="475488"/>
          </a:xfrm>
          <a:prstGeom prst="roundRect">
            <a:avLst>
              <a:gd name="adj" fmla="val 13462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7"/>
          <p:cNvSpPr/>
          <p:nvPr/>
        </p:nvSpPr>
        <p:spPr>
          <a:xfrm>
            <a:off x="6336792" y="2542032"/>
            <a:ext cx="6858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7"/>
          <p:cNvSpPr/>
          <p:nvPr/>
        </p:nvSpPr>
        <p:spPr>
          <a:xfrm>
            <a:off x="822960" y="3081528"/>
            <a:ext cx="82296" cy="475488"/>
          </a:xfrm>
          <a:prstGeom prst="roundRect">
            <a:avLst>
              <a:gd name="adj" fmla="val 44444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7"/>
          <p:cNvSpPr/>
          <p:nvPr/>
        </p:nvSpPr>
        <p:spPr>
          <a:xfrm>
            <a:off x="987552" y="3081528"/>
            <a:ext cx="109728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위치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7"/>
          <p:cNvSpPr/>
          <p:nvPr/>
        </p:nvSpPr>
        <p:spPr>
          <a:xfrm>
            <a:off x="2148840" y="3081528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4FA3A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7"/>
          <p:cNvSpPr/>
          <p:nvPr/>
        </p:nvSpPr>
        <p:spPr>
          <a:xfrm>
            <a:off x="2148840" y="3081528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7"/>
          <p:cNvSpPr/>
          <p:nvPr/>
        </p:nvSpPr>
        <p:spPr>
          <a:xfrm>
            <a:off x="3172968" y="3081528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4FA3A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7"/>
          <p:cNvSpPr/>
          <p:nvPr/>
        </p:nvSpPr>
        <p:spPr>
          <a:xfrm>
            <a:off x="3172968" y="3081528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80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7"/>
          <p:cNvSpPr/>
          <p:nvPr/>
        </p:nvSpPr>
        <p:spPr>
          <a:xfrm>
            <a:off x="4197096" y="3081528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BFDDE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7"/>
          <p:cNvSpPr/>
          <p:nvPr/>
        </p:nvSpPr>
        <p:spPr>
          <a:xfrm>
            <a:off x="4197096" y="3081528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7"/>
          <p:cNvSpPr/>
          <p:nvPr/>
        </p:nvSpPr>
        <p:spPr>
          <a:xfrm>
            <a:off x="5221224" y="3081528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7"/>
          <p:cNvSpPr/>
          <p:nvPr/>
        </p:nvSpPr>
        <p:spPr>
          <a:xfrm>
            <a:off x="5221224" y="3081528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7"/>
          <p:cNvSpPr/>
          <p:nvPr/>
        </p:nvSpPr>
        <p:spPr>
          <a:xfrm>
            <a:off x="6336792" y="3081528"/>
            <a:ext cx="685800" cy="475488"/>
          </a:xfrm>
          <a:prstGeom prst="roundRect">
            <a:avLst>
              <a:gd name="adj" fmla="val 13462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7"/>
          <p:cNvSpPr/>
          <p:nvPr/>
        </p:nvSpPr>
        <p:spPr>
          <a:xfrm>
            <a:off x="6336792" y="3081528"/>
            <a:ext cx="6858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7"/>
          <p:cNvSpPr/>
          <p:nvPr/>
        </p:nvSpPr>
        <p:spPr>
          <a:xfrm>
            <a:off x="822960" y="3621024"/>
            <a:ext cx="82296" cy="475488"/>
          </a:xfrm>
          <a:prstGeom prst="roundRect">
            <a:avLst>
              <a:gd name="adj" fmla="val 44444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7"/>
          <p:cNvSpPr/>
          <p:nvPr/>
        </p:nvSpPr>
        <p:spPr>
          <a:xfrm>
            <a:off x="987552" y="3621024"/>
            <a:ext cx="109728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교통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7"/>
          <p:cNvSpPr/>
          <p:nvPr/>
        </p:nvSpPr>
        <p:spPr>
          <a:xfrm>
            <a:off x="2148840" y="3621024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BFDDE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7"/>
          <p:cNvSpPr/>
          <p:nvPr/>
        </p:nvSpPr>
        <p:spPr>
          <a:xfrm>
            <a:off x="2148840" y="3621024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7"/>
          <p:cNvSpPr/>
          <p:nvPr/>
        </p:nvSpPr>
        <p:spPr>
          <a:xfrm>
            <a:off x="3172968" y="3621024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7"/>
          <p:cNvSpPr/>
          <p:nvPr/>
        </p:nvSpPr>
        <p:spPr>
          <a:xfrm>
            <a:off x="3172968" y="3621024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95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7"/>
          <p:cNvSpPr/>
          <p:nvPr/>
        </p:nvSpPr>
        <p:spPr>
          <a:xfrm>
            <a:off x="4197096" y="3621024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BFDDE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7"/>
          <p:cNvSpPr/>
          <p:nvPr/>
        </p:nvSpPr>
        <p:spPr>
          <a:xfrm>
            <a:off x="4197096" y="3621024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7"/>
          <p:cNvSpPr/>
          <p:nvPr/>
        </p:nvSpPr>
        <p:spPr>
          <a:xfrm>
            <a:off x="5221224" y="3621024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7"/>
          <p:cNvSpPr/>
          <p:nvPr/>
        </p:nvSpPr>
        <p:spPr>
          <a:xfrm>
            <a:off x="5221224" y="3621024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7"/>
          <p:cNvSpPr/>
          <p:nvPr/>
        </p:nvSpPr>
        <p:spPr>
          <a:xfrm>
            <a:off x="6336792" y="3621024"/>
            <a:ext cx="685800" cy="475488"/>
          </a:xfrm>
          <a:prstGeom prst="roundRect">
            <a:avLst>
              <a:gd name="adj" fmla="val 13462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7"/>
          <p:cNvSpPr/>
          <p:nvPr/>
        </p:nvSpPr>
        <p:spPr>
          <a:xfrm>
            <a:off x="6336792" y="3621024"/>
            <a:ext cx="6858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7"/>
          <p:cNvSpPr/>
          <p:nvPr/>
        </p:nvSpPr>
        <p:spPr>
          <a:xfrm>
            <a:off x="822960" y="4160520"/>
            <a:ext cx="82296" cy="475488"/>
          </a:xfrm>
          <a:prstGeom prst="roundRect">
            <a:avLst>
              <a:gd name="adj" fmla="val 44444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7"/>
          <p:cNvSpPr/>
          <p:nvPr/>
        </p:nvSpPr>
        <p:spPr>
          <a:xfrm>
            <a:off x="987552" y="4160520"/>
            <a:ext cx="109728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주변 인프라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7"/>
          <p:cNvSpPr/>
          <p:nvPr/>
        </p:nvSpPr>
        <p:spPr>
          <a:xfrm>
            <a:off x="2148840" y="4160520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8FC8C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7"/>
          <p:cNvSpPr/>
          <p:nvPr/>
        </p:nvSpPr>
        <p:spPr>
          <a:xfrm>
            <a:off x="2148840" y="4160520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7"/>
          <p:cNvSpPr/>
          <p:nvPr/>
        </p:nvSpPr>
        <p:spPr>
          <a:xfrm>
            <a:off x="3172968" y="4160520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4FA3A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7"/>
          <p:cNvSpPr/>
          <p:nvPr/>
        </p:nvSpPr>
        <p:spPr>
          <a:xfrm>
            <a:off x="3172968" y="4160520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82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7"/>
          <p:cNvSpPr/>
          <p:nvPr/>
        </p:nvSpPr>
        <p:spPr>
          <a:xfrm>
            <a:off x="4197096" y="4160520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7"/>
          <p:cNvSpPr/>
          <p:nvPr/>
        </p:nvSpPr>
        <p:spPr>
          <a:xfrm>
            <a:off x="4197096" y="4160520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7"/>
          <p:cNvSpPr/>
          <p:nvPr/>
        </p:nvSpPr>
        <p:spPr>
          <a:xfrm>
            <a:off x="5221224" y="4160520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BFDDE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7"/>
          <p:cNvSpPr/>
          <p:nvPr/>
        </p:nvSpPr>
        <p:spPr>
          <a:xfrm>
            <a:off x="5221224" y="4160520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7"/>
          <p:cNvSpPr/>
          <p:nvPr/>
        </p:nvSpPr>
        <p:spPr>
          <a:xfrm>
            <a:off x="6336792" y="4160520"/>
            <a:ext cx="685800" cy="475488"/>
          </a:xfrm>
          <a:prstGeom prst="roundRect">
            <a:avLst>
              <a:gd name="adj" fmla="val 13462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7"/>
          <p:cNvSpPr/>
          <p:nvPr/>
        </p:nvSpPr>
        <p:spPr>
          <a:xfrm>
            <a:off x="6336792" y="4160520"/>
            <a:ext cx="6858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166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7"/>
          <p:cNvSpPr/>
          <p:nvPr/>
        </p:nvSpPr>
        <p:spPr>
          <a:xfrm>
            <a:off x="822960" y="4700016"/>
            <a:ext cx="82296" cy="475488"/>
          </a:xfrm>
          <a:prstGeom prst="roundRect">
            <a:avLst>
              <a:gd name="adj" fmla="val 44444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7"/>
          <p:cNvSpPr/>
          <p:nvPr/>
        </p:nvSpPr>
        <p:spPr>
          <a:xfrm>
            <a:off x="987552" y="4700016"/>
            <a:ext cx="109728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먹거리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7"/>
          <p:cNvSpPr/>
          <p:nvPr/>
        </p:nvSpPr>
        <p:spPr>
          <a:xfrm>
            <a:off x="2148840" y="4700016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8FC8C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7"/>
          <p:cNvSpPr/>
          <p:nvPr/>
        </p:nvSpPr>
        <p:spPr>
          <a:xfrm>
            <a:off x="2148840" y="4700016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7"/>
          <p:cNvSpPr/>
          <p:nvPr/>
        </p:nvSpPr>
        <p:spPr>
          <a:xfrm>
            <a:off x="3172968" y="4700016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7"/>
          <p:cNvSpPr/>
          <p:nvPr/>
        </p:nvSpPr>
        <p:spPr>
          <a:xfrm>
            <a:off x="3172968" y="4700016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89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7"/>
          <p:cNvSpPr/>
          <p:nvPr/>
        </p:nvSpPr>
        <p:spPr>
          <a:xfrm>
            <a:off x="4197096" y="4700016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7"/>
          <p:cNvSpPr/>
          <p:nvPr/>
        </p:nvSpPr>
        <p:spPr>
          <a:xfrm>
            <a:off x="4197096" y="4700016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7"/>
          <p:cNvSpPr/>
          <p:nvPr/>
        </p:nvSpPr>
        <p:spPr>
          <a:xfrm>
            <a:off x="5221224" y="4700016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BFDDE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7"/>
          <p:cNvSpPr/>
          <p:nvPr/>
        </p:nvSpPr>
        <p:spPr>
          <a:xfrm>
            <a:off x="5221224" y="4700016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7"/>
          <p:cNvSpPr/>
          <p:nvPr/>
        </p:nvSpPr>
        <p:spPr>
          <a:xfrm>
            <a:off x="6336792" y="4700016"/>
            <a:ext cx="685800" cy="475488"/>
          </a:xfrm>
          <a:prstGeom prst="roundRect">
            <a:avLst>
              <a:gd name="adj" fmla="val 13462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7"/>
          <p:cNvSpPr/>
          <p:nvPr/>
        </p:nvSpPr>
        <p:spPr>
          <a:xfrm>
            <a:off x="6336792" y="4700016"/>
            <a:ext cx="6858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166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7"/>
          <p:cNvSpPr/>
          <p:nvPr/>
        </p:nvSpPr>
        <p:spPr>
          <a:xfrm>
            <a:off x="822960" y="5239512"/>
            <a:ext cx="82296" cy="475488"/>
          </a:xfrm>
          <a:prstGeom prst="roundRect">
            <a:avLst>
              <a:gd name="adj" fmla="val 44444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7"/>
          <p:cNvSpPr/>
          <p:nvPr/>
        </p:nvSpPr>
        <p:spPr>
          <a:xfrm>
            <a:off x="987552" y="5239512"/>
            <a:ext cx="109728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이벤트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7"/>
          <p:cNvSpPr/>
          <p:nvPr/>
        </p:nvSpPr>
        <p:spPr>
          <a:xfrm>
            <a:off x="2148840" y="523951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8FC8C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7"/>
          <p:cNvSpPr/>
          <p:nvPr/>
        </p:nvSpPr>
        <p:spPr>
          <a:xfrm>
            <a:off x="2148840" y="523951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7"/>
          <p:cNvSpPr/>
          <p:nvPr/>
        </p:nvSpPr>
        <p:spPr>
          <a:xfrm>
            <a:off x="3172968" y="523951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4FA3A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7"/>
          <p:cNvSpPr/>
          <p:nvPr/>
        </p:nvSpPr>
        <p:spPr>
          <a:xfrm>
            <a:off x="3172968" y="523951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7"/>
          <p:cNvSpPr/>
          <p:nvPr/>
        </p:nvSpPr>
        <p:spPr>
          <a:xfrm>
            <a:off x="4197096" y="523951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8FC8C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7"/>
          <p:cNvSpPr/>
          <p:nvPr/>
        </p:nvSpPr>
        <p:spPr>
          <a:xfrm>
            <a:off x="4197096" y="523951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7"/>
          <p:cNvSpPr/>
          <p:nvPr/>
        </p:nvSpPr>
        <p:spPr>
          <a:xfrm>
            <a:off x="5221224" y="5239512"/>
            <a:ext cx="969264" cy="475488"/>
          </a:xfrm>
          <a:prstGeom prst="roundRect">
            <a:avLst>
              <a:gd name="adj" fmla="val 13462"/>
            </a:avLst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7"/>
          <p:cNvSpPr/>
          <p:nvPr/>
        </p:nvSpPr>
        <p:spPr>
          <a:xfrm>
            <a:off x="5221224" y="5239512"/>
            <a:ext cx="969264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7"/>
          <p:cNvSpPr/>
          <p:nvPr/>
        </p:nvSpPr>
        <p:spPr>
          <a:xfrm>
            <a:off x="6336792" y="5239512"/>
            <a:ext cx="685800" cy="475488"/>
          </a:xfrm>
          <a:prstGeom prst="roundRect">
            <a:avLst>
              <a:gd name="adj" fmla="val 13462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7"/>
          <p:cNvSpPr/>
          <p:nvPr/>
        </p:nvSpPr>
        <p:spPr>
          <a:xfrm>
            <a:off x="6336792" y="5239512"/>
            <a:ext cx="6858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7"/>
          <p:cNvSpPr/>
          <p:nvPr/>
        </p:nvSpPr>
        <p:spPr>
          <a:xfrm>
            <a:off x="2148840" y="5833872"/>
            <a:ext cx="969264" cy="347472"/>
          </a:xfrm>
          <a:prstGeom prst="roundRect">
            <a:avLst>
              <a:gd name="adj" fmla="val 15789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7"/>
          <p:cNvSpPr/>
          <p:nvPr/>
        </p:nvSpPr>
        <p:spPr>
          <a:xfrm>
            <a:off x="2148840" y="5833872"/>
            <a:ext cx="969264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150"/>
              <a:buFont typeface="Calibri"/>
              <a:buNone/>
            </a:pPr>
            <a:r>
              <a:rPr lang="en-US" sz="11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321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7"/>
          <p:cNvSpPr/>
          <p:nvPr/>
        </p:nvSpPr>
        <p:spPr>
          <a:xfrm>
            <a:off x="3172968" y="5833872"/>
            <a:ext cx="969264" cy="347472"/>
          </a:xfrm>
          <a:prstGeom prst="roundRect">
            <a:avLst>
              <a:gd name="adj" fmla="val 15789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7"/>
          <p:cNvSpPr/>
          <p:nvPr/>
        </p:nvSpPr>
        <p:spPr>
          <a:xfrm>
            <a:off x="3172968" y="5833872"/>
            <a:ext cx="969264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150"/>
              <a:buFont typeface="Calibri"/>
              <a:buNone/>
            </a:pPr>
            <a:r>
              <a:rPr lang="en-US" sz="11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511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7"/>
          <p:cNvSpPr/>
          <p:nvPr/>
        </p:nvSpPr>
        <p:spPr>
          <a:xfrm>
            <a:off x="4197096" y="5833872"/>
            <a:ext cx="969264" cy="347472"/>
          </a:xfrm>
          <a:prstGeom prst="roundRect">
            <a:avLst>
              <a:gd name="adj" fmla="val 15789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7"/>
          <p:cNvSpPr/>
          <p:nvPr/>
        </p:nvSpPr>
        <p:spPr>
          <a:xfrm>
            <a:off x="4197096" y="5833872"/>
            <a:ext cx="969264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150"/>
              <a:buFont typeface="Calibri"/>
              <a:buNone/>
            </a:pPr>
            <a:r>
              <a:rPr lang="en-US" sz="11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103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7"/>
          <p:cNvSpPr/>
          <p:nvPr/>
        </p:nvSpPr>
        <p:spPr>
          <a:xfrm>
            <a:off x="5221224" y="5833872"/>
            <a:ext cx="969264" cy="347472"/>
          </a:xfrm>
          <a:prstGeom prst="roundRect">
            <a:avLst>
              <a:gd name="adj" fmla="val 15789"/>
            </a:avLst>
          </a:prstGeom>
          <a:solidFill>
            <a:srgbClr val="E6F3F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7"/>
          <p:cNvSpPr/>
          <p:nvPr/>
        </p:nvSpPr>
        <p:spPr>
          <a:xfrm>
            <a:off x="5221224" y="5833872"/>
            <a:ext cx="969264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150"/>
              <a:buFont typeface="Calibri"/>
              <a:buNone/>
            </a:pPr>
            <a:r>
              <a:rPr lang="en-US" sz="11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65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7"/>
          <p:cNvSpPr/>
          <p:nvPr/>
        </p:nvSpPr>
        <p:spPr>
          <a:xfrm>
            <a:off x="987552" y="5833872"/>
            <a:ext cx="1097280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합계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7"/>
          <p:cNvSpPr/>
          <p:nvPr/>
        </p:nvSpPr>
        <p:spPr>
          <a:xfrm>
            <a:off x="6336792" y="5833872"/>
            <a:ext cx="685800" cy="347472"/>
          </a:xfrm>
          <a:prstGeom prst="roundRect">
            <a:avLst>
              <a:gd name="adj" fmla="val 15789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7"/>
          <p:cNvSpPr/>
          <p:nvPr/>
        </p:nvSpPr>
        <p:spPr>
          <a:xfrm>
            <a:off x="6336792" y="5833872"/>
            <a:ext cx="685800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1000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7"/>
          <p:cNvSpPr/>
          <p:nvPr/>
        </p:nvSpPr>
        <p:spPr>
          <a:xfrm>
            <a:off x="822960" y="6291072"/>
            <a:ext cx="36576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050"/>
              <a:buFont typeface="Calibri"/>
              <a:buNone/>
            </a:pPr>
            <a:r>
              <a:rPr lang="en-US" sz="105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색이 진할수록 건수가 많음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7"/>
          <p:cNvSpPr/>
          <p:nvPr/>
        </p:nvSpPr>
        <p:spPr>
          <a:xfrm>
            <a:off x="3977640" y="6336792"/>
            <a:ext cx="274320" cy="164592"/>
          </a:xfrm>
          <a:prstGeom prst="rect">
            <a:avLst/>
          </a:prstGeom>
          <a:solidFill>
            <a:srgbClr val="EFF3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7"/>
          <p:cNvSpPr/>
          <p:nvPr/>
        </p:nvSpPr>
        <p:spPr>
          <a:xfrm>
            <a:off x="4288536" y="6336792"/>
            <a:ext cx="274320" cy="164592"/>
          </a:xfrm>
          <a:prstGeom prst="rect">
            <a:avLst/>
          </a:prstGeom>
          <a:solidFill>
            <a:srgbClr val="BFDDE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7"/>
          <p:cNvSpPr/>
          <p:nvPr/>
        </p:nvSpPr>
        <p:spPr>
          <a:xfrm>
            <a:off x="4599432" y="6336792"/>
            <a:ext cx="274320" cy="164592"/>
          </a:xfrm>
          <a:prstGeom prst="rect">
            <a:avLst/>
          </a:prstGeom>
          <a:solidFill>
            <a:srgbClr val="8FC8C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7"/>
          <p:cNvSpPr/>
          <p:nvPr/>
        </p:nvSpPr>
        <p:spPr>
          <a:xfrm>
            <a:off x="4910328" y="6336792"/>
            <a:ext cx="274320" cy="164592"/>
          </a:xfrm>
          <a:prstGeom prst="rect">
            <a:avLst/>
          </a:prstGeom>
          <a:solidFill>
            <a:srgbClr val="4FA3A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7"/>
          <p:cNvSpPr/>
          <p:nvPr/>
        </p:nvSpPr>
        <p:spPr>
          <a:xfrm>
            <a:off x="5221224" y="6336792"/>
            <a:ext cx="274320" cy="164592"/>
          </a:xfrm>
          <a:prstGeom prst="rect">
            <a:avLst/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96" name="Google Shape;396;p7"/>
          <p:cNvGraphicFramePr/>
          <p:nvPr/>
        </p:nvGraphicFramePr>
        <p:xfrm>
          <a:off x="7178040" y="2057400"/>
          <a:ext cx="4160520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97" name="Google Shape;397;p7"/>
          <p:cNvSpPr/>
          <p:nvPr/>
        </p:nvSpPr>
        <p:spPr>
          <a:xfrm>
            <a:off x="7624089" y="2898648"/>
            <a:ext cx="22860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2000"/>
              <a:buFont typeface="Bookman Old Style"/>
              <a:buNone/>
            </a:pPr>
            <a:r>
              <a:rPr lang="en-US" sz="20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1,000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7"/>
          <p:cNvSpPr/>
          <p:nvPr/>
        </p:nvSpPr>
        <p:spPr>
          <a:xfrm>
            <a:off x="7624089" y="3301876"/>
            <a:ext cx="2286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전체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7"/>
          <p:cNvSpPr/>
          <p:nvPr/>
        </p:nvSpPr>
        <p:spPr>
          <a:xfrm>
            <a:off x="7178040" y="4407408"/>
            <a:ext cx="416052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7"/>
          <p:cNvSpPr/>
          <p:nvPr/>
        </p:nvSpPr>
        <p:spPr>
          <a:xfrm>
            <a:off x="7178040" y="4407408"/>
            <a:ext cx="91440" cy="658368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7"/>
          <p:cNvSpPr/>
          <p:nvPr/>
        </p:nvSpPr>
        <p:spPr>
          <a:xfrm>
            <a:off x="7379208" y="4453128"/>
            <a:ext cx="38404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라벨은 균등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7"/>
          <p:cNvSpPr/>
          <p:nvPr/>
        </p:nvSpPr>
        <p:spPr>
          <a:xfrm>
            <a:off x="7379208" y="4736592"/>
            <a:ext cx="38862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각 166~167건 (16.6~16.7%) — 편중 없음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7"/>
          <p:cNvSpPr/>
          <p:nvPr/>
        </p:nvSpPr>
        <p:spPr>
          <a:xfrm>
            <a:off x="7178040" y="5102352"/>
            <a:ext cx="416052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7"/>
          <p:cNvSpPr/>
          <p:nvPr/>
        </p:nvSpPr>
        <p:spPr>
          <a:xfrm>
            <a:off x="7178040" y="5102352"/>
            <a:ext cx="91440" cy="658368"/>
          </a:xfrm>
          <a:prstGeom prst="roundRect">
            <a:avLst>
              <a:gd name="adj" fmla="val 50000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7"/>
          <p:cNvSpPr/>
          <p:nvPr/>
        </p:nvSpPr>
        <p:spPr>
          <a:xfrm>
            <a:off x="7379208" y="5148072"/>
            <a:ext cx="38404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일정은 전부 기본형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7"/>
          <p:cNvSpPr/>
          <p:nvPr/>
        </p:nvSpPr>
        <p:spPr>
          <a:xfrm>
            <a:off x="7379208" y="5431536"/>
            <a:ext cx="38862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심화 0건 — 날짜 안내는 헷갈릴 여지가 적다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7"/>
          <p:cNvSpPr/>
          <p:nvPr/>
        </p:nvSpPr>
        <p:spPr>
          <a:xfrm>
            <a:off x="7178040" y="5797296"/>
            <a:ext cx="416052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7"/>
          <p:cNvSpPr/>
          <p:nvPr/>
        </p:nvSpPr>
        <p:spPr>
          <a:xfrm>
            <a:off x="7178040" y="5797296"/>
            <a:ext cx="91440" cy="658368"/>
          </a:xfrm>
          <a:prstGeom prst="roundRect">
            <a:avLst>
              <a:gd name="adj" fmla="val 50000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7"/>
          <p:cNvSpPr/>
          <p:nvPr/>
        </p:nvSpPr>
        <p:spPr>
          <a:xfrm>
            <a:off x="7379208" y="5843016"/>
            <a:ext cx="38404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이벤트·교통이 최다 심화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7"/>
          <p:cNvSpPr/>
          <p:nvPr/>
        </p:nvSpPr>
        <p:spPr>
          <a:xfrm>
            <a:off x="7379208" y="6126480"/>
            <a:ext cx="38862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40건·36건 — 티켓·환승 등 예외 안내 집중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8"/>
          <p:cNvSpPr/>
          <p:nvPr/>
        </p:nvSpPr>
        <p:spPr>
          <a:xfrm>
            <a:off x="775866" y="539496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07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팀원별 기여 · TEAM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8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작성 및 검수 건수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8"/>
          <p:cNvSpPr/>
          <p:nvPr/>
        </p:nvSpPr>
        <p:spPr>
          <a:xfrm>
            <a:off x="822960" y="1664208"/>
            <a:ext cx="105156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작성 건수는 편차가 있지만, 검수까지 합치면 상위 3인이 499~501건으로 거의 균등합니다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8"/>
          <p:cNvSpPr/>
          <p:nvPr/>
        </p:nvSpPr>
        <p:spPr>
          <a:xfrm>
            <a:off x="382674" y="2286000"/>
            <a:ext cx="2048256" cy="2880360"/>
          </a:xfrm>
          <a:prstGeom prst="roundRect">
            <a:avLst>
              <a:gd name="adj" fmla="val 535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8"/>
          <p:cNvSpPr/>
          <p:nvPr/>
        </p:nvSpPr>
        <p:spPr>
          <a:xfrm>
            <a:off x="1022754" y="2468880"/>
            <a:ext cx="768096" cy="768096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8"/>
          <p:cNvSpPr/>
          <p:nvPr/>
        </p:nvSpPr>
        <p:spPr>
          <a:xfrm>
            <a:off x="1022754" y="2468880"/>
            <a:ext cx="768096" cy="768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2600"/>
              <a:buFont typeface="Bookman Old Style"/>
              <a:buNone/>
            </a:pPr>
            <a:r>
              <a:rPr lang="en-US" sz="26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하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8"/>
          <p:cNvSpPr/>
          <p:nvPr/>
        </p:nvSpPr>
        <p:spPr>
          <a:xfrm>
            <a:off x="382674" y="3310128"/>
            <a:ext cx="204825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이하은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8"/>
          <p:cNvSpPr/>
          <p:nvPr/>
        </p:nvSpPr>
        <p:spPr>
          <a:xfrm>
            <a:off x="382674" y="3639312"/>
            <a:ext cx="2048256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자료 조사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8"/>
          <p:cNvSpPr/>
          <p:nvPr/>
        </p:nvSpPr>
        <p:spPr>
          <a:xfrm>
            <a:off x="583842" y="3950208"/>
            <a:ext cx="1645920" cy="274320"/>
          </a:xfrm>
          <a:prstGeom prst="roundRect">
            <a:avLst>
              <a:gd name="adj" fmla="val 50000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8"/>
          <p:cNvSpPr/>
          <p:nvPr/>
        </p:nvSpPr>
        <p:spPr>
          <a:xfrm>
            <a:off x="583842" y="3950208"/>
            <a:ext cx="16459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일정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8"/>
          <p:cNvSpPr/>
          <p:nvPr/>
        </p:nvSpPr>
        <p:spPr>
          <a:xfrm>
            <a:off x="547266" y="4370832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작성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8"/>
          <p:cNvSpPr/>
          <p:nvPr/>
        </p:nvSpPr>
        <p:spPr>
          <a:xfrm>
            <a:off x="1004466" y="4425696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8"/>
          <p:cNvSpPr/>
          <p:nvPr/>
        </p:nvSpPr>
        <p:spPr>
          <a:xfrm>
            <a:off x="1004466" y="4425696"/>
            <a:ext cx="704088" cy="155448"/>
          </a:xfrm>
          <a:prstGeom prst="roundRect">
            <a:avLst>
              <a:gd name="adj" fmla="val 47059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8"/>
          <p:cNvSpPr/>
          <p:nvPr/>
        </p:nvSpPr>
        <p:spPr>
          <a:xfrm>
            <a:off x="2028594" y="4558284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8"/>
          <p:cNvSpPr/>
          <p:nvPr/>
        </p:nvSpPr>
        <p:spPr>
          <a:xfrm>
            <a:off x="547266" y="4754880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검수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8"/>
          <p:cNvSpPr/>
          <p:nvPr/>
        </p:nvSpPr>
        <p:spPr>
          <a:xfrm>
            <a:off x="1004466" y="4809744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" name="Google Shape;432;p8"/>
          <p:cNvSpPr/>
          <p:nvPr/>
        </p:nvSpPr>
        <p:spPr>
          <a:xfrm>
            <a:off x="1004466" y="4809744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8"/>
          <p:cNvSpPr/>
          <p:nvPr/>
        </p:nvSpPr>
        <p:spPr>
          <a:xfrm>
            <a:off x="2006090" y="4933188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334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8"/>
          <p:cNvSpPr/>
          <p:nvPr/>
        </p:nvSpPr>
        <p:spPr>
          <a:xfrm>
            <a:off x="583842" y="5193792"/>
            <a:ext cx="1645920" cy="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8"/>
          <p:cNvSpPr/>
          <p:nvPr/>
        </p:nvSpPr>
        <p:spPr>
          <a:xfrm>
            <a:off x="382674" y="5138928"/>
            <a:ext cx="2048256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4A64B"/>
              </a:buClr>
              <a:buSzPts val="1700"/>
              <a:buFont typeface="Bookman Old Style"/>
              <a:buNone/>
            </a:pPr>
            <a:r>
              <a:rPr lang="en-US" sz="1700" b="1">
                <a:solidFill>
                  <a:srgbClr val="F4A64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501</a:t>
            </a: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 건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8"/>
          <p:cNvSpPr/>
          <p:nvPr/>
        </p:nvSpPr>
        <p:spPr>
          <a:xfrm>
            <a:off x="2714394" y="2286000"/>
            <a:ext cx="2048256" cy="2880360"/>
          </a:xfrm>
          <a:prstGeom prst="roundRect">
            <a:avLst>
              <a:gd name="adj" fmla="val 535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8"/>
          <p:cNvSpPr/>
          <p:nvPr/>
        </p:nvSpPr>
        <p:spPr>
          <a:xfrm>
            <a:off x="3354474" y="2468880"/>
            <a:ext cx="768096" cy="768096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8"/>
          <p:cNvSpPr/>
          <p:nvPr/>
        </p:nvSpPr>
        <p:spPr>
          <a:xfrm>
            <a:off x="3354474" y="2468880"/>
            <a:ext cx="768096" cy="768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Bookman Old Style"/>
              <a:buNone/>
            </a:pPr>
            <a:r>
              <a:rPr lang="en-US" sz="26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우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8"/>
          <p:cNvSpPr/>
          <p:nvPr/>
        </p:nvSpPr>
        <p:spPr>
          <a:xfrm>
            <a:off x="2714394" y="3310128"/>
            <a:ext cx="204825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우국동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8"/>
          <p:cNvSpPr/>
          <p:nvPr/>
        </p:nvSpPr>
        <p:spPr>
          <a:xfrm>
            <a:off x="2714394" y="3639312"/>
            <a:ext cx="2048256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데이터 작성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8"/>
          <p:cNvSpPr/>
          <p:nvPr/>
        </p:nvSpPr>
        <p:spPr>
          <a:xfrm>
            <a:off x="2915562" y="3950208"/>
            <a:ext cx="1645920" cy="274320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8"/>
          <p:cNvSpPr/>
          <p:nvPr/>
        </p:nvSpPr>
        <p:spPr>
          <a:xfrm>
            <a:off x="2915562" y="3950208"/>
            <a:ext cx="16459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교통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8"/>
          <p:cNvSpPr/>
          <p:nvPr/>
        </p:nvSpPr>
        <p:spPr>
          <a:xfrm>
            <a:off x="2878986" y="4370832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작성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8"/>
          <p:cNvSpPr/>
          <p:nvPr/>
        </p:nvSpPr>
        <p:spPr>
          <a:xfrm>
            <a:off x="3336186" y="4425696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8"/>
          <p:cNvSpPr/>
          <p:nvPr/>
        </p:nvSpPr>
        <p:spPr>
          <a:xfrm>
            <a:off x="3336186" y="4425696"/>
            <a:ext cx="704088" cy="155448"/>
          </a:xfrm>
          <a:prstGeom prst="roundRect">
            <a:avLst>
              <a:gd name="adj" fmla="val 47059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8"/>
          <p:cNvSpPr/>
          <p:nvPr/>
        </p:nvSpPr>
        <p:spPr>
          <a:xfrm>
            <a:off x="4360314" y="4572703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8"/>
          <p:cNvSpPr/>
          <p:nvPr/>
        </p:nvSpPr>
        <p:spPr>
          <a:xfrm>
            <a:off x="2878986" y="4754880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검수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8"/>
          <p:cNvSpPr/>
          <p:nvPr/>
        </p:nvSpPr>
        <p:spPr>
          <a:xfrm>
            <a:off x="3336186" y="4809744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8"/>
          <p:cNvSpPr/>
          <p:nvPr/>
        </p:nvSpPr>
        <p:spPr>
          <a:xfrm>
            <a:off x="3336186" y="4809744"/>
            <a:ext cx="1403960" cy="155448"/>
          </a:xfrm>
          <a:prstGeom prst="roundRect">
            <a:avLst>
              <a:gd name="adj" fmla="val 47059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8"/>
          <p:cNvSpPr/>
          <p:nvPr/>
        </p:nvSpPr>
        <p:spPr>
          <a:xfrm>
            <a:off x="4339212" y="4924044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333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8"/>
          <p:cNvSpPr/>
          <p:nvPr/>
        </p:nvSpPr>
        <p:spPr>
          <a:xfrm>
            <a:off x="2915562" y="5193792"/>
            <a:ext cx="1645920" cy="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8"/>
          <p:cNvSpPr/>
          <p:nvPr/>
        </p:nvSpPr>
        <p:spPr>
          <a:xfrm>
            <a:off x="2714394" y="5138928"/>
            <a:ext cx="2048256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700"/>
              <a:buFont typeface="Bookman Old Style"/>
              <a:buNone/>
            </a:pPr>
            <a:r>
              <a:rPr lang="en-US" sz="1700" b="1">
                <a:solidFill>
                  <a:srgbClr val="0E7C8A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500</a:t>
            </a: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 건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8"/>
          <p:cNvSpPr/>
          <p:nvPr/>
        </p:nvSpPr>
        <p:spPr>
          <a:xfrm>
            <a:off x="5046114" y="2286000"/>
            <a:ext cx="2048256" cy="2880360"/>
          </a:xfrm>
          <a:prstGeom prst="roundRect">
            <a:avLst>
              <a:gd name="adj" fmla="val 535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8"/>
          <p:cNvSpPr/>
          <p:nvPr/>
        </p:nvSpPr>
        <p:spPr>
          <a:xfrm>
            <a:off x="5686194" y="2468880"/>
            <a:ext cx="768096" cy="768096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8"/>
          <p:cNvSpPr/>
          <p:nvPr/>
        </p:nvSpPr>
        <p:spPr>
          <a:xfrm>
            <a:off x="5686194" y="2468880"/>
            <a:ext cx="768096" cy="768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Bookman Old Style"/>
              <a:buNone/>
            </a:pPr>
            <a:r>
              <a:rPr lang="en-US" sz="26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현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8"/>
          <p:cNvSpPr/>
          <p:nvPr/>
        </p:nvSpPr>
        <p:spPr>
          <a:xfrm>
            <a:off x="5046114" y="3310128"/>
            <a:ext cx="204825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이동현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8"/>
          <p:cNvSpPr/>
          <p:nvPr/>
        </p:nvSpPr>
        <p:spPr>
          <a:xfrm>
            <a:off x="5046114" y="3639312"/>
            <a:ext cx="2048256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데이터 설계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8"/>
          <p:cNvSpPr/>
          <p:nvPr/>
        </p:nvSpPr>
        <p:spPr>
          <a:xfrm>
            <a:off x="5247282" y="3950208"/>
            <a:ext cx="1645920" cy="274320"/>
          </a:xfrm>
          <a:prstGeom prst="roundRect">
            <a:avLst>
              <a:gd name="adj" fmla="val 50000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8"/>
          <p:cNvSpPr/>
          <p:nvPr/>
        </p:nvSpPr>
        <p:spPr>
          <a:xfrm>
            <a:off x="5247282" y="3950208"/>
            <a:ext cx="16459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이벤트·먹거리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8"/>
          <p:cNvSpPr/>
          <p:nvPr/>
        </p:nvSpPr>
        <p:spPr>
          <a:xfrm>
            <a:off x="5210706" y="4370832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작성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8"/>
          <p:cNvSpPr/>
          <p:nvPr/>
        </p:nvSpPr>
        <p:spPr>
          <a:xfrm>
            <a:off x="5667906" y="4425696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8"/>
          <p:cNvSpPr/>
          <p:nvPr/>
        </p:nvSpPr>
        <p:spPr>
          <a:xfrm>
            <a:off x="5667906" y="4425696"/>
            <a:ext cx="1403960" cy="155448"/>
          </a:xfrm>
          <a:prstGeom prst="roundRect">
            <a:avLst>
              <a:gd name="adj" fmla="val 47059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8"/>
          <p:cNvSpPr/>
          <p:nvPr/>
        </p:nvSpPr>
        <p:spPr>
          <a:xfrm>
            <a:off x="6687818" y="4590287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333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8"/>
          <p:cNvSpPr/>
          <p:nvPr/>
        </p:nvSpPr>
        <p:spPr>
          <a:xfrm>
            <a:off x="5210706" y="4754880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검수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8"/>
          <p:cNvSpPr/>
          <p:nvPr/>
        </p:nvSpPr>
        <p:spPr>
          <a:xfrm>
            <a:off x="5667906" y="4809744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8"/>
          <p:cNvSpPr/>
          <p:nvPr/>
        </p:nvSpPr>
        <p:spPr>
          <a:xfrm>
            <a:off x="5667906" y="4809744"/>
            <a:ext cx="699872" cy="155448"/>
          </a:xfrm>
          <a:prstGeom prst="roundRect">
            <a:avLst>
              <a:gd name="adj" fmla="val 47059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8"/>
          <p:cNvSpPr/>
          <p:nvPr/>
        </p:nvSpPr>
        <p:spPr>
          <a:xfrm>
            <a:off x="6685704" y="4917362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166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8"/>
          <p:cNvSpPr/>
          <p:nvPr/>
        </p:nvSpPr>
        <p:spPr>
          <a:xfrm>
            <a:off x="5247282" y="5193792"/>
            <a:ext cx="1645920" cy="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8"/>
          <p:cNvSpPr/>
          <p:nvPr/>
        </p:nvSpPr>
        <p:spPr>
          <a:xfrm>
            <a:off x="5046114" y="5138928"/>
            <a:ext cx="2048256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700"/>
              <a:buFont typeface="Bookman Old Style"/>
              <a:buNone/>
            </a:pPr>
            <a:r>
              <a:rPr lang="en-US" sz="1700" b="1">
                <a:solidFill>
                  <a:srgbClr val="FF6B5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499</a:t>
            </a: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 건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8"/>
          <p:cNvSpPr/>
          <p:nvPr/>
        </p:nvSpPr>
        <p:spPr>
          <a:xfrm>
            <a:off x="7377834" y="2286000"/>
            <a:ext cx="2048256" cy="2880360"/>
          </a:xfrm>
          <a:prstGeom prst="roundRect">
            <a:avLst>
              <a:gd name="adj" fmla="val 535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8"/>
          <p:cNvSpPr/>
          <p:nvPr/>
        </p:nvSpPr>
        <p:spPr>
          <a:xfrm>
            <a:off x="8017914" y="2468880"/>
            <a:ext cx="768096" cy="768096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8"/>
          <p:cNvSpPr/>
          <p:nvPr/>
        </p:nvSpPr>
        <p:spPr>
          <a:xfrm>
            <a:off x="8017914" y="2468880"/>
            <a:ext cx="768096" cy="768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Bookman Old Style"/>
              <a:buNone/>
            </a:pPr>
            <a:r>
              <a:rPr lang="en-US" sz="26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정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8"/>
          <p:cNvSpPr/>
          <p:nvPr/>
        </p:nvSpPr>
        <p:spPr>
          <a:xfrm>
            <a:off x="7377834" y="3310128"/>
            <a:ext cx="204825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정아린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8"/>
          <p:cNvSpPr/>
          <p:nvPr/>
        </p:nvSpPr>
        <p:spPr>
          <a:xfrm>
            <a:off x="7377834" y="3639312"/>
            <a:ext cx="2048256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품질 검수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8"/>
          <p:cNvSpPr/>
          <p:nvPr/>
        </p:nvSpPr>
        <p:spPr>
          <a:xfrm>
            <a:off x="7579002" y="3950208"/>
            <a:ext cx="1645920" cy="274320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8"/>
          <p:cNvSpPr/>
          <p:nvPr/>
        </p:nvSpPr>
        <p:spPr>
          <a:xfrm>
            <a:off x="7579002" y="3950208"/>
            <a:ext cx="16459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주변 인프라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8"/>
          <p:cNvSpPr/>
          <p:nvPr/>
        </p:nvSpPr>
        <p:spPr>
          <a:xfrm>
            <a:off x="7542426" y="4370832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작성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8"/>
          <p:cNvSpPr/>
          <p:nvPr/>
        </p:nvSpPr>
        <p:spPr>
          <a:xfrm>
            <a:off x="7999626" y="4425696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8"/>
          <p:cNvSpPr/>
          <p:nvPr/>
        </p:nvSpPr>
        <p:spPr>
          <a:xfrm>
            <a:off x="7999626" y="4425696"/>
            <a:ext cx="699872" cy="155448"/>
          </a:xfrm>
          <a:prstGeom prst="roundRect">
            <a:avLst>
              <a:gd name="adj" fmla="val 47059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8"/>
          <p:cNvSpPr/>
          <p:nvPr/>
        </p:nvSpPr>
        <p:spPr>
          <a:xfrm>
            <a:off x="9023754" y="4604004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166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8"/>
          <p:cNvSpPr/>
          <p:nvPr/>
        </p:nvSpPr>
        <p:spPr>
          <a:xfrm>
            <a:off x="7542426" y="4754880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검수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8"/>
          <p:cNvSpPr/>
          <p:nvPr/>
        </p:nvSpPr>
        <p:spPr>
          <a:xfrm>
            <a:off x="7999626" y="4809744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8"/>
          <p:cNvSpPr/>
          <p:nvPr/>
        </p:nvSpPr>
        <p:spPr>
          <a:xfrm>
            <a:off x="7999626" y="4809744"/>
            <a:ext cx="704088" cy="155448"/>
          </a:xfrm>
          <a:prstGeom prst="roundRect">
            <a:avLst>
              <a:gd name="adj" fmla="val 47059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8"/>
          <p:cNvSpPr/>
          <p:nvPr/>
        </p:nvSpPr>
        <p:spPr>
          <a:xfrm>
            <a:off x="9023754" y="4924044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p8"/>
          <p:cNvSpPr/>
          <p:nvPr/>
        </p:nvSpPr>
        <p:spPr>
          <a:xfrm>
            <a:off x="7579002" y="5193792"/>
            <a:ext cx="1645920" cy="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8"/>
          <p:cNvSpPr/>
          <p:nvPr/>
        </p:nvSpPr>
        <p:spPr>
          <a:xfrm>
            <a:off x="7377834" y="5138928"/>
            <a:ext cx="2048256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700"/>
              <a:buFont typeface="Bookman Old Style"/>
              <a:buNone/>
            </a:pPr>
            <a:r>
              <a:rPr lang="en-US" sz="1700" b="1">
                <a:solidFill>
                  <a:srgbClr val="0E7C8A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333</a:t>
            </a: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 건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8"/>
          <p:cNvSpPr/>
          <p:nvPr/>
        </p:nvSpPr>
        <p:spPr>
          <a:xfrm>
            <a:off x="9709554" y="2286000"/>
            <a:ext cx="2048256" cy="2880360"/>
          </a:xfrm>
          <a:prstGeom prst="roundRect">
            <a:avLst>
              <a:gd name="adj" fmla="val 535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8"/>
          <p:cNvSpPr/>
          <p:nvPr/>
        </p:nvSpPr>
        <p:spPr>
          <a:xfrm>
            <a:off x="10349634" y="2468880"/>
            <a:ext cx="768096" cy="768096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8"/>
          <p:cNvSpPr/>
          <p:nvPr/>
        </p:nvSpPr>
        <p:spPr>
          <a:xfrm>
            <a:off x="10349634" y="2468880"/>
            <a:ext cx="768096" cy="768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Bookman Old Style"/>
              <a:buNone/>
            </a:pPr>
            <a:r>
              <a:rPr lang="en-US" sz="2600" b="1">
                <a:solidFill>
                  <a:srgbClr val="FFFFFF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세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8"/>
          <p:cNvSpPr/>
          <p:nvPr/>
        </p:nvSpPr>
        <p:spPr>
          <a:xfrm>
            <a:off x="9709554" y="3310128"/>
            <a:ext cx="204825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홍세민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8"/>
          <p:cNvSpPr/>
          <p:nvPr/>
        </p:nvSpPr>
        <p:spPr>
          <a:xfrm>
            <a:off x="9709554" y="3639312"/>
            <a:ext cx="2048256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발표 · 기록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8"/>
          <p:cNvSpPr/>
          <p:nvPr/>
        </p:nvSpPr>
        <p:spPr>
          <a:xfrm>
            <a:off x="9910722" y="3950208"/>
            <a:ext cx="1645920" cy="274320"/>
          </a:xfrm>
          <a:prstGeom prst="roundRect">
            <a:avLst>
              <a:gd name="adj" fmla="val 50000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8"/>
          <p:cNvSpPr/>
          <p:nvPr/>
        </p:nvSpPr>
        <p:spPr>
          <a:xfrm>
            <a:off x="9910722" y="3950208"/>
            <a:ext cx="16459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위치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8"/>
          <p:cNvSpPr/>
          <p:nvPr/>
        </p:nvSpPr>
        <p:spPr>
          <a:xfrm>
            <a:off x="9874146" y="4370832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작성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8"/>
          <p:cNvSpPr/>
          <p:nvPr/>
        </p:nvSpPr>
        <p:spPr>
          <a:xfrm>
            <a:off x="10331346" y="4425696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8"/>
          <p:cNvSpPr/>
          <p:nvPr/>
        </p:nvSpPr>
        <p:spPr>
          <a:xfrm>
            <a:off x="10331346" y="4425696"/>
            <a:ext cx="704088" cy="155448"/>
          </a:xfrm>
          <a:prstGeom prst="roundRect">
            <a:avLst>
              <a:gd name="adj" fmla="val 47059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8"/>
          <p:cNvSpPr/>
          <p:nvPr/>
        </p:nvSpPr>
        <p:spPr>
          <a:xfrm>
            <a:off x="11355474" y="4590287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167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8"/>
          <p:cNvSpPr/>
          <p:nvPr/>
        </p:nvSpPr>
        <p:spPr>
          <a:xfrm>
            <a:off x="9874146" y="4754880"/>
            <a:ext cx="457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검수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8"/>
          <p:cNvSpPr/>
          <p:nvPr/>
        </p:nvSpPr>
        <p:spPr>
          <a:xfrm>
            <a:off x="10331346" y="4809744"/>
            <a:ext cx="1408176" cy="155448"/>
          </a:xfrm>
          <a:prstGeom prst="roundRect">
            <a:avLst>
              <a:gd name="adj" fmla="val 47059"/>
            </a:avLst>
          </a:prstGeom>
          <a:solidFill>
            <a:srgbClr val="E7EE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8"/>
          <p:cNvSpPr/>
          <p:nvPr/>
        </p:nvSpPr>
        <p:spPr>
          <a:xfrm>
            <a:off x="11757810" y="4754880"/>
            <a:ext cx="3840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AEBFC4"/>
              </a:buClr>
              <a:buSzPts val="900"/>
              <a:buFont typeface="Calibri"/>
              <a:buNone/>
            </a:pPr>
            <a:r>
              <a:rPr lang="en-US" sz="900" b="1">
                <a:solidFill>
                  <a:srgbClr val="AEBFC4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8"/>
          <p:cNvSpPr/>
          <p:nvPr/>
        </p:nvSpPr>
        <p:spPr>
          <a:xfrm>
            <a:off x="9910722" y="5193792"/>
            <a:ext cx="1645920" cy="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8"/>
          <p:cNvSpPr/>
          <p:nvPr/>
        </p:nvSpPr>
        <p:spPr>
          <a:xfrm>
            <a:off x="9709554" y="5138928"/>
            <a:ext cx="2048256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700"/>
              <a:buFont typeface="Bookman Old Style"/>
              <a:buNone/>
            </a:pPr>
            <a:r>
              <a:rPr lang="en-US" sz="1700" b="1">
                <a:solidFill>
                  <a:srgbClr val="FF6B5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167</a:t>
            </a:r>
            <a:r>
              <a:rPr lang="en-US" sz="9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 건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8"/>
          <p:cNvSpPr/>
          <p:nvPr/>
        </p:nvSpPr>
        <p:spPr>
          <a:xfrm>
            <a:off x="822960" y="5623560"/>
            <a:ext cx="182880" cy="182880"/>
          </a:xfrm>
          <a:prstGeom prst="ellipse">
            <a:avLst/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8"/>
          <p:cNvSpPr/>
          <p:nvPr/>
        </p:nvSpPr>
        <p:spPr>
          <a:xfrm>
            <a:off x="1069848" y="5559552"/>
            <a:ext cx="8229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작성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8"/>
          <p:cNvSpPr/>
          <p:nvPr/>
        </p:nvSpPr>
        <p:spPr>
          <a:xfrm>
            <a:off x="2011680" y="5623560"/>
            <a:ext cx="182880" cy="182880"/>
          </a:xfrm>
          <a:prstGeom prst="ellipse">
            <a:avLst/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8"/>
          <p:cNvSpPr/>
          <p:nvPr/>
        </p:nvSpPr>
        <p:spPr>
          <a:xfrm>
            <a:off x="2258568" y="5559552"/>
            <a:ext cx="8229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검수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8"/>
          <p:cNvSpPr/>
          <p:nvPr/>
        </p:nvSpPr>
        <p:spPr>
          <a:xfrm>
            <a:off x="3108960" y="5480781"/>
            <a:ext cx="27432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000"/>
              <a:buFont typeface="Calibri"/>
              <a:buNone/>
            </a:pPr>
            <a:r>
              <a:rPr lang="en-US" sz="100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· 막대 기준 최대 334건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8"/>
          <p:cNvSpPr/>
          <p:nvPr/>
        </p:nvSpPr>
        <p:spPr>
          <a:xfrm>
            <a:off x="822960" y="5943600"/>
            <a:ext cx="3383280" cy="713232"/>
          </a:xfrm>
          <a:prstGeom prst="roundRect">
            <a:avLst>
              <a:gd name="adj" fmla="val 1538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8"/>
          <p:cNvSpPr/>
          <p:nvPr/>
        </p:nvSpPr>
        <p:spPr>
          <a:xfrm>
            <a:off x="822960" y="5943600"/>
            <a:ext cx="91440" cy="713232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8"/>
          <p:cNvSpPr/>
          <p:nvPr/>
        </p:nvSpPr>
        <p:spPr>
          <a:xfrm>
            <a:off x="1024128" y="5989320"/>
            <a:ext cx="31089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총 작업량은 균등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8"/>
          <p:cNvSpPr/>
          <p:nvPr/>
        </p:nvSpPr>
        <p:spPr>
          <a:xfrm>
            <a:off x="1024128" y="6272784"/>
            <a:ext cx="3127248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00"/>
              <a:buFont typeface="Calibri"/>
              <a:buNone/>
            </a:pPr>
            <a:r>
              <a:rPr lang="en-US" sz="10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이하은 501 · 우국동 500 · 이동현 499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8"/>
          <p:cNvSpPr/>
          <p:nvPr/>
        </p:nvSpPr>
        <p:spPr>
          <a:xfrm>
            <a:off x="4434840" y="5943600"/>
            <a:ext cx="3383280" cy="713232"/>
          </a:xfrm>
          <a:prstGeom prst="roundRect">
            <a:avLst>
              <a:gd name="adj" fmla="val 1538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8"/>
          <p:cNvSpPr/>
          <p:nvPr/>
        </p:nvSpPr>
        <p:spPr>
          <a:xfrm>
            <a:off x="4434840" y="5943600"/>
            <a:ext cx="91440" cy="713232"/>
          </a:xfrm>
          <a:prstGeom prst="roundRect">
            <a:avLst>
              <a:gd name="adj" fmla="val 50000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8"/>
          <p:cNvSpPr/>
          <p:nvPr/>
        </p:nvSpPr>
        <p:spPr>
          <a:xfrm>
            <a:off x="4636008" y="5989320"/>
            <a:ext cx="31089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교차 검수 원칙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8"/>
          <p:cNvSpPr/>
          <p:nvPr/>
        </p:nvSpPr>
        <p:spPr>
          <a:xfrm>
            <a:off x="4636008" y="6272784"/>
            <a:ext cx="3127248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00"/>
              <a:buFont typeface="Calibri"/>
              <a:buNone/>
            </a:pPr>
            <a:r>
              <a:rPr lang="en-US" sz="10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작성자 ≠ 검수자 · 6개 조합으로 서로 확인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8"/>
          <p:cNvSpPr/>
          <p:nvPr/>
        </p:nvSpPr>
        <p:spPr>
          <a:xfrm>
            <a:off x="8046720" y="5943600"/>
            <a:ext cx="3383280" cy="713232"/>
          </a:xfrm>
          <a:prstGeom prst="roundRect">
            <a:avLst>
              <a:gd name="adj" fmla="val 15385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8"/>
          <p:cNvSpPr/>
          <p:nvPr/>
        </p:nvSpPr>
        <p:spPr>
          <a:xfrm>
            <a:off x="8046720" y="5943600"/>
            <a:ext cx="91440" cy="713232"/>
          </a:xfrm>
          <a:prstGeom prst="roundRect">
            <a:avLst>
              <a:gd name="adj" fmla="val 50000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8"/>
          <p:cNvSpPr/>
          <p:nvPr/>
        </p:nvSpPr>
        <p:spPr>
          <a:xfrm>
            <a:off x="8247888" y="5989320"/>
            <a:ext cx="31089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250"/>
              <a:buFont typeface="Calibri"/>
              <a:buNone/>
            </a:pPr>
            <a:r>
              <a:rPr lang="en-US" sz="12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역할 분담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8"/>
          <p:cNvSpPr/>
          <p:nvPr/>
        </p:nvSpPr>
        <p:spPr>
          <a:xfrm>
            <a:off x="8247888" y="6272784"/>
            <a:ext cx="3127248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000"/>
              <a:buFont typeface="Calibri"/>
              <a:buNone/>
            </a:pPr>
            <a:r>
              <a:rPr lang="en-US" sz="10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정해진 역할에 따라 작업을 분담하여 균등하게 진행함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9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08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품질 점검 결과 · QUALITY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9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0점에서 100점까지, 향상된 품질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9"/>
          <p:cNvSpPr/>
          <p:nvPr/>
        </p:nvSpPr>
        <p:spPr>
          <a:xfrm>
            <a:off x="822960" y="2148840"/>
            <a:ext cx="3108960" cy="1600200"/>
          </a:xfrm>
          <a:prstGeom prst="roundRect">
            <a:avLst>
              <a:gd name="adj" fmla="val 6857"/>
            </a:avLst>
          </a:prstGeom>
          <a:solidFill>
            <a:srgbClr val="FFEDEA"/>
          </a:solidFill>
          <a:ln w="12700" cap="flat" cmpd="sng">
            <a:solidFill>
              <a:srgbClr val="F7C9C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9"/>
          <p:cNvSpPr/>
          <p:nvPr/>
        </p:nvSpPr>
        <p:spPr>
          <a:xfrm>
            <a:off x="1051560" y="2286000"/>
            <a:ext cx="27432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첫 자동 검사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9"/>
          <p:cNvSpPr/>
          <p:nvPr/>
        </p:nvSpPr>
        <p:spPr>
          <a:xfrm>
            <a:off x="1051560" y="2578608"/>
            <a:ext cx="27432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3400"/>
              <a:buFont typeface="Bookman Old Style"/>
              <a:buNone/>
            </a:pPr>
            <a:r>
              <a:rPr lang="en-US" sz="3400" b="1">
                <a:solidFill>
                  <a:srgbClr val="FF6B5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0점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9"/>
          <p:cNvSpPr/>
          <p:nvPr/>
        </p:nvSpPr>
        <p:spPr>
          <a:xfrm>
            <a:off x="1051560" y="3246120"/>
            <a:ext cx="2743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오류 1,168 · 주의 1,838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9"/>
          <p:cNvSpPr/>
          <p:nvPr/>
        </p:nvSpPr>
        <p:spPr>
          <a:xfrm>
            <a:off x="4114800" y="2697480"/>
            <a:ext cx="548640" cy="548640"/>
          </a:xfrm>
          <a:prstGeom prst="ellipse">
            <a:avLst/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2" name="Google Shape;532;p9" descr="ic_arrowRight_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1960" y="2834640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9"/>
          <p:cNvSpPr/>
          <p:nvPr/>
        </p:nvSpPr>
        <p:spPr>
          <a:xfrm>
            <a:off x="4846320" y="2148840"/>
            <a:ext cx="3108960" cy="1600200"/>
          </a:xfrm>
          <a:prstGeom prst="roundRect">
            <a:avLst>
              <a:gd name="adj" fmla="val 6857"/>
            </a:avLst>
          </a:prstGeom>
          <a:solidFill>
            <a:srgbClr val="E6F3F5"/>
          </a:solidFill>
          <a:ln w="12700" cap="flat" cmpd="sng">
            <a:solidFill>
              <a:srgbClr val="BFDDE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9"/>
          <p:cNvSpPr/>
          <p:nvPr/>
        </p:nvSpPr>
        <p:spPr>
          <a:xfrm>
            <a:off x="5074920" y="2286000"/>
            <a:ext cx="27432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최종 검사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9"/>
          <p:cNvSpPr/>
          <p:nvPr/>
        </p:nvSpPr>
        <p:spPr>
          <a:xfrm>
            <a:off x="5074920" y="2578608"/>
            <a:ext cx="27432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3400"/>
              <a:buFont typeface="Bookman Old Style"/>
              <a:buNone/>
            </a:pPr>
            <a:r>
              <a:rPr lang="en-US" sz="3400" b="1">
                <a:solidFill>
                  <a:srgbClr val="0E7C8A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100점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9"/>
          <p:cNvSpPr/>
          <p:nvPr/>
        </p:nvSpPr>
        <p:spPr>
          <a:xfrm>
            <a:off x="5074920" y="3246120"/>
            <a:ext cx="2743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오류 0 · 주의 0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9"/>
          <p:cNvSpPr/>
          <p:nvPr/>
        </p:nvSpPr>
        <p:spPr>
          <a:xfrm>
            <a:off x="8183880" y="2148840"/>
            <a:ext cx="3154680" cy="1600200"/>
          </a:xfrm>
          <a:prstGeom prst="roundRect">
            <a:avLst>
              <a:gd name="adj" fmla="val 6857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9"/>
          <p:cNvSpPr/>
          <p:nvPr/>
        </p:nvSpPr>
        <p:spPr>
          <a:xfrm>
            <a:off x="8412480" y="2377440"/>
            <a:ext cx="658368" cy="658368"/>
          </a:xfrm>
          <a:prstGeom prst="ellipse">
            <a:avLst/>
          </a:prstGeom>
          <a:solidFill>
            <a:srgbClr val="2E8B57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9" name="Google Shape;539;p9" descr="ic_check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77072" y="2542032"/>
            <a:ext cx="329184" cy="329184"/>
          </a:xfrm>
          <a:prstGeom prst="rect">
            <a:avLst/>
          </a:prstGeom>
          <a:noFill/>
          <a:ln>
            <a:noFill/>
          </a:ln>
        </p:spPr>
      </p:pic>
      <p:sp>
        <p:nvSpPr>
          <p:cNvPr id="540" name="Google Shape;540;p9"/>
          <p:cNvSpPr/>
          <p:nvPr/>
        </p:nvSpPr>
        <p:spPr>
          <a:xfrm>
            <a:off x="9281160" y="2395728"/>
            <a:ext cx="1920240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제출 가능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9"/>
          <p:cNvSpPr/>
          <p:nvPr/>
        </p:nvSpPr>
        <p:spPr>
          <a:xfrm>
            <a:off x="8412480" y="3063240"/>
            <a:ext cx="2743200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CFE6EA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최종 준비 1,000건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CFE6EA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품질 게이트 미통과 0건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9"/>
          <p:cNvSpPr/>
          <p:nvPr/>
        </p:nvSpPr>
        <p:spPr>
          <a:xfrm>
            <a:off x="822960" y="3931920"/>
            <a:ext cx="7315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500"/>
              <a:buFont typeface="Calibri"/>
              <a:buNone/>
            </a:pPr>
            <a:r>
              <a:rPr lang="en-US" sz="15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검사에서 발견하고 고친 것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9"/>
          <p:cNvSpPr/>
          <p:nvPr/>
        </p:nvSpPr>
        <p:spPr>
          <a:xfrm>
            <a:off x="822960" y="4370832"/>
            <a:ext cx="10515600" cy="457200"/>
          </a:xfrm>
          <a:prstGeom prst="roundRect">
            <a:avLst>
              <a:gd name="adj" fmla="val 24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9"/>
          <p:cNvSpPr/>
          <p:nvPr/>
        </p:nvSpPr>
        <p:spPr>
          <a:xfrm>
            <a:off x="822960" y="4370832"/>
            <a:ext cx="91440" cy="457200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9"/>
          <p:cNvSpPr/>
          <p:nvPr/>
        </p:nvSpPr>
        <p:spPr>
          <a:xfrm>
            <a:off x="1051560" y="4370832"/>
            <a:ext cx="338328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확인 유도 문구 누락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9"/>
          <p:cNvSpPr/>
          <p:nvPr/>
        </p:nvSpPr>
        <p:spPr>
          <a:xfrm>
            <a:off x="4480560" y="4370832"/>
            <a:ext cx="667512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333건 보강 → 1,000건 100% 포함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9"/>
          <p:cNvSpPr/>
          <p:nvPr/>
        </p:nvSpPr>
        <p:spPr>
          <a:xfrm>
            <a:off x="822960" y="4901184"/>
            <a:ext cx="10515600" cy="457200"/>
          </a:xfrm>
          <a:prstGeom prst="roundRect">
            <a:avLst>
              <a:gd name="adj" fmla="val 24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9"/>
          <p:cNvSpPr/>
          <p:nvPr/>
        </p:nvSpPr>
        <p:spPr>
          <a:xfrm>
            <a:off x="822960" y="4901184"/>
            <a:ext cx="91440" cy="457200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9"/>
          <p:cNvSpPr/>
          <p:nvPr/>
        </p:nvSpPr>
        <p:spPr>
          <a:xfrm>
            <a:off x="1051560" y="4901184"/>
            <a:ext cx="338328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출처 URL 없음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9"/>
          <p:cNvSpPr/>
          <p:nvPr/>
        </p:nvSpPr>
        <p:spPr>
          <a:xfrm>
            <a:off x="4480560" y="4901184"/>
            <a:ext cx="667512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161건 → 0건 (출처명 내 URL 이관·정리)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9"/>
          <p:cNvSpPr/>
          <p:nvPr/>
        </p:nvSpPr>
        <p:spPr>
          <a:xfrm>
            <a:off x="822960" y="5431536"/>
            <a:ext cx="10515600" cy="457200"/>
          </a:xfrm>
          <a:prstGeom prst="roundRect">
            <a:avLst>
              <a:gd name="adj" fmla="val 24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9"/>
          <p:cNvSpPr/>
          <p:nvPr/>
        </p:nvSpPr>
        <p:spPr>
          <a:xfrm>
            <a:off x="822960" y="5431536"/>
            <a:ext cx="91440" cy="457200"/>
          </a:xfrm>
          <a:prstGeom prst="roundRect">
            <a:avLst>
              <a:gd name="adj" fmla="val 50000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9"/>
          <p:cNvSpPr/>
          <p:nvPr/>
        </p:nvSpPr>
        <p:spPr>
          <a:xfrm>
            <a:off x="1051560" y="5431536"/>
            <a:ext cx="338328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권리 확인 대기(언론 인용)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9"/>
          <p:cNvSpPr/>
          <p:nvPr/>
        </p:nvSpPr>
        <p:spPr>
          <a:xfrm>
            <a:off x="4480560" y="5431536"/>
            <a:ext cx="667512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98건 중 22건 원문 대조 → 0건 해소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9"/>
          <p:cNvSpPr/>
          <p:nvPr/>
        </p:nvSpPr>
        <p:spPr>
          <a:xfrm>
            <a:off x="822960" y="5961888"/>
            <a:ext cx="10515600" cy="457200"/>
          </a:xfrm>
          <a:prstGeom prst="roundRect">
            <a:avLst>
              <a:gd name="adj" fmla="val 24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9"/>
          <p:cNvSpPr/>
          <p:nvPr/>
        </p:nvSpPr>
        <p:spPr>
          <a:xfrm>
            <a:off x="822960" y="5961888"/>
            <a:ext cx="91440" cy="457200"/>
          </a:xfrm>
          <a:prstGeom prst="roundRect">
            <a:avLst>
              <a:gd name="adj" fmla="val 50000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9"/>
          <p:cNvSpPr/>
          <p:nvPr/>
        </p:nvSpPr>
        <p:spPr>
          <a:xfrm>
            <a:off x="1051560" y="5961888"/>
            <a:ext cx="338328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답변 반복 240건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9"/>
          <p:cNvSpPr/>
          <p:nvPr/>
        </p:nvSpPr>
        <p:spPr>
          <a:xfrm>
            <a:off x="4480560" y="5961888"/>
            <a:ext cx="667512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유사 질문 대응을 위한 의도된 중복으로 판정(주의 아님)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0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09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대표 데이터 · EXAMPLES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10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발표에서 보여 줄 데이터 ID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10"/>
          <p:cNvSpPr/>
          <p:nvPr/>
        </p:nvSpPr>
        <p:spPr>
          <a:xfrm>
            <a:off x="822960" y="1664208"/>
            <a:ext cx="105156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6개 라벨에서 각 1건 — 화면에서 ID로 바로 찾아 보여줄 수 있습니다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10"/>
          <p:cNvSpPr/>
          <p:nvPr/>
        </p:nvSpPr>
        <p:spPr>
          <a:xfrm>
            <a:off x="822960" y="2212848"/>
            <a:ext cx="1051560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10"/>
          <p:cNvSpPr/>
          <p:nvPr/>
        </p:nvSpPr>
        <p:spPr>
          <a:xfrm>
            <a:off x="987552" y="2212848"/>
            <a:ext cx="1600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kcf_sch_001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" name="Google Shape;569;p10"/>
          <p:cNvSpPr/>
          <p:nvPr/>
        </p:nvSpPr>
        <p:spPr>
          <a:xfrm>
            <a:off x="2606040" y="2386584"/>
            <a:ext cx="1371600" cy="310896"/>
          </a:xfrm>
          <a:prstGeom prst="roundRect">
            <a:avLst>
              <a:gd name="adj" fmla="val 50000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10"/>
          <p:cNvSpPr/>
          <p:nvPr/>
        </p:nvSpPr>
        <p:spPr>
          <a:xfrm>
            <a:off x="2606040" y="2386584"/>
            <a:ext cx="137160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일정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" name="Google Shape;571;p10"/>
          <p:cNvSpPr/>
          <p:nvPr/>
        </p:nvSpPr>
        <p:spPr>
          <a:xfrm>
            <a:off x="4114800" y="2267712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Q </a:t>
            </a:r>
            <a:r>
              <a:rPr lang="en-US" sz="12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2026년 부산국제무용제는 언제 열리나요?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10"/>
          <p:cNvSpPr/>
          <p:nvPr/>
        </p:nvSpPr>
        <p:spPr>
          <a:xfrm>
            <a:off x="4114800" y="2551176"/>
            <a:ext cx="5715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6월 2일~7일, 영화의전당·해운대 특설무대. 일정 변경 가능 → 공식 홈페이지 확인 안내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10"/>
          <p:cNvSpPr/>
          <p:nvPr/>
        </p:nvSpPr>
        <p:spPr>
          <a:xfrm>
            <a:off x="9921240" y="2212848"/>
            <a:ext cx="128016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이하은 / 우국동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10"/>
          <p:cNvSpPr/>
          <p:nvPr/>
        </p:nvSpPr>
        <p:spPr>
          <a:xfrm>
            <a:off x="838200" y="2935224"/>
            <a:ext cx="1051560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10"/>
          <p:cNvSpPr/>
          <p:nvPr/>
        </p:nvSpPr>
        <p:spPr>
          <a:xfrm>
            <a:off x="987552" y="2935224"/>
            <a:ext cx="1600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kcf_loc_668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10"/>
          <p:cNvSpPr/>
          <p:nvPr/>
        </p:nvSpPr>
        <p:spPr>
          <a:xfrm>
            <a:off x="2606040" y="3108960"/>
            <a:ext cx="1371600" cy="310896"/>
          </a:xfrm>
          <a:prstGeom prst="roundRect">
            <a:avLst>
              <a:gd name="adj" fmla="val 50000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10"/>
          <p:cNvSpPr/>
          <p:nvPr/>
        </p:nvSpPr>
        <p:spPr>
          <a:xfrm>
            <a:off x="2606040" y="3108960"/>
            <a:ext cx="137160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위치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10"/>
          <p:cNvSpPr/>
          <p:nvPr/>
        </p:nvSpPr>
        <p:spPr>
          <a:xfrm>
            <a:off x="4114800" y="2990088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Q </a:t>
            </a:r>
            <a:r>
              <a:rPr lang="en-US" sz="12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부산원아시아페스티벌 어디서 열려요?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10"/>
          <p:cNvSpPr/>
          <p:nvPr/>
        </p:nvSpPr>
        <p:spPr>
          <a:xfrm>
            <a:off x="4114800" y="3273552"/>
            <a:ext cx="5715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BIG 콘서트 아시아드주경기장, 파크 콘서트 화명생태공원. 프로그램별 장소 상이 안내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10"/>
          <p:cNvSpPr/>
          <p:nvPr/>
        </p:nvSpPr>
        <p:spPr>
          <a:xfrm>
            <a:off x="9921240" y="2935224"/>
            <a:ext cx="128016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홍세민 / 이하은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10"/>
          <p:cNvSpPr/>
          <p:nvPr/>
        </p:nvSpPr>
        <p:spPr>
          <a:xfrm>
            <a:off x="822960" y="3657600"/>
            <a:ext cx="1051560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10"/>
          <p:cNvSpPr/>
          <p:nvPr/>
        </p:nvSpPr>
        <p:spPr>
          <a:xfrm>
            <a:off x="987552" y="3657600"/>
            <a:ext cx="1600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kcf_trf_501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10"/>
          <p:cNvSpPr/>
          <p:nvPr/>
        </p:nvSpPr>
        <p:spPr>
          <a:xfrm>
            <a:off x="2606040" y="3831336"/>
            <a:ext cx="1371600" cy="310896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10"/>
          <p:cNvSpPr/>
          <p:nvPr/>
        </p:nvSpPr>
        <p:spPr>
          <a:xfrm>
            <a:off x="2606040" y="3831336"/>
            <a:ext cx="137160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교통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10"/>
          <p:cNvSpPr/>
          <p:nvPr/>
        </p:nvSpPr>
        <p:spPr>
          <a:xfrm>
            <a:off x="4114800" y="3712464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Q </a:t>
            </a:r>
            <a:r>
              <a:rPr lang="en-US" sz="12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부산모빌리티쇼에 가려면 지하철 몇 호선?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10"/>
          <p:cNvSpPr/>
          <p:nvPr/>
        </p:nvSpPr>
        <p:spPr>
          <a:xfrm>
            <a:off x="4114800" y="3995928"/>
            <a:ext cx="5715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벡스코 일원, 2호선 벡스코역·센텀시티역. 당일 상황 변동 → 실시간 확인 유도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10"/>
          <p:cNvSpPr/>
          <p:nvPr/>
        </p:nvSpPr>
        <p:spPr>
          <a:xfrm>
            <a:off x="9921240" y="3657600"/>
            <a:ext cx="128016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우국동 / 이하은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10"/>
          <p:cNvSpPr/>
          <p:nvPr/>
        </p:nvSpPr>
        <p:spPr>
          <a:xfrm>
            <a:off x="822960" y="4379976"/>
            <a:ext cx="1051560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10"/>
          <p:cNvSpPr/>
          <p:nvPr/>
        </p:nvSpPr>
        <p:spPr>
          <a:xfrm>
            <a:off x="987552" y="4379976"/>
            <a:ext cx="1600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kcf_inf_335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10"/>
          <p:cNvSpPr/>
          <p:nvPr/>
        </p:nvSpPr>
        <p:spPr>
          <a:xfrm>
            <a:off x="2606040" y="4553712"/>
            <a:ext cx="1371600" cy="310896"/>
          </a:xfrm>
          <a:prstGeom prst="roundRect">
            <a:avLst>
              <a:gd name="adj" fmla="val 50000"/>
            </a:avLst>
          </a:prstGeom>
          <a:solidFill>
            <a:srgbClr val="0E7C8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10"/>
          <p:cNvSpPr/>
          <p:nvPr/>
        </p:nvSpPr>
        <p:spPr>
          <a:xfrm>
            <a:off x="2606040" y="4553712"/>
            <a:ext cx="137160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주변 인프라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10"/>
          <p:cNvSpPr/>
          <p:nvPr/>
        </p:nvSpPr>
        <p:spPr>
          <a:xfrm>
            <a:off x="4114800" y="4434840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Q </a:t>
            </a:r>
            <a:r>
              <a:rPr lang="en-US" sz="12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북항 친수공원 주변에 편의점이 있나요?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10"/>
          <p:cNvSpPr/>
          <p:nvPr/>
        </p:nvSpPr>
        <p:spPr>
          <a:xfrm>
            <a:off x="4114800" y="4718304"/>
            <a:ext cx="5715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부산역·초량·중앙동 도보권 분포. 점포 변동 → 지도앱 현재 위치 검색 권장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10"/>
          <p:cNvSpPr/>
          <p:nvPr/>
        </p:nvSpPr>
        <p:spPr>
          <a:xfrm>
            <a:off x="9921240" y="4379976"/>
            <a:ext cx="128016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정아린 / 이동현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10"/>
          <p:cNvSpPr/>
          <p:nvPr/>
        </p:nvSpPr>
        <p:spPr>
          <a:xfrm>
            <a:off x="822960" y="5102352"/>
            <a:ext cx="1051560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10"/>
          <p:cNvSpPr/>
          <p:nvPr/>
        </p:nvSpPr>
        <p:spPr>
          <a:xfrm>
            <a:off x="987552" y="5102352"/>
            <a:ext cx="1600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kcf_food_835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10"/>
          <p:cNvSpPr/>
          <p:nvPr/>
        </p:nvSpPr>
        <p:spPr>
          <a:xfrm>
            <a:off x="2606040" y="5276088"/>
            <a:ext cx="1371600" cy="310896"/>
          </a:xfrm>
          <a:prstGeom prst="roundRect">
            <a:avLst>
              <a:gd name="adj" fmla="val 50000"/>
            </a:avLst>
          </a:prstGeom>
          <a:solidFill>
            <a:srgbClr val="FF6B5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10"/>
          <p:cNvSpPr/>
          <p:nvPr/>
        </p:nvSpPr>
        <p:spPr>
          <a:xfrm>
            <a:off x="2606040" y="5276088"/>
            <a:ext cx="137160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먹거리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10"/>
          <p:cNvSpPr/>
          <p:nvPr/>
        </p:nvSpPr>
        <p:spPr>
          <a:xfrm>
            <a:off x="4114800" y="5157216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Q </a:t>
            </a:r>
            <a:r>
              <a:rPr lang="en-US" sz="12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바다축제 푸드트럭에서 어떤 음식을 팔아요?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10"/>
          <p:cNvSpPr/>
          <p:nvPr/>
        </p:nvSpPr>
        <p:spPr>
          <a:xfrm>
            <a:off x="4114800" y="5440680"/>
            <a:ext cx="5715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부스 운영되나 업체·메뉴 매년 변동·미공개 → 공식 공지·현장 안내 확인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10"/>
          <p:cNvSpPr/>
          <p:nvPr/>
        </p:nvSpPr>
        <p:spPr>
          <a:xfrm>
            <a:off x="9921240" y="5102352"/>
            <a:ext cx="128016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이동현 / 우국동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10"/>
          <p:cNvSpPr/>
          <p:nvPr/>
        </p:nvSpPr>
        <p:spPr>
          <a:xfrm>
            <a:off x="822960" y="5824728"/>
            <a:ext cx="10515600" cy="658368"/>
          </a:xfrm>
          <a:prstGeom prst="roundRect">
            <a:avLst>
              <a:gd name="adj" fmla="val 16667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10"/>
          <p:cNvSpPr/>
          <p:nvPr/>
        </p:nvSpPr>
        <p:spPr>
          <a:xfrm>
            <a:off x="987552" y="5824728"/>
            <a:ext cx="1600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kcf_event_168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10"/>
          <p:cNvSpPr/>
          <p:nvPr/>
        </p:nvSpPr>
        <p:spPr>
          <a:xfrm>
            <a:off x="2606040" y="5998464"/>
            <a:ext cx="1371600" cy="310896"/>
          </a:xfrm>
          <a:prstGeom prst="roundRect">
            <a:avLst>
              <a:gd name="adj" fmla="val 50000"/>
            </a:avLst>
          </a:prstGeom>
          <a:solidFill>
            <a:srgbClr val="F4A64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10"/>
          <p:cNvSpPr/>
          <p:nvPr/>
        </p:nvSpPr>
        <p:spPr>
          <a:xfrm>
            <a:off x="2606040" y="5998464"/>
            <a:ext cx="137160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이벤트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10"/>
          <p:cNvSpPr/>
          <p:nvPr/>
        </p:nvSpPr>
        <p:spPr>
          <a:xfrm>
            <a:off x="4114800" y="5879592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Q </a:t>
            </a:r>
            <a:r>
              <a:rPr lang="en-US" sz="12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개막 콘서트가 몇 시부터 시작하나요?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10"/>
          <p:cNvSpPr/>
          <p:nvPr/>
        </p:nvSpPr>
        <p:spPr>
          <a:xfrm>
            <a:off x="4114800" y="6163056"/>
            <a:ext cx="5715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0E7C8A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105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BOF Big 콘서트 6/27~28 13~21시 아시아드주경기장 · 파크콘서트 6/20 18시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10"/>
          <p:cNvSpPr/>
          <p:nvPr/>
        </p:nvSpPr>
        <p:spPr>
          <a:xfrm>
            <a:off x="9921240" y="5824728"/>
            <a:ext cx="128016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이동현 / 정아린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10"/>
          <p:cNvSpPr/>
          <p:nvPr/>
        </p:nvSpPr>
        <p:spPr>
          <a:xfrm>
            <a:off x="822960" y="6492240"/>
            <a:ext cx="10515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100"/>
              <a:buFont typeface="Calibri"/>
              <a:buNone/>
            </a:pPr>
            <a:r>
              <a:rPr lang="en-US" sz="1100" i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모든 답변은 공개 자료를 그대로 옮기지 않고 재서술 · 출처명과 확인일(2026-07-22)을 함께 기록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10"/>
          <p:cNvSpPr/>
          <p:nvPr/>
        </p:nvSpPr>
        <p:spPr>
          <a:xfrm>
            <a:off x="9829800" y="1828800"/>
            <a:ext cx="1581288" cy="31089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담당자/검수자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1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10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한계와 책임 · RESPONSIBILITY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11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우리가 밝히는 한계와 주의사항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8" name="Google Shape;618;p11"/>
          <p:cNvSpPr/>
          <p:nvPr/>
        </p:nvSpPr>
        <p:spPr>
          <a:xfrm>
            <a:off x="822960" y="2194560"/>
            <a:ext cx="5257800" cy="1463040"/>
          </a:xfrm>
          <a:prstGeom prst="roundRect">
            <a:avLst>
              <a:gd name="adj" fmla="val 7500"/>
            </a:avLst>
          </a:prstGeom>
          <a:solidFill>
            <a:srgbClr val="FFFFFF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11"/>
          <p:cNvSpPr/>
          <p:nvPr/>
        </p:nvSpPr>
        <p:spPr>
          <a:xfrm>
            <a:off x="822960" y="2194560"/>
            <a:ext cx="5257800" cy="1463040"/>
          </a:xfrm>
          <a:prstGeom prst="roundRect">
            <a:avLst>
              <a:gd name="adj" fmla="val 7500"/>
            </a:avLst>
          </a:prstGeom>
          <a:noFill/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11"/>
          <p:cNvSpPr/>
          <p:nvPr/>
        </p:nvSpPr>
        <p:spPr>
          <a:xfrm>
            <a:off x="1051560" y="2468880"/>
            <a:ext cx="777240" cy="77724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1" name="Google Shape;621;p11" descr="ic_refresh_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45870" y="2663190"/>
            <a:ext cx="388620" cy="388620"/>
          </a:xfrm>
          <a:prstGeom prst="rect">
            <a:avLst/>
          </a:prstGeom>
          <a:noFill/>
          <a:ln>
            <a:noFill/>
          </a:ln>
        </p:spPr>
      </p:pic>
      <p:sp>
        <p:nvSpPr>
          <p:cNvPr id="622" name="Google Shape;622;p11"/>
          <p:cNvSpPr/>
          <p:nvPr/>
        </p:nvSpPr>
        <p:spPr>
          <a:xfrm>
            <a:off x="1993392" y="2414016"/>
            <a:ext cx="384048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최신성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11"/>
          <p:cNvSpPr/>
          <p:nvPr/>
        </p:nvSpPr>
        <p:spPr>
          <a:xfrm>
            <a:off x="1993392" y="2816352"/>
            <a:ext cx="388620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30769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일정·장소·요금·메뉴·교통은 작성 시점 기준이며 정확성을 보장하지 않음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11"/>
          <p:cNvSpPr/>
          <p:nvPr/>
        </p:nvSpPr>
        <p:spPr>
          <a:xfrm>
            <a:off x="6355080" y="2194560"/>
            <a:ext cx="5257800" cy="1463040"/>
          </a:xfrm>
          <a:prstGeom prst="roundRect">
            <a:avLst>
              <a:gd name="adj" fmla="val 7500"/>
            </a:avLst>
          </a:prstGeom>
          <a:solidFill>
            <a:srgbClr val="FFFFFF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11"/>
          <p:cNvSpPr/>
          <p:nvPr/>
        </p:nvSpPr>
        <p:spPr>
          <a:xfrm>
            <a:off x="6355080" y="2194560"/>
            <a:ext cx="5257800" cy="1463040"/>
          </a:xfrm>
          <a:prstGeom prst="roundRect">
            <a:avLst>
              <a:gd name="adj" fmla="val 7500"/>
            </a:avLst>
          </a:prstGeom>
          <a:noFill/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11"/>
          <p:cNvSpPr/>
          <p:nvPr/>
        </p:nvSpPr>
        <p:spPr>
          <a:xfrm>
            <a:off x="6583680" y="2468880"/>
            <a:ext cx="777240" cy="77724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7" name="Google Shape;627;p11" descr="ic_globe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77990" y="2663190"/>
            <a:ext cx="388620" cy="388620"/>
          </a:xfrm>
          <a:prstGeom prst="rect">
            <a:avLst/>
          </a:prstGeom>
          <a:noFill/>
          <a:ln>
            <a:noFill/>
          </a:ln>
        </p:spPr>
      </p:pic>
      <p:sp>
        <p:nvSpPr>
          <p:cNvPr id="628" name="Google Shape;628;p11"/>
          <p:cNvSpPr/>
          <p:nvPr/>
        </p:nvSpPr>
        <p:spPr>
          <a:xfrm>
            <a:off x="7525512" y="2414016"/>
            <a:ext cx="384048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번역 뉘앙스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11"/>
          <p:cNvSpPr/>
          <p:nvPr/>
        </p:nvSpPr>
        <p:spPr>
          <a:xfrm>
            <a:off x="7525512" y="2816352"/>
            <a:ext cx="388620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30769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en-US 기준 구축 — 표현·고유명사는 언어별 검수자 추가 검증 필요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" name="Google Shape;630;p11"/>
          <p:cNvSpPr/>
          <p:nvPr/>
        </p:nvSpPr>
        <p:spPr>
          <a:xfrm>
            <a:off x="822960" y="3886200"/>
            <a:ext cx="5257800" cy="1463040"/>
          </a:xfrm>
          <a:prstGeom prst="roundRect">
            <a:avLst>
              <a:gd name="adj" fmla="val 7500"/>
            </a:avLst>
          </a:prstGeom>
          <a:solidFill>
            <a:srgbClr val="FFFFFF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11"/>
          <p:cNvSpPr/>
          <p:nvPr/>
        </p:nvSpPr>
        <p:spPr>
          <a:xfrm>
            <a:off x="822960" y="3886200"/>
            <a:ext cx="5257800" cy="1463040"/>
          </a:xfrm>
          <a:prstGeom prst="roundRect">
            <a:avLst>
              <a:gd name="adj" fmla="val 7500"/>
            </a:avLst>
          </a:prstGeom>
          <a:noFill/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" name="Google Shape;632;p11"/>
          <p:cNvSpPr/>
          <p:nvPr/>
        </p:nvSpPr>
        <p:spPr>
          <a:xfrm>
            <a:off x="1051560" y="4160520"/>
            <a:ext cx="777240" cy="777240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3" name="Google Shape;633;p11" descr="ic_pie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45870" y="4354830"/>
            <a:ext cx="388620" cy="388620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11"/>
          <p:cNvSpPr/>
          <p:nvPr/>
        </p:nvSpPr>
        <p:spPr>
          <a:xfrm>
            <a:off x="1993392" y="4105656"/>
            <a:ext cx="384048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분야별 불균형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11"/>
          <p:cNvSpPr/>
          <p:nvPr/>
        </p:nvSpPr>
        <p:spPr>
          <a:xfrm>
            <a:off x="1993392" y="4507992"/>
            <a:ext cx="388620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30769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라벨은 균등하나 축제·시설 유형별 편차가 남아 있어 보강 대상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" name="Google Shape;636;p11"/>
          <p:cNvSpPr/>
          <p:nvPr/>
        </p:nvSpPr>
        <p:spPr>
          <a:xfrm>
            <a:off x="6355080" y="3886200"/>
            <a:ext cx="5257800" cy="1463040"/>
          </a:xfrm>
          <a:prstGeom prst="roundRect">
            <a:avLst>
              <a:gd name="adj" fmla="val 7500"/>
            </a:avLst>
          </a:prstGeom>
          <a:solidFill>
            <a:srgbClr val="FFFFFF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11"/>
          <p:cNvSpPr/>
          <p:nvPr/>
        </p:nvSpPr>
        <p:spPr>
          <a:xfrm>
            <a:off x="6355080" y="3886200"/>
            <a:ext cx="5257800" cy="1463040"/>
          </a:xfrm>
          <a:prstGeom prst="roundRect">
            <a:avLst>
              <a:gd name="adj" fmla="val 7500"/>
            </a:avLst>
          </a:prstGeom>
          <a:noFill/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11"/>
          <p:cNvSpPr/>
          <p:nvPr/>
        </p:nvSpPr>
        <p:spPr>
          <a:xfrm>
            <a:off x="6583680" y="4160520"/>
            <a:ext cx="777240" cy="777240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9" name="Google Shape;639;p11" descr="ic_alert_whit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77990" y="4354830"/>
            <a:ext cx="388620" cy="388620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11"/>
          <p:cNvSpPr/>
          <p:nvPr/>
        </p:nvSpPr>
        <p:spPr>
          <a:xfrm>
            <a:off x="7525512" y="4105656"/>
            <a:ext cx="384048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문화 일반화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11"/>
          <p:cNvSpPr/>
          <p:nvPr/>
        </p:nvSpPr>
        <p:spPr>
          <a:xfrm>
            <a:off x="7525512" y="4507992"/>
            <a:ext cx="388620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30769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지역·상황·개인차를 단정하지 않도록 표현을 조정했으나 위험은 잔존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" name="Google Shape;642;p11"/>
          <p:cNvSpPr/>
          <p:nvPr/>
        </p:nvSpPr>
        <p:spPr>
          <a:xfrm>
            <a:off x="822960" y="5669280"/>
            <a:ext cx="10515600" cy="914400"/>
          </a:xfrm>
          <a:prstGeom prst="roundRect">
            <a:avLst>
              <a:gd name="adj" fmla="val 12000"/>
            </a:avLst>
          </a:prstGeom>
          <a:solidFill>
            <a:srgbClr val="07304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11"/>
          <p:cNvSpPr/>
          <p:nvPr/>
        </p:nvSpPr>
        <p:spPr>
          <a:xfrm>
            <a:off x="1051560" y="5852160"/>
            <a:ext cx="548640" cy="548640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4" name="Google Shape;644;p11" descr="ic_lock_whit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88720" y="5989320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645" name="Google Shape;645;p11"/>
          <p:cNvSpPr/>
          <p:nvPr/>
        </p:nvSpPr>
        <p:spPr>
          <a:xfrm>
            <a:off x="1783080" y="5760720"/>
            <a:ext cx="932688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FF9E90"/>
              </a:buClr>
              <a:buSzPts val="1150"/>
              <a:buFont typeface="Calibri"/>
              <a:buNone/>
            </a:pPr>
            <a:r>
              <a:rPr lang="en-US" sz="1150" b="1">
                <a:solidFill>
                  <a:srgbClr val="FF9E90"/>
                </a:solidFill>
                <a:latin typeface="Calibri"/>
                <a:ea typeface="Calibri"/>
                <a:cs typeface="Calibri"/>
                <a:sym typeface="Calibri"/>
              </a:rPr>
              <a:t>사용 제한 · 책임   </a:t>
            </a:r>
            <a:r>
              <a:rPr lang="en-US" sz="1150">
                <a:solidFill>
                  <a:srgbClr val="CFE6EA"/>
                </a:solidFill>
                <a:latin typeface="Calibri"/>
                <a:ea typeface="Calibri"/>
                <a:cs typeface="Calibri"/>
                <a:sym typeface="Calibri"/>
              </a:rPr>
              <a:t>개인정보 없음(&lt;NAME&gt;·&lt;PHONE&gt; 자리표시자) · 재배포 시 출처명·확인일 유지 · 방문·예약·비용·안전 결정은 공식 안내로 재확인 후 이용자 판단·책임 · 합성 데이터는 사람이 확인 전까지 최종 통과로 계산하지 않음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12"/>
          <p:cNvSpPr/>
          <p:nvPr/>
        </p:nvSpPr>
        <p:spPr>
          <a:xfrm>
            <a:off x="822960" y="502920"/>
            <a:ext cx="10515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rgbClr val="FF6B5B"/>
                </a:solidFill>
                <a:latin typeface="Calibri"/>
                <a:ea typeface="Calibri"/>
                <a:cs typeface="Calibri"/>
                <a:sym typeface="Calibri"/>
              </a:rPr>
              <a:t>11 </a:t>
            </a: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결론과 다음 단계 · NEXT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12"/>
          <p:cNvSpPr/>
          <p:nvPr/>
        </p:nvSpPr>
        <p:spPr>
          <a:xfrm>
            <a:off x="822960" y="86868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300"/>
              <a:buFont typeface="Bookman Old Style"/>
              <a:buNone/>
            </a:pPr>
            <a:r>
              <a:rPr lang="en-US" sz="33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여기까지의 성과, 그리고 다음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12"/>
          <p:cNvSpPr/>
          <p:nvPr/>
        </p:nvSpPr>
        <p:spPr>
          <a:xfrm>
            <a:off x="822960" y="2194560"/>
            <a:ext cx="2606040" cy="1371600"/>
          </a:xfrm>
          <a:prstGeom prst="roundRect">
            <a:avLst>
              <a:gd name="adj" fmla="val 8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" name="Google Shape;654;p12"/>
          <p:cNvSpPr/>
          <p:nvPr/>
        </p:nvSpPr>
        <p:spPr>
          <a:xfrm>
            <a:off x="822960" y="2331720"/>
            <a:ext cx="260604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6B5B"/>
              </a:buClr>
              <a:buSzPts val="3200"/>
              <a:buFont typeface="Bookman Old Style"/>
              <a:buNone/>
            </a:pPr>
            <a:r>
              <a:rPr lang="en-US" sz="3200" b="1">
                <a:solidFill>
                  <a:srgbClr val="FF6B5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1,000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" name="Google Shape;655;p12"/>
          <p:cNvSpPr/>
          <p:nvPr/>
        </p:nvSpPr>
        <p:spPr>
          <a:xfrm>
            <a:off x="822960" y="3017520"/>
            <a:ext cx="260604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구축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12"/>
          <p:cNvSpPr/>
          <p:nvPr/>
        </p:nvSpPr>
        <p:spPr>
          <a:xfrm>
            <a:off x="3611880" y="2194560"/>
            <a:ext cx="2606040" cy="1371600"/>
          </a:xfrm>
          <a:prstGeom prst="roundRect">
            <a:avLst>
              <a:gd name="adj" fmla="val 8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12"/>
          <p:cNvSpPr/>
          <p:nvPr/>
        </p:nvSpPr>
        <p:spPr>
          <a:xfrm>
            <a:off x="3611880" y="2331720"/>
            <a:ext cx="260604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E7C8A"/>
              </a:buClr>
              <a:buSzPts val="3200"/>
              <a:buFont typeface="Bookman Old Style"/>
              <a:buNone/>
            </a:pPr>
            <a:r>
              <a:rPr lang="en-US" sz="3200" b="1">
                <a:solidFill>
                  <a:srgbClr val="0E7C8A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1,000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12"/>
          <p:cNvSpPr/>
          <p:nvPr/>
        </p:nvSpPr>
        <p:spPr>
          <a:xfrm>
            <a:off x="3611880" y="3017520"/>
            <a:ext cx="260604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최종 준비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12"/>
          <p:cNvSpPr/>
          <p:nvPr/>
        </p:nvSpPr>
        <p:spPr>
          <a:xfrm>
            <a:off x="6400800" y="2194560"/>
            <a:ext cx="2606040" cy="1371600"/>
          </a:xfrm>
          <a:prstGeom prst="roundRect">
            <a:avLst>
              <a:gd name="adj" fmla="val 8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12"/>
          <p:cNvSpPr/>
          <p:nvPr/>
        </p:nvSpPr>
        <p:spPr>
          <a:xfrm>
            <a:off x="6400800" y="2331720"/>
            <a:ext cx="260604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4A64B"/>
              </a:buClr>
              <a:buSzPts val="3200"/>
              <a:buFont typeface="Bookman Old Style"/>
              <a:buNone/>
            </a:pPr>
            <a:r>
              <a:rPr lang="en-US" sz="3200" b="1">
                <a:solidFill>
                  <a:srgbClr val="F4A64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1회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12"/>
          <p:cNvSpPr/>
          <p:nvPr/>
        </p:nvSpPr>
        <p:spPr>
          <a:xfrm>
            <a:off x="6400800" y="3017520"/>
            <a:ext cx="260604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팀 파일 합치기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12"/>
          <p:cNvSpPr/>
          <p:nvPr/>
        </p:nvSpPr>
        <p:spPr>
          <a:xfrm>
            <a:off x="9189720" y="2194560"/>
            <a:ext cx="2606040" cy="1371600"/>
          </a:xfrm>
          <a:prstGeom prst="roundRect">
            <a:avLst>
              <a:gd name="adj" fmla="val 8000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" name="Google Shape;663;p12"/>
          <p:cNvSpPr/>
          <p:nvPr/>
        </p:nvSpPr>
        <p:spPr>
          <a:xfrm>
            <a:off x="9189720" y="2331720"/>
            <a:ext cx="260604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3200"/>
              <a:buFont typeface="Bookman Old Style"/>
              <a:buNone/>
            </a:pPr>
            <a:r>
              <a:rPr lang="en-US" sz="3200" b="1">
                <a:solidFill>
                  <a:srgbClr val="0730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6회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12"/>
          <p:cNvSpPr/>
          <p:nvPr/>
        </p:nvSpPr>
        <p:spPr>
          <a:xfrm>
            <a:off x="9189720" y="3017520"/>
            <a:ext cx="260604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품질 검사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12"/>
          <p:cNvSpPr/>
          <p:nvPr/>
        </p:nvSpPr>
        <p:spPr>
          <a:xfrm>
            <a:off x="822960" y="3840480"/>
            <a:ext cx="54864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8494"/>
              </a:buClr>
              <a:buSzPts val="1500"/>
              <a:buFont typeface="Calibri"/>
              <a:buNone/>
            </a:pPr>
            <a:r>
              <a:rPr lang="en-US" sz="1500" b="1">
                <a:solidFill>
                  <a:srgbClr val="6B8494"/>
                </a:solidFill>
                <a:latin typeface="Calibri"/>
                <a:ea typeface="Calibri"/>
                <a:cs typeface="Calibri"/>
                <a:sym typeface="Calibri"/>
              </a:rPr>
              <a:t>다음 단계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" name="Google Shape;666;p12"/>
          <p:cNvSpPr/>
          <p:nvPr/>
        </p:nvSpPr>
        <p:spPr>
          <a:xfrm>
            <a:off x="822960" y="4251960"/>
            <a:ext cx="3383280" cy="1874520"/>
          </a:xfrm>
          <a:prstGeom prst="roundRect">
            <a:avLst>
              <a:gd name="adj" fmla="val 5854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12"/>
          <p:cNvSpPr/>
          <p:nvPr/>
        </p:nvSpPr>
        <p:spPr>
          <a:xfrm>
            <a:off x="1097280" y="4480560"/>
            <a:ext cx="731520" cy="731520"/>
          </a:xfrm>
          <a:prstGeom prst="ellipse">
            <a:avLst/>
          </a:prstGeom>
          <a:solidFill>
            <a:srgbClr val="0E7C8A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8" name="Google Shape;668;p12" descr="ic_clipboard_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80160" y="4663440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669" name="Google Shape;669;p12"/>
          <p:cNvSpPr/>
          <p:nvPr/>
        </p:nvSpPr>
        <p:spPr>
          <a:xfrm>
            <a:off x="1097280" y="5349240"/>
            <a:ext cx="283464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출처 보완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" name="Google Shape;670;p12"/>
          <p:cNvSpPr/>
          <p:nvPr/>
        </p:nvSpPr>
        <p:spPr>
          <a:xfrm>
            <a:off x="1097280" y="5715000"/>
            <a:ext cx="28803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권리 확인 필요·약한 출처 항목을 공식 자료로 재확인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12"/>
          <p:cNvSpPr/>
          <p:nvPr/>
        </p:nvSpPr>
        <p:spPr>
          <a:xfrm>
            <a:off x="4434840" y="4251960"/>
            <a:ext cx="3383280" cy="1874520"/>
          </a:xfrm>
          <a:prstGeom prst="roundRect">
            <a:avLst>
              <a:gd name="adj" fmla="val 5854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" name="Google Shape;672;p12"/>
          <p:cNvSpPr/>
          <p:nvPr/>
        </p:nvSpPr>
        <p:spPr>
          <a:xfrm>
            <a:off x="4709160" y="4480560"/>
            <a:ext cx="731520" cy="731520"/>
          </a:xfrm>
          <a:prstGeom prst="ellipse">
            <a:avLst/>
          </a:prstGeom>
          <a:solidFill>
            <a:srgbClr val="FF6B5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3" name="Google Shape;673;p12" descr="ic_users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92040" y="4663440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674" name="Google Shape;674;p12"/>
          <p:cNvSpPr/>
          <p:nvPr/>
        </p:nvSpPr>
        <p:spPr>
          <a:xfrm>
            <a:off x="4709160" y="5349240"/>
            <a:ext cx="283464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언어별 검수자 추가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" name="Google Shape;675;p12"/>
          <p:cNvSpPr/>
          <p:nvPr/>
        </p:nvSpPr>
        <p:spPr>
          <a:xfrm>
            <a:off x="4709160" y="5715000"/>
            <a:ext cx="28803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en-US 외 언어 확장을 위한 검수 체계 마련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12"/>
          <p:cNvSpPr/>
          <p:nvPr/>
        </p:nvSpPr>
        <p:spPr>
          <a:xfrm>
            <a:off x="8046720" y="4251960"/>
            <a:ext cx="3383280" cy="1874520"/>
          </a:xfrm>
          <a:prstGeom prst="roundRect">
            <a:avLst>
              <a:gd name="adj" fmla="val 5854"/>
            </a:avLst>
          </a:prstGeom>
          <a:solidFill>
            <a:srgbClr val="F5F9FA"/>
          </a:solidFill>
          <a:ln w="12700" cap="flat" cmpd="sng">
            <a:solidFill>
              <a:srgbClr val="E1EB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12"/>
          <p:cNvSpPr/>
          <p:nvPr/>
        </p:nvSpPr>
        <p:spPr>
          <a:xfrm>
            <a:off x="8321040" y="4480560"/>
            <a:ext cx="731520" cy="731520"/>
          </a:xfrm>
          <a:prstGeom prst="ellipse">
            <a:avLst/>
          </a:prstGeom>
          <a:solidFill>
            <a:srgbClr val="F4A64B"/>
          </a:solidFill>
          <a:ln>
            <a:noFill/>
          </a:ln>
          <a:effectLst>
            <a:outerShdw blurRad="101600" dist="38100" dir="5400000" algn="bl" rotWithShape="0">
              <a:srgbClr val="0A2E4D">
                <a:alpha val="18039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8" name="Google Shape;678;p12" descr="ic_message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03920" y="4663440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12"/>
          <p:cNvSpPr/>
          <p:nvPr/>
        </p:nvSpPr>
        <p:spPr>
          <a:xfrm>
            <a:off x="8321040" y="5349240"/>
            <a:ext cx="283464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7304E"/>
              </a:buClr>
              <a:buSzPts val="1650"/>
              <a:buFont typeface="Calibri"/>
              <a:buNone/>
            </a:pPr>
            <a:r>
              <a:rPr lang="en-US" sz="1650" b="1">
                <a:solidFill>
                  <a:srgbClr val="07304E"/>
                </a:solidFill>
                <a:latin typeface="Calibri"/>
                <a:ea typeface="Calibri"/>
                <a:cs typeface="Calibri"/>
                <a:sym typeface="Calibri"/>
              </a:rPr>
              <a:t>실제 이용자 질문 검증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" name="Google Shape;680;p12"/>
          <p:cNvSpPr/>
          <p:nvPr/>
        </p:nvSpPr>
        <p:spPr>
          <a:xfrm>
            <a:off x="8321040" y="5715000"/>
            <a:ext cx="28803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3303F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13303F"/>
                </a:solidFill>
                <a:latin typeface="Calibri"/>
                <a:ea typeface="Calibri"/>
                <a:cs typeface="Calibri"/>
                <a:sym typeface="Calibri"/>
              </a:rPr>
              <a:t>추가 질문 100건으로 품질 재확인 후 챗봇 연동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" name="Google Shape;686;p13" descr="모래로 만나는 K-컬처, 해운대모래축제를 가다: 부산에가면 : 축제 : 축제 상세: 부산시 공식 관광 포털 비짓부산 visit busa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22860" y="0"/>
            <a:ext cx="1220724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13"/>
          <p:cNvSpPr/>
          <p:nvPr/>
        </p:nvSpPr>
        <p:spPr>
          <a:xfrm>
            <a:off x="822960" y="2148840"/>
            <a:ext cx="10515600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800"/>
              <a:buFont typeface="Bookman Old Style"/>
              <a:buNone/>
            </a:pPr>
            <a:r>
              <a:rPr lang="en-US" sz="5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감사합니다</a:t>
            </a:r>
            <a:endParaRPr sz="5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" name="Google Shape;688;p13"/>
          <p:cNvSpPr/>
          <p:nvPr/>
        </p:nvSpPr>
        <p:spPr>
          <a:xfrm>
            <a:off x="822960" y="3383280"/>
            <a:ext cx="1051560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부산 지역축제 외국인용 영어 QA  데이터셋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9" name="Google Shape;689;p13"/>
          <p:cNvCxnSpPr/>
          <p:nvPr/>
        </p:nvCxnSpPr>
        <p:spPr>
          <a:xfrm>
            <a:off x="4937760" y="4114800"/>
            <a:ext cx="2286000" cy="0"/>
          </a:xfrm>
          <a:prstGeom prst="straightConnector1">
            <a:avLst/>
          </a:prstGeom>
          <a:noFill/>
          <a:ln w="25400" cap="flat" cmpd="sng">
            <a:solidFill>
              <a:srgbClr val="FF9E9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0" name="Google Shape;690;p13"/>
          <p:cNvSpPr/>
          <p:nvPr/>
        </p:nvSpPr>
        <p:spPr>
          <a:xfrm>
            <a:off x="822960" y="4343400"/>
            <a:ext cx="1051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Bookman Old Style"/>
              <a:buNone/>
            </a:pPr>
            <a:r>
              <a:rPr lang="en-US" sz="22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팀: 피에스타 (FIESTA)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" name="Google Shape;691;p13"/>
          <p:cNvSpPr/>
          <p:nvPr/>
        </p:nvSpPr>
        <p:spPr>
          <a:xfrm>
            <a:off x="6080760" y="226948"/>
            <a:ext cx="5946354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정아린 · 우국동 · 이동현 · 이하은 · 홍세민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2317</Words>
  <Application>Microsoft Macintosh PowerPoint</Application>
  <PresentationFormat>와이드스크린</PresentationFormat>
  <Paragraphs>466</Paragraphs>
  <Slides>13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Malgun Gothic</vt:lpstr>
      <vt:lpstr>Arial</vt:lpstr>
      <vt:lpstr>Bookman Old Style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PptxGenJS</dc:creator>
  <cp:lastModifiedBy>동호 이</cp:lastModifiedBy>
  <cp:revision>1</cp:revision>
  <dcterms:created xsi:type="dcterms:W3CDTF">2026-07-25T14:23:55Z</dcterms:created>
  <dcterms:modified xsi:type="dcterms:W3CDTF">2026-07-29T04:35:17Z</dcterms:modified>
</cp:coreProperties>
</file>